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75" r:id="rId3"/>
    <p:sldId id="289" r:id="rId4"/>
    <p:sldId id="257" r:id="rId5"/>
    <p:sldId id="258" r:id="rId6"/>
    <p:sldId id="259" r:id="rId7"/>
    <p:sldId id="260" r:id="rId8"/>
    <p:sldId id="261" r:id="rId9"/>
    <p:sldId id="262" r:id="rId10"/>
    <p:sldId id="302" r:id="rId11"/>
    <p:sldId id="298" r:id="rId12"/>
    <p:sldId id="299" r:id="rId13"/>
    <p:sldId id="300" r:id="rId14"/>
    <p:sldId id="301" r:id="rId15"/>
    <p:sldId id="263" r:id="rId16"/>
    <p:sldId id="297" r:id="rId17"/>
    <p:sldId id="268" r:id="rId18"/>
    <p:sldId id="269" r:id="rId19"/>
    <p:sldId id="270" r:id="rId20"/>
    <p:sldId id="271" r:id="rId21"/>
    <p:sldId id="273" r:id="rId22"/>
    <p:sldId id="277" r:id="rId23"/>
    <p:sldId id="290" r:id="rId24"/>
    <p:sldId id="287" r:id="rId25"/>
    <p:sldId id="291" r:id="rId26"/>
    <p:sldId id="288" r:id="rId27"/>
    <p:sldId id="278" r:id="rId28"/>
    <p:sldId id="279" r:id="rId29"/>
    <p:sldId id="280" r:id="rId30"/>
    <p:sldId id="293" r:id="rId31"/>
    <p:sldId id="294" r:id="rId32"/>
    <p:sldId id="295" r:id="rId33"/>
    <p:sldId id="296" r:id="rId34"/>
    <p:sldId id="281" r:id="rId35"/>
    <p:sldId id="282" r:id="rId36"/>
    <p:sldId id="283" r:id="rId37"/>
    <p:sldId id="284" r:id="rId38"/>
    <p:sldId id="285" r:id="rId39"/>
    <p:sldId id="28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F4332-AF1E-4901-8772-C889C88C9FC4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73FEF-B318-4567-8E20-90751CFD1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3FEF-B318-4567-8E20-90751CFD164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5C4F6-F98B-40CA-BE7A-F0DF0CBEFB2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9F052-5934-4B07-861F-9D04289CE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28605"/>
            <a:ext cx="8429684" cy="200026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cs typeface="Aharoni" pitchFamily="2" charset="-79"/>
              </a:rPr>
              <a:t>Первые ростки патриотизма</a:t>
            </a:r>
            <a:endParaRPr lang="ru-RU" sz="5400" b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143116"/>
            <a:ext cx="8501122" cy="4214842"/>
          </a:xfrm>
        </p:spPr>
        <p:txBody>
          <a:bodyPr>
            <a:normAutofit fontScale="32500" lnSpcReduction="20000"/>
          </a:bodyPr>
          <a:lstStyle/>
          <a:p>
            <a:endParaRPr lang="ru-RU" sz="9600" dirty="0" smtClean="0"/>
          </a:p>
          <a:p>
            <a:r>
              <a:rPr lang="ru-RU" sz="9600" b="1" dirty="0" smtClean="0">
                <a:solidFill>
                  <a:srgbClr val="002060"/>
                </a:solidFill>
              </a:rPr>
              <a:t>Как </a:t>
            </a:r>
            <a:r>
              <a:rPr lang="ru-RU" sz="9600" b="1" dirty="0">
                <a:solidFill>
                  <a:srgbClr val="002060"/>
                </a:solidFill>
              </a:rPr>
              <a:t>у маленького деревца, еле поднявшегося</a:t>
            </a:r>
            <a:br>
              <a:rPr lang="ru-RU" sz="9600" b="1" dirty="0">
                <a:solidFill>
                  <a:srgbClr val="002060"/>
                </a:solidFill>
              </a:rPr>
            </a:br>
            <a:r>
              <a:rPr lang="ru-RU" sz="9600" b="1" dirty="0">
                <a:solidFill>
                  <a:srgbClr val="002060"/>
                </a:solidFill>
              </a:rPr>
              <a:t>над землёй, заботливый садовник укрепляет</a:t>
            </a:r>
            <a:br>
              <a:rPr lang="ru-RU" sz="9600" b="1" dirty="0">
                <a:solidFill>
                  <a:srgbClr val="002060"/>
                </a:solidFill>
              </a:rPr>
            </a:br>
            <a:r>
              <a:rPr lang="ru-RU" sz="9600" b="1" dirty="0">
                <a:solidFill>
                  <a:srgbClr val="002060"/>
                </a:solidFill>
              </a:rPr>
              <a:t>корень, от мощности которого зависит жизнь</a:t>
            </a:r>
            <a:br>
              <a:rPr lang="ru-RU" sz="9600" b="1" dirty="0">
                <a:solidFill>
                  <a:srgbClr val="002060"/>
                </a:solidFill>
              </a:rPr>
            </a:br>
            <a:r>
              <a:rPr lang="ru-RU" sz="9600" b="1" dirty="0">
                <a:solidFill>
                  <a:srgbClr val="002060"/>
                </a:solidFill>
              </a:rPr>
              <a:t>растения на протяжении нескольких десяти –</a:t>
            </a:r>
            <a:br>
              <a:rPr lang="ru-RU" sz="9600" b="1" dirty="0">
                <a:solidFill>
                  <a:srgbClr val="002060"/>
                </a:solidFill>
              </a:rPr>
            </a:br>
            <a:r>
              <a:rPr lang="ru-RU" sz="9600" b="1" dirty="0" err="1">
                <a:solidFill>
                  <a:srgbClr val="002060"/>
                </a:solidFill>
              </a:rPr>
              <a:t>летий</a:t>
            </a:r>
            <a:r>
              <a:rPr lang="ru-RU" sz="9600" b="1" dirty="0">
                <a:solidFill>
                  <a:srgbClr val="002060"/>
                </a:solidFill>
              </a:rPr>
              <a:t>, так учитель должен заботиться о </a:t>
            </a:r>
            <a:r>
              <a:rPr lang="ru-RU" sz="9600" b="1" dirty="0" err="1">
                <a:solidFill>
                  <a:srgbClr val="002060"/>
                </a:solidFill>
              </a:rPr>
              <a:t>вос</a:t>
            </a:r>
            <a:r>
              <a:rPr lang="ru-RU" sz="9600" b="1" dirty="0">
                <a:solidFill>
                  <a:srgbClr val="002060"/>
                </a:solidFill>
              </a:rPr>
              <a:t> –</a:t>
            </a:r>
            <a:br>
              <a:rPr lang="ru-RU" sz="9600" b="1" dirty="0">
                <a:solidFill>
                  <a:srgbClr val="002060"/>
                </a:solidFill>
              </a:rPr>
            </a:br>
            <a:r>
              <a:rPr lang="ru-RU" sz="9600" b="1" dirty="0">
                <a:solidFill>
                  <a:srgbClr val="002060"/>
                </a:solidFill>
              </a:rPr>
              <a:t>питании у своих детей чувства безграничной</a:t>
            </a:r>
            <a:br>
              <a:rPr lang="ru-RU" sz="9600" b="1" dirty="0">
                <a:solidFill>
                  <a:srgbClr val="002060"/>
                </a:solidFill>
              </a:rPr>
            </a:br>
            <a:r>
              <a:rPr lang="ru-RU" sz="9600" b="1" dirty="0">
                <a:solidFill>
                  <a:srgbClr val="002060"/>
                </a:solidFill>
              </a:rPr>
              <a:t>любви к </a:t>
            </a:r>
            <a:r>
              <a:rPr lang="ru-RU" sz="9600" b="1" dirty="0" smtClean="0">
                <a:solidFill>
                  <a:srgbClr val="002060"/>
                </a:solidFill>
              </a:rPr>
              <a:t>Родине.</a:t>
            </a:r>
            <a:endParaRPr lang="ru-RU" sz="9600" b="1" dirty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                                                                         </a:t>
            </a:r>
            <a:r>
              <a:rPr lang="ru-RU" sz="7400" b="1" dirty="0" smtClean="0">
                <a:solidFill>
                  <a:srgbClr val="002060"/>
                </a:solidFill>
              </a:rPr>
              <a:t>В.А. Сухомлинский</a:t>
            </a:r>
            <a:endParaRPr lang="ru-RU" sz="7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АТРИОТИЗМ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893558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Мои документы\Ира\методическая работа, аттестация\Григорьева Н. В\100_3104.JPG"/>
          <p:cNvPicPr>
            <a:picLocks noChangeAspect="1" noChangeArrowheads="1"/>
          </p:cNvPicPr>
          <p:nvPr/>
        </p:nvPicPr>
        <p:blipFill>
          <a:blip r:embed="rId2"/>
          <a:srcRect t="10095"/>
          <a:stretch>
            <a:fillRect/>
          </a:stretch>
        </p:blipFill>
        <p:spPr bwMode="auto">
          <a:xfrm>
            <a:off x="785786" y="1500174"/>
            <a:ext cx="301942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Мои документы\Ира\методическая работа, аттестация\Григорьева Н. В\100_3103.JPG"/>
          <p:cNvPicPr>
            <a:picLocks noChangeAspect="1" noChangeArrowheads="1"/>
          </p:cNvPicPr>
          <p:nvPr/>
        </p:nvPicPr>
        <p:blipFill>
          <a:blip r:embed="rId3"/>
          <a:srcRect l="12097" r="12903" b="6451"/>
          <a:stretch>
            <a:fillRect/>
          </a:stretch>
        </p:blipFill>
        <p:spPr>
          <a:xfrm>
            <a:off x="642910" y="4071942"/>
            <a:ext cx="2362200" cy="2209800"/>
          </a:xfrm>
          <a:prstGeom prst="rect">
            <a:avLst/>
          </a:prstGeom>
        </p:spPr>
      </p:pic>
      <p:pic>
        <p:nvPicPr>
          <p:cNvPr id="4" name="Picture 5" descr="C:\Мои документы\Ира\методическая работа, аттестация\Григорьева Н. В\100_3105.JPG"/>
          <p:cNvPicPr>
            <a:picLocks noChangeAspect="1" noChangeArrowheads="1"/>
          </p:cNvPicPr>
          <p:nvPr/>
        </p:nvPicPr>
        <p:blipFill>
          <a:blip r:embed="rId4"/>
          <a:srcRect l="3685" t="4913" r="2359" b="6653"/>
          <a:stretch>
            <a:fillRect/>
          </a:stretch>
        </p:blipFill>
        <p:spPr bwMode="auto">
          <a:xfrm>
            <a:off x="4714876" y="1428736"/>
            <a:ext cx="29146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Мои документы\Ира\методическая работа, аттестация\Григорьева Н. В\100_3106.JPG"/>
          <p:cNvPicPr>
            <a:picLocks noChangeAspect="1" noChangeArrowheads="1"/>
          </p:cNvPicPr>
          <p:nvPr/>
        </p:nvPicPr>
        <p:blipFill>
          <a:blip r:embed="rId5"/>
          <a:srcRect l="13757" t="3056" r="10577"/>
          <a:stretch>
            <a:fillRect/>
          </a:stretch>
        </p:blipFill>
        <p:spPr bwMode="auto">
          <a:xfrm>
            <a:off x="3276600" y="4038600"/>
            <a:ext cx="2514600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Мои документы\Ира\методическая работа, аттестация\Григорьева Н. В\100_3101.JPG"/>
          <p:cNvPicPr>
            <a:picLocks noChangeAspect="1" noChangeArrowheads="1"/>
          </p:cNvPicPr>
          <p:nvPr/>
        </p:nvPicPr>
        <p:blipFill>
          <a:blip r:embed="rId6"/>
          <a:srcRect l="9610" r="11110"/>
          <a:stretch>
            <a:fillRect/>
          </a:stretch>
        </p:blipFill>
        <p:spPr bwMode="auto">
          <a:xfrm>
            <a:off x="6096000" y="3962400"/>
            <a:ext cx="25146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      Выставка семейных газет</a:t>
            </a:r>
          </a:p>
          <a:p>
            <a:r>
              <a:rPr lang="ru-RU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             «Под крышей дома моего»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Сердце семьи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500174"/>
            <a:ext cx="2514600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57158" y="1571612"/>
            <a:ext cx="2214578" cy="2143140"/>
          </a:xfrm>
          <a:noFill/>
        </p:spPr>
      </p:pic>
      <p:pic>
        <p:nvPicPr>
          <p:cNvPr id="9" name="Picture 1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715008" y="1500174"/>
            <a:ext cx="3186112" cy="25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286256"/>
            <a:ext cx="2857520" cy="2339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500570"/>
            <a:ext cx="1857388" cy="174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4" y="4357694"/>
            <a:ext cx="22860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Генеалогическое древо…</a:t>
            </a:r>
            <a:endParaRPr lang="ru-RU" dirty="0"/>
          </a:p>
        </p:txBody>
      </p:sp>
      <p:pic>
        <p:nvPicPr>
          <p:cNvPr id="3" name="Picture 2" descr="C:\Мои документы\Ира\методическая работа, аттестация\Григорьева Н. В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1447800"/>
            <a:ext cx="3932238" cy="2947988"/>
          </a:xfrm>
          <a:prstGeom prst="rect">
            <a:avLst/>
          </a:prstGeom>
        </p:spPr>
      </p:pic>
      <p:pic>
        <p:nvPicPr>
          <p:cNvPr id="4" name="Picture 3" descr="C:\Мои документы\Ира\методическая работа, аттестация\Григорьева Н. В\0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859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Мои документы\Ира\методическая работа, аттестация\Григорьева Н. В\0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495800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«Книга народной мудрости»</a:t>
            </a:r>
            <a:endParaRPr lang="ru-RU" dirty="0"/>
          </a:p>
        </p:txBody>
      </p:sp>
      <p:pic>
        <p:nvPicPr>
          <p:cNvPr id="4" name="Picture 2" descr="C:\Мои документы\Ира\методическая работа, аттестация\Григорьева Н. В\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Мои документы\Ира\методическая работа, аттестация\Григорьева Н. В\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8838" y="1539875"/>
            <a:ext cx="3332162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Мои документы\Ира\методическая работа, аттестация\Григорьева Н. В\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143380"/>
            <a:ext cx="3124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Мои документы\Ира\методическая работа, аттестация\Григорьева Н. В\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14338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ПАТРИОТИЗМ\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F:\23 февраля\DSC024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12291" name="Picture 3" descr="F:\23 февраля\DSC024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Участие детей в районном концерте, посвящённом Дню Победы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ser\Desktop\ОБЗОР\9 МАЯ 2018 г\DSC082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4283106" cy="3643338"/>
          </a:xfrm>
          <a:prstGeom prst="rect">
            <a:avLst/>
          </a:prstGeom>
          <a:noFill/>
        </p:spPr>
      </p:pic>
      <p:pic>
        <p:nvPicPr>
          <p:cNvPr id="9219" name="Picture 3" descr="C:\Users\User\Desktop\ОБЗОР\9 МАЯ 2018 г\DSC0829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000372"/>
            <a:ext cx="4041775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ОБЗОР\9 МАЯ 2018 г\DSC083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357430"/>
            <a:ext cx="4038600" cy="3289082"/>
          </a:xfrm>
          <a:prstGeom prst="rect">
            <a:avLst/>
          </a:prstGeom>
          <a:noFill/>
        </p:spPr>
      </p:pic>
      <p:pic>
        <p:nvPicPr>
          <p:cNvPr id="11" name="Picture 2" descr="C:\Users\User\Desktop\ОБЗОР\9 МАЯ 2018 г\DSC083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143248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4338" name="Picture 2" descr="C:\Users\User\Desktop\ОБЗОР\9 МАЯ 2018 г\DSC083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0078" y="1214422"/>
            <a:ext cx="4870813" cy="52833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357298"/>
            <a:ext cx="3008313" cy="4768865"/>
          </a:xfrm>
        </p:spPr>
        <p:txBody>
          <a:bodyPr>
            <a:normAutofit fontScale="92500"/>
          </a:bodyPr>
          <a:lstStyle/>
          <a:p>
            <a:endParaRPr lang="ru-RU" sz="2800" b="1" dirty="0" smtClean="0">
              <a:solidFill>
                <a:srgbClr val="00B050"/>
              </a:solidFill>
            </a:endParaRPr>
          </a:p>
          <a:p>
            <a:r>
              <a:rPr lang="ru-RU" sz="2800" b="1" dirty="0" smtClean="0">
                <a:solidFill>
                  <a:srgbClr val="00B050"/>
                </a:solidFill>
              </a:rPr>
              <a:t>Воспитание чувств любви к Родине начинается с того времени, как ребёнок начинает видеть, познавать, оценивать окружающий мир.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                                                                                      В.А.Сухомлинский 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21506" name="Picture 2" descr="C:\Users\User\Desktop\ОБЗОР\Экскурсия в библиотеку\DSC016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6007" y="273050"/>
            <a:ext cx="4389835" cy="5853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User\Desktop\ОБЗОР\Экскурсия в библиотеку\Маленькие писатели\DSC026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038600" cy="3028950"/>
          </a:xfrm>
          <a:prstGeom prst="rect">
            <a:avLst/>
          </a:prstGeom>
          <a:noFill/>
        </p:spPr>
      </p:pic>
      <p:pic>
        <p:nvPicPr>
          <p:cNvPr id="15363" name="Picture 3" descr="C:\Users\User\Desktop\ОБЗОР\Экскурсия в библиотеку\Маленькие писатели\DSC026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21468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Desktop\ОБЗОР\Экскурсия в библиотеку\DSC018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4038600" cy="3028950"/>
          </a:xfrm>
          <a:prstGeom prst="rect">
            <a:avLst/>
          </a:prstGeom>
          <a:noFill/>
        </p:spPr>
      </p:pic>
      <p:pic>
        <p:nvPicPr>
          <p:cNvPr id="19459" name="Picture 3" descr="C:\Users\User\Desktop\ОБЗОР\Экскурсия в библиотеку\DSC018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143248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Любимый уголок Ревды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User\Desktop\ОБЗОР\Экскурсия в библиотеку\Музей\DSC017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929090" cy="3071833"/>
          </a:xfrm>
          <a:prstGeom prst="rect">
            <a:avLst/>
          </a:prstGeom>
          <a:noFill/>
        </p:spPr>
      </p:pic>
      <p:pic>
        <p:nvPicPr>
          <p:cNvPr id="23556" name="Picture 4" descr="C:\Users\User\Desktop\ОБЗОР\Экскурсия в библиотеку\Музей\DSC017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ОБЗОР\Экскурсия в библиотеку\Рисунки Любимый уголок Ревды\DSC00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28574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Рисунки детей, совместно с родителями, отражающие сильное и чистое чувство любви к своему родному посёлку, к родной природе позволяют им создать выразительные образы, основанные на своих собственных наблюдениях, а также заставляют задуматься над отношением к окружающему миру.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User\Desktop\ОБЗОР\Экскурсия в библиотеку\Рисунки Любимый уголок Ревды\DSC007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4038600" cy="3028950"/>
          </a:xfrm>
          <a:prstGeom prst="rect">
            <a:avLst/>
          </a:prstGeom>
          <a:noFill/>
        </p:spPr>
      </p:pic>
      <p:pic>
        <p:nvPicPr>
          <p:cNvPr id="1027" name="Picture 3" descr="C:\Users\User\Desktop\ОБЗОР\Экскурсия в библиотеку\Рисунки Любимый уголок Ревды\DSC007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ОБЗОР\Экскурсия в библиотеку\Рисунки Любимый уголок Ревды\DSC00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ОБЗОР\Экскурсия в библиотеку\Рисунки Любимый уголок Ревды\DSC007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2051" name="Picture 3" descr="C:\Users\User\Desktop\ОБЗОР\Экскурсия в библиотеку\Рисунки Любимый уголок Ревды\DSC007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User\Desktop\ОБЗОР\Экскурсия в библиотеку\Музей\DSC017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4038600" cy="3663168"/>
          </a:xfrm>
          <a:prstGeom prst="rect">
            <a:avLst/>
          </a:prstGeom>
          <a:noFill/>
        </p:spPr>
      </p:pic>
      <p:pic>
        <p:nvPicPr>
          <p:cNvPr id="24579" name="Picture 3" descr="C:\Users\User\Desktop\ОБЗОР\Экскурсия в библиотеку\Музей\DSC017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71678"/>
            <a:ext cx="4095778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435100"/>
            <a:ext cx="3571900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User\Desktop\ОБЗОР\Экскурсия в библиотеку\Музей\DSC017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3429024" cy="3020226"/>
          </a:xfrm>
          <a:prstGeom prst="rect">
            <a:avLst/>
          </a:prstGeom>
          <a:noFill/>
        </p:spPr>
      </p:pic>
      <p:pic>
        <p:nvPicPr>
          <p:cNvPr id="25602" name="Picture 2" descr="C:\Users\User\Desktop\ОБЗОР\Экскурсия в библиотеку\Музей\DSC017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1401366"/>
            <a:ext cx="4829175" cy="3621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User\Desktop\ОБЗОР\Экскурсия в библиотеку\Музей\DSC017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1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286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Рукописные книги</a:t>
            </a:r>
            <a:endParaRPr lang="ru-RU" dirty="0"/>
          </a:p>
        </p:txBody>
      </p:sp>
      <p:pic>
        <p:nvPicPr>
          <p:cNvPr id="8194" name="Picture 2" descr="C:\Users\User\Desktop\Экологические сказки\DSC07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8195" name="Picture 3" descr="C:\Users\User\Desktop\Экологические сказки\DSC074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Экологические сказки\DSC074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038600" cy="3028950"/>
          </a:xfrm>
          <a:prstGeom prst="rect">
            <a:avLst/>
          </a:prstGeom>
          <a:noFill/>
        </p:spPr>
      </p:pic>
      <p:pic>
        <p:nvPicPr>
          <p:cNvPr id="9219" name="Picture 3" descr="C:\Users\User\Desktop\Экологические сказки\DSC074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071810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Экологические сказки\DSC074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10243" name="Picture 3" descr="C:\Users\User\Desktop\Экологические сказки\DSC074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Экологические сказки\DSC07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Герб нашего посёлка Ревда </a:t>
            </a:r>
            <a:endParaRPr lang="ru-RU" sz="4000" dirty="0"/>
          </a:p>
        </p:txBody>
      </p:sp>
      <p:pic>
        <p:nvPicPr>
          <p:cNvPr id="27650" name="Picture 2" descr="C:\Users\User\Desktop\ОБЗОР\Экскурсия в библиотеку\Музей\DSC017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357298"/>
            <a:ext cx="6034617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Гербы, созданные семьями детей</a:t>
            </a:r>
            <a:endParaRPr lang="ru-RU" sz="4000" dirty="0"/>
          </a:p>
        </p:txBody>
      </p:sp>
      <p:pic>
        <p:nvPicPr>
          <p:cNvPr id="28674" name="Picture 2" descr="C:\Users\User\Desktop\ОБЗОР\Экскурсия в библиотеку\Музей\DSC017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4038600" cy="3028950"/>
          </a:xfrm>
          <a:prstGeom prst="rect">
            <a:avLst/>
          </a:prstGeom>
          <a:noFill/>
        </p:spPr>
      </p:pic>
      <p:pic>
        <p:nvPicPr>
          <p:cNvPr id="28675" name="Picture 3" descr="C:\Users\User\Desktop\ОБЗОР\Экскурсия в библиотеку\Музей\DSC017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643182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User\Desktop\ОБЗОР\Экскурсия в библиотеку\Музей\DSC017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4038600" cy="3028950"/>
          </a:xfrm>
          <a:prstGeom prst="rect">
            <a:avLst/>
          </a:prstGeom>
          <a:noFill/>
        </p:spPr>
      </p:pic>
      <p:pic>
        <p:nvPicPr>
          <p:cNvPr id="29699" name="Picture 3" descr="C:\Users\User\Desktop\ОБЗОР\Экскурсия в библиотеку\Музей\DSC017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643182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Знакомство с профессиями </a:t>
            </a:r>
            <a:endParaRPr lang="ru-RU" sz="4000" dirty="0"/>
          </a:p>
        </p:txBody>
      </p:sp>
      <p:pic>
        <p:nvPicPr>
          <p:cNvPr id="5" name="Picture 17" descr="DSC0134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09056" y="2136212"/>
            <a:ext cx="2734887" cy="3453938"/>
          </a:xfrm>
          <a:noFill/>
        </p:spPr>
      </p:pic>
      <p:pic>
        <p:nvPicPr>
          <p:cNvPr id="6" name="Picture 9" descr="Рисунок14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565444"/>
            <a:ext cx="4038600" cy="259547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14" descr="Рисунок12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7041" y="1600200"/>
            <a:ext cx="3498918" cy="4525963"/>
          </a:xfrm>
          <a:noFill/>
        </p:spPr>
      </p:pic>
      <p:pic>
        <p:nvPicPr>
          <p:cNvPr id="6" name="Picture 7" descr="DSC0087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348706"/>
            <a:ext cx="4038600" cy="3028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SC034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5852" y="1142984"/>
            <a:ext cx="6624638" cy="4967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ПАТРИОТИЗМ\img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9983"/>
            <a:ext cx="8786874" cy="6629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ПАТРИОТИЗМ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7868"/>
            <a:ext cx="8715436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формирование у ребёнка активной социальной позиции, воспитание гуманной, самостоятельной, интеллектуально – развитой творческой личности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ПАТРИОТИЗМ\hello_html_m4f20a5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ПАТРИОТИЗМ\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ПАТРИОТИЗМ\img3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140</Words>
  <Application>Microsoft Office PowerPoint</Application>
  <PresentationFormat>Экран (4:3)</PresentationFormat>
  <Paragraphs>23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Первые ростки патриотизма</vt:lpstr>
      <vt:lpstr>Слайд 2</vt:lpstr>
      <vt:lpstr>Слайд 3</vt:lpstr>
      <vt:lpstr>Слайд 4</vt:lpstr>
      <vt:lpstr>Слайд 5</vt:lpstr>
      <vt:lpstr>Цель</vt:lpstr>
      <vt:lpstr>Слайд 7</vt:lpstr>
      <vt:lpstr>Слайд 8</vt:lpstr>
      <vt:lpstr>Слайд 9</vt:lpstr>
      <vt:lpstr>Слайд 10</vt:lpstr>
      <vt:lpstr>Слайд 11</vt:lpstr>
      <vt:lpstr>Сердце семьи</vt:lpstr>
      <vt:lpstr>Генеалогическое древо…</vt:lpstr>
      <vt:lpstr>«Книга народной мудрости»</vt:lpstr>
      <vt:lpstr>Слайд 15</vt:lpstr>
      <vt:lpstr>Слайд 16</vt:lpstr>
      <vt:lpstr>Участие детей в районном концерте, посвящённом Дню Победы</vt:lpstr>
      <vt:lpstr>Слайд 18</vt:lpstr>
      <vt:lpstr>Слайд 19</vt:lpstr>
      <vt:lpstr>Слайд 20</vt:lpstr>
      <vt:lpstr>Слайд 21</vt:lpstr>
      <vt:lpstr>Любимый уголок Ревды</vt:lpstr>
      <vt:lpstr>Слайд 23</vt:lpstr>
      <vt:lpstr>Рисунки детей, совместно с родителями, отражающие сильное и чистое чувство любви к своему родному посёлку, к родной природе позволяют им создать выразительные образы, основанные на своих собственных наблюдениях, а также заставляют задуматься над отношением к окружающему миру. </vt:lpstr>
      <vt:lpstr>Слайд 25</vt:lpstr>
      <vt:lpstr>Слайд 26</vt:lpstr>
      <vt:lpstr>Слайд 27</vt:lpstr>
      <vt:lpstr>Слайд 28</vt:lpstr>
      <vt:lpstr>Слайд 29</vt:lpstr>
      <vt:lpstr>Рукописные книги</vt:lpstr>
      <vt:lpstr>Слайд 31</vt:lpstr>
      <vt:lpstr>Слайд 32</vt:lpstr>
      <vt:lpstr>Слайд 33</vt:lpstr>
      <vt:lpstr>Герб нашего посёлка Ревда </vt:lpstr>
      <vt:lpstr>Гербы, созданные семьями детей</vt:lpstr>
      <vt:lpstr>Слайд 36</vt:lpstr>
      <vt:lpstr>Знакомство с профессиями 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ростки патриотизма</dc:title>
  <dc:creator>User</dc:creator>
  <cp:lastModifiedBy>User</cp:lastModifiedBy>
  <cp:revision>49</cp:revision>
  <dcterms:created xsi:type="dcterms:W3CDTF">2019-10-26T08:38:26Z</dcterms:created>
  <dcterms:modified xsi:type="dcterms:W3CDTF">2020-03-13T08:12:46Z</dcterms:modified>
</cp:coreProperties>
</file>