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1"/>
  </p:notesMasterIdLst>
  <p:sldIdLst>
    <p:sldId id="273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5" r:id="rId18"/>
    <p:sldId id="276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690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FC2A98-D67F-485A-81A6-5E9076986D10}" type="datetimeFigureOut">
              <a:rPr lang="ru-RU" smtClean="0"/>
              <a:pPr/>
              <a:t>07.12.2014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F8934F-9136-47CC-A223-110690C6DE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8387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8934F-9136-47CC-A223-110690C6DEC9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8934F-9136-47CC-A223-110690C6DEC9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8934F-9136-47CC-A223-110690C6DEC9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8934F-9136-47CC-A223-110690C6DEC9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8934F-9136-47CC-A223-110690C6DEC9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60018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16874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42416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51447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098688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154574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540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6443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86765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74615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60185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29530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1%D0%BF%D0%BE%D1%80%D1%82" TargetMode="External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hyperlink" Target="https://ru.wikipedia.org/wiki/%D0%9D%D0%B0%D1%80%D0%BE%D0%B4%D0%BD%D0%BE%D1%81%D1%82%D1%8C" TargetMode="External"/><Relationship Id="rId4" Type="http://schemas.openxmlformats.org/officeDocument/2006/relationships/hyperlink" Target="https://ru.wikipedia.org/wiki/%D0%9D%D0%B0%D1%80%D0%BE%D0%B4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9144000" cy="63817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96834" y="614702"/>
            <a:ext cx="8863324" cy="92333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317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Национальные виды спорта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4860032" y="2996952"/>
            <a:ext cx="4117638" cy="1584176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317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Учитель физической культуры</a:t>
            </a:r>
          </a:p>
          <a:p>
            <a:pPr marL="0" indent="0" algn="r">
              <a:buNone/>
            </a:pP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МБОУ СОШ №6</a:t>
            </a:r>
          </a:p>
          <a:p>
            <a:pPr marL="0" indent="0" algn="r">
              <a:buNone/>
            </a:pP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Мельник Вячеслав Владимирович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2938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475656"/>
            <a:ext cx="9036496" cy="4744169"/>
          </a:xfrm>
          <a:solidFill>
            <a:schemeClr val="tx2">
              <a:lumMod val="20000"/>
              <a:lumOff val="80000"/>
              <a:alpha val="53000"/>
            </a:schemeClr>
          </a:solidFill>
          <a:effectLst>
            <a:outerShdw blurRad="40000" dist="20000" dir="5400000" rotWithShape="0">
              <a:srgbClr val="000000">
                <a:alpha val="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85000" lnSpcReduction="10000"/>
          </a:bodyPr>
          <a:lstStyle/>
          <a:p>
            <a:pPr marL="0" indent="358775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Национальные виды спорта — виды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Спорт"/>
              </a:rPr>
              <a:t>спорта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исторически сложились и сформировались, а равно были распространены, среди одного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Народ"/>
              </a:rPr>
              <a:t>народа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или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5" tooltip="Народность"/>
              </a:rPr>
              <a:t>народности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являются частью народной культуры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271463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Соревнования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северному многоборью проводятся по следующим видам: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метание топора на дальность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метание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тынзяна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хорей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тройной  национальный прыжок;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прыжки через нарты;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бег с палкой.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479635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48010" y="0"/>
            <a:ext cx="8229600" cy="1143000"/>
          </a:xfrm>
          <a:prstGeom prst="rect">
            <a:avLst/>
          </a:prstGeom>
          <a:solidFill>
            <a:schemeClr val="tx2">
              <a:lumMod val="20000"/>
              <a:lumOff val="80000"/>
              <a:alpha val="67000"/>
            </a:schemeClr>
          </a:solidFill>
          <a:effectLst>
            <a:softEdge rad="317500"/>
          </a:effectLst>
        </p:spPr>
        <p:txBody>
          <a:bodyPr vert="horz" lIns="91440" tIns="45720" rIns="91440" bIns="45720" rtlCol="0" anchor="ctr">
            <a:noAutofit/>
          </a:bodyPr>
          <a:lstStyle>
            <a:lvl1pPr algn="ctr">
              <a:spcBef>
                <a:spcPct val="0"/>
              </a:spcBef>
              <a:buNone/>
              <a:defRPr sz="4400" b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>Национальные виды спорта.</a:t>
            </a:r>
            <a:br>
              <a:rPr lang="ru-RU" dirty="0"/>
            </a:br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9144000" cy="638175"/>
          </a:xfrm>
          <a:prstGeom prst="rect">
            <a:avLst/>
          </a:prstGeom>
          <a:noFill/>
        </p:spPr>
      </p:pic>
      <p:pic>
        <p:nvPicPr>
          <p:cNvPr id="11267" name="Picture 3" descr="C:\Users\User\Desktop\спорт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57818" y="3429000"/>
            <a:ext cx="3786182" cy="3429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65147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9144000" cy="638175"/>
          </a:xfrm>
          <a:prstGeom prst="rect">
            <a:avLst/>
          </a:prstGeom>
          <a:noFill/>
        </p:spPr>
      </p:pic>
      <p:pic>
        <p:nvPicPr>
          <p:cNvPr id="2050" name="Picture 2" descr="http://www.ugra-start.ru/sites/default/files/styles/medium/public/photo/2013/2013-03-1288-5596.jpg?itok=C0tVPsSx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169" y="4189208"/>
            <a:ext cx="3059832" cy="203061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3111"/>
            <a:ext cx="8229600" cy="796908"/>
          </a:xfrm>
          <a:solidFill>
            <a:schemeClr val="tx2">
              <a:lumMod val="20000"/>
              <a:lumOff val="80000"/>
              <a:alpha val="67000"/>
            </a:schemeClr>
          </a:solidFill>
          <a:effectLst>
            <a:softEdge rad="31750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Метание топора на дальность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35496" y="620688"/>
            <a:ext cx="8965660" cy="3816424"/>
          </a:xfrm>
          <a:solidFill>
            <a:schemeClr val="tx2">
              <a:lumMod val="20000"/>
              <a:lumOff val="80000"/>
              <a:alpha val="53000"/>
            </a:schemeClr>
          </a:solidFill>
          <a:effectLst>
            <a:outerShdw blurRad="40000" dist="20000" dir="5400000" rotWithShape="0">
              <a:srgbClr val="000000">
                <a:alpha val="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47500" lnSpcReduction="20000"/>
          </a:bodyPr>
          <a:lstStyle/>
          <a:p>
            <a:pPr marL="0" indent="0">
              <a:buNone/>
            </a:pP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  Инвентарь</a:t>
            </a:r>
          </a:p>
          <a:p>
            <a:pPr marL="0" indent="0"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спортивный снаряд - топорик. Вес его не менее 350 гр. (вместе с топорищем). Форма топорика и топорища - произвольные. Топорик состоит из 2-х частей: металлическая часть, сам топорик и рукоятка. Металлическая часть топорика состоит из лезвия и обуха. </a:t>
            </a:r>
          </a:p>
          <a:p>
            <a:pPr marL="0" indent="0"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Топорик изготавливается самими спортсменами с учетом своих физических возможностей (рост, гибкость, быстрота и т.д.).</a:t>
            </a:r>
          </a:p>
          <a:p>
            <a:pPr marL="0" indent="0">
              <a:buNone/>
            </a:pP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1.1. Место проведения соревнований</a:t>
            </a:r>
          </a:p>
          <a:p>
            <a:pPr marL="0" indent="0"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Она должна быть ровной, хорошо обозреваемой во все стороны (открытое поле). Площадка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состои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из сектора для разбега - 20 м от начала разбега до линии запуска топора,</a:t>
            </a:r>
          </a:p>
          <a:p>
            <a:pPr marL="0" indent="0"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коридора приземления топора шириной 50 м.</a:t>
            </a:r>
          </a:p>
          <a:p>
            <a:pPr marL="0" indent="0">
              <a:buNone/>
            </a:pP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1.2.  Правила метания. Техника безопасности</a:t>
            </a:r>
          </a:p>
          <a:p>
            <a:pPr marL="0" indent="0"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проведении соревнований необходимо выполнять следующие правила:</a:t>
            </a:r>
          </a:p>
          <a:p>
            <a:pPr marL="174625" indent="-174625"/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соревнованиям допускается топор весом не менее 350 гр. (вес вместе с топорищем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174625" indent="-174625"/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входит в сектор метания только по вызову судьи;</a:t>
            </a:r>
          </a:p>
          <a:p>
            <a:pPr marL="174625" indent="-174625">
              <a:buNone/>
            </a:pP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запуск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топора производится по команде судьи, подаваемой резким опусканием красного флажка и командой "можно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";</a:t>
            </a:r>
          </a:p>
          <a:p>
            <a:pPr marL="174625" indent="-174625"/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метание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производится с 3-х попыток, в зачет идет лучший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ре­зультат;</a:t>
            </a:r>
          </a:p>
          <a:p>
            <a:pPr marL="174625" indent="-174625"/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каждого броска дается 3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минуты;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880" y="4335231"/>
            <a:ext cx="6189786" cy="1854720"/>
          </a:xfrm>
          <a:prstGeom prst="rect">
            <a:avLst/>
          </a:prstGeom>
          <a:solidFill>
            <a:schemeClr val="tx2">
              <a:lumMod val="20000"/>
              <a:lumOff val="80000"/>
              <a:alpha val="53000"/>
            </a:schemeClr>
          </a:solidFill>
          <a:effectLst>
            <a:outerShdw blurRad="40000" dist="20000" dir="5400000" rotWithShape="0">
              <a:srgbClr val="000000">
                <a:alpha val="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бросок не выполнен по причине того, что ему помешали, то по разрешению судьи он может повторить бросок;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попытка </a:t>
            </a:r>
            <a:r>
              <a:rPr lang="ru-RU" sz="14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засчитывается: если участник при запуске топора не сделал заступ линии броска.  </a:t>
            </a: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sz="14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Запущенный им топор приземлился в пределах коридора мета­ния, при этом судья на линии броска поднимает красный флажок и ждет ответа от судьи в поле, который фиксирует попытки под­нятием флажка, и только после этого судья на линии броска опускает флажок и произносит "есть"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9144000" cy="63817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818"/>
          </a:xfrm>
          <a:solidFill>
            <a:schemeClr val="tx2">
              <a:lumMod val="20000"/>
              <a:lumOff val="80000"/>
              <a:alpha val="67000"/>
            </a:schemeClr>
          </a:solidFill>
          <a:effectLst>
            <a:softEdge rad="31750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Метание </a:t>
            </a:r>
            <a:r>
              <a:rPr lang="ru-RU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тынзяна</a:t>
            </a:r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на хорей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548680"/>
            <a:ext cx="8858312" cy="5760640"/>
          </a:xfrm>
          <a:solidFill>
            <a:schemeClr val="tx2">
              <a:lumMod val="20000"/>
              <a:lumOff val="80000"/>
              <a:alpha val="53000"/>
            </a:schemeClr>
          </a:solidFill>
          <a:effectLst>
            <a:outerShdw blurRad="40000" dist="20000" dir="5400000" rotWithShape="0">
              <a:srgbClr val="000000">
                <a:alpha val="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    Инвентарь и оборудование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Сечение готового аркана 5 мм. В переднем конце аркан имеет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костяшку-сармик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двумя отверстиями — малым и большим, через ко­торые просунут сам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тынзян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этим образовывается петля.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Тынзян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должен быть изготовлен из кожи оленя (применение ис­кусственного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тынзяна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запрещено). Длина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тынзяна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ограничена. Хо­рей - деревянная палка высотой - 3 м, диаметром 3-5 см.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Подставка для хорея - труба диаметром 5-7 см, высотой до 1 м, внизу тренога.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1.2 Место проведения соревнований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Площадка, на которой проводится метание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тынзяна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хорей, должна быть равнинной. Хорей устанавливается в центре площадки вер­тикально высотой 3 м. Метание производится с любой точки ра­диуса круга. Для младшей детской группы (8-9 лет) -9м, сред­ней детской группы (10-11 лет) - 10 м, старшей детской группы (12-13 лет) -12 м, младшей юношеской группы (14-15 лет) - 14 м, 16 лет и старше - 15 метров.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1.3. Правила метания 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тынзяна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хорей</a:t>
            </a:r>
          </a:p>
          <a:p>
            <a:pPr marL="174625" indent="-174625">
              <a:spcBef>
                <a:spcPts val="0"/>
              </a:spcBef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выходит на линию броска по вызову судьи "на старт" и метает по команде "можно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";</a:t>
            </a:r>
          </a:p>
          <a:p>
            <a:pPr marL="174625" indent="-174625">
              <a:spcBef>
                <a:spcPts val="0"/>
              </a:spcBef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одного броска дается две минуты (отсчет време­ни производится с команды судьи "можно"); для набора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тынзяна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участнику дается время 3 минуты; - .   участник собирает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тынзян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помощи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постороннего;</a:t>
            </a:r>
          </a:p>
          <a:p>
            <a:pPr marL="174625" indent="-174625">
              <a:spcBef>
                <a:spcPts val="0"/>
              </a:spcBef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 броска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тынзяна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засчитывается, если участник в преде­лах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произвел бросок, не заступил линию круга и хорей оказался накрытым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тынзяном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(внутри петли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177800" indent="-177800">
              <a:spcBef>
                <a:spcPts val="0"/>
              </a:spcBef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   этом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судья объявляет "есть" и поднимает флажок вверх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174625" indent="-174625">
              <a:spcBef>
                <a:spcPts val="0"/>
              </a:spcBef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участнику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разрешается входить в круг только по разрешению судьи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174625" indent="-174625">
              <a:spcBef>
                <a:spcPts val="0"/>
              </a:spcBef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 имеет право на три попытки;</a:t>
            </a:r>
          </a:p>
          <a:p>
            <a:pPr marL="174625" indent="-174625">
              <a:spcBef>
                <a:spcPts val="0"/>
              </a:spcBef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каждой из трех попыток метание продолжается до первого промаха, т.е.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4625" indent="-174625">
              <a:spcBef>
                <a:spcPts val="0"/>
              </a:spcBef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первым промахом попытка считается закончен­ной;</a:t>
            </a:r>
          </a:p>
          <a:p>
            <a:pPr marL="174625" indent="-174625">
              <a:spcBef>
                <a:spcPts val="0"/>
              </a:spcBef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зачет идет лучший результат из 3-х попыток;</a:t>
            </a:r>
          </a:p>
          <a:p>
            <a:pPr marL="174625" indent="-174625">
              <a:spcBef>
                <a:spcPts val="0"/>
              </a:spcBef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 выступает со своим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тынзяном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http://cs614927.vk.me/v614927600/19102/1WHq_Rwnl78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75164" y="4149080"/>
            <a:ext cx="2483768" cy="270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cs614927.vk.me/v614927600/1911e/uwFcGyGIPjU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42316" y="4221088"/>
            <a:ext cx="3120720" cy="2139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83"/>
            <a:ext cx="8229600" cy="939784"/>
          </a:xfrm>
          <a:solidFill>
            <a:schemeClr val="tx2">
              <a:lumMod val="20000"/>
              <a:lumOff val="80000"/>
              <a:alpha val="67000"/>
            </a:schemeClr>
          </a:solidFill>
          <a:effectLst>
            <a:softEdge rad="31750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Тройной национальный прыжок</a:t>
            </a:r>
          </a:p>
        </p:txBody>
      </p:sp>
      <p:pic>
        <p:nvPicPr>
          <p:cNvPr id="5" name="Рисунок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9144000" cy="63817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724" y="764704"/>
            <a:ext cx="8858312" cy="3869622"/>
          </a:xfrm>
          <a:solidFill>
            <a:schemeClr val="tx2">
              <a:lumMod val="20000"/>
              <a:lumOff val="80000"/>
              <a:alpha val="53000"/>
            </a:schemeClr>
          </a:solidFill>
          <a:effectLst>
            <a:outerShdw blurRad="40000" dist="20000" dir="5400000" rotWithShape="0">
              <a:srgbClr val="000000">
                <a:alpha val="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1.1 Место  проведения соревнований оборудуется следующим об­разом:</a:t>
            </a:r>
          </a:p>
          <a:p>
            <a:pPr marL="174625" indent="-174625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зона разбега - 20-25 м;</a:t>
            </a:r>
          </a:p>
          <a:p>
            <a:pPr marL="174625" indent="-174625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первоначального отталкивания: доска (длина -120-130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см,ширина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- 20-25 см,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толшина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- 4-5 см) вкапывается в землю пер­пендикулярно линии разбега, чтобы она была вровень с поверх­ностью земли, посыпается песок с одного края доски или накла­дывается планка для определения заступу;</a:t>
            </a:r>
          </a:p>
          <a:p>
            <a:pPr marL="174625" indent="-174625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зона прыжков и приземления: длина - 15-20 м, ширина коридора -2м.</a:t>
            </a:r>
          </a:p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1.2.  Правила тройного национального прыжка с одновременным отталкиванием двумя ногами</a:t>
            </a:r>
          </a:p>
          <a:p>
            <a:pPr marL="174625" indent="-174625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Соревнования проводятся по следующим правилам:</a:t>
            </a:r>
          </a:p>
          <a:p>
            <a:pPr marL="174625" indent="-174625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тройной национальный прыжок состоит из 3-х прыжков, выпол­няемых последовательно без остановок, отталкиванием одновременно двумя ногами; последнее приземление осуществляется на обе ноги;</a:t>
            </a:r>
          </a:p>
          <a:p>
            <a:pPr marL="174625" indent="-174625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 имеет право на 3 попытки, в зачет идет лучший результат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4530021"/>
            <a:ext cx="5662804" cy="1851307"/>
          </a:xfrm>
          <a:prstGeom prst="rect">
            <a:avLst/>
          </a:prstGeom>
          <a:solidFill>
            <a:schemeClr val="tx2">
              <a:lumMod val="20000"/>
              <a:lumOff val="80000"/>
              <a:alpha val="53000"/>
            </a:schemeClr>
          </a:solidFill>
          <a:effectLst>
            <a:outerShdw blurRad="40000" dist="20000" dir="5400000" rotWithShape="0">
              <a:srgbClr val="000000">
                <a:alpha val="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10000"/>
          </a:bodyPr>
          <a:lstStyle/>
          <a:p>
            <a:pPr marL="174625" indent="-174625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прыжки можно выполнять с места или с разбега (по желанию участника</a:t>
            </a:r>
            <a:r>
              <a:rPr lang="ru-RU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174625" indent="-174625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 </a:t>
            </a:r>
            <a:r>
              <a:rPr lang="ru-RU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прыжка определяется путем измерения кратчайшего расстояния, от бруска первоначального отталкивания до бли­жайшей точки соприкосновения любой частью тела с </a:t>
            </a:r>
            <a:r>
              <a:rPr lang="ru-RU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землей;</a:t>
            </a:r>
          </a:p>
          <a:p>
            <a:pPr marL="174625" indent="-174625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 </a:t>
            </a:r>
            <a:r>
              <a:rPr lang="ru-RU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подготовку 2 мин</a:t>
            </a:r>
            <a:r>
              <a:rPr lang="ru-RU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9144000" cy="638175"/>
          </a:xfrm>
          <a:prstGeom prst="rect">
            <a:avLst/>
          </a:prstGeom>
          <a:noFill/>
        </p:spPr>
      </p:pic>
      <p:pic>
        <p:nvPicPr>
          <p:cNvPr id="4" name="Рисунок 3" descr="http://cs614927.vk.me/v614927600/19110/prFo-7aQMUs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16216" y="3645024"/>
            <a:ext cx="2627784" cy="321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68346"/>
          </a:xfrm>
          <a:solidFill>
            <a:schemeClr val="tx2">
              <a:lumMod val="20000"/>
              <a:lumOff val="80000"/>
              <a:alpha val="67000"/>
            </a:schemeClr>
          </a:solidFill>
          <a:effectLst>
            <a:softEdge rad="31750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Прыжки через нарты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692696"/>
            <a:ext cx="8786495" cy="3168352"/>
          </a:xfrm>
          <a:solidFill>
            <a:schemeClr val="tx2">
              <a:lumMod val="20000"/>
              <a:lumOff val="80000"/>
              <a:alpha val="53000"/>
            </a:schemeClr>
          </a:solidFill>
          <a:effectLst>
            <a:outerShdw blurRad="40000" dist="20000" dir="5400000" rotWithShape="0">
              <a:srgbClr val="000000">
                <a:alpha val="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0" indent="0">
              <a:buNone/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1 .Инвентарь и место проведения соревнований.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Размеры взрослых нарт: высота - 50 см, ширина вверху - 50 см, ширина у основания - 70 см, длина не менее 1 метра.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спортсменов младшей и средней детских групп высота нар­ты 30 см, ширина вверху - 30 см и ширина у основания - 50 см.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спортсменов старшей детской и младшей юношеской групп высота нарты - 40 см, ширина вверху -40 см, ширина у основания - 60 см, длина не менее 1 м.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Нарты располагаются на ровной местности в ряд на расстоянии 50 см друг от друга для детей и юношей до 15 лет и на расстоянии 55 см для старших юношей и взрослых. Для соревнований расставляют 10 нарт.</a:t>
            </a:r>
          </a:p>
          <a:p>
            <a:pPr marL="0" indent="0">
              <a:buNone/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1.2. Правила преодоления нарт.</a:t>
            </a:r>
          </a:p>
          <a:p>
            <a:pPr marL="174625" indent="-174625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прыжки выполняются с одновременным отталкиванием двух ног с места;</a:t>
            </a:r>
          </a:p>
          <a:p>
            <a:pPr marL="174625" indent="-174625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нарты расставляются строго по прямой линии, и их положение от­мечается мелом, чтобы было видно, сдвинуты нарты или нет;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0236" y="3753648"/>
            <a:ext cx="6559996" cy="3065455"/>
          </a:xfrm>
          <a:prstGeom prst="rect">
            <a:avLst/>
          </a:prstGeom>
          <a:solidFill>
            <a:schemeClr val="tx2">
              <a:lumMod val="20000"/>
              <a:lumOff val="80000"/>
              <a:alpha val="53000"/>
            </a:schemeClr>
          </a:solidFill>
          <a:effectLst>
            <a:outerShdw blurRad="40000" dist="20000" dir="5400000" rotWithShape="0">
              <a:srgbClr val="000000">
                <a:alpha val="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174625" indent="-174625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нарты должны быть пронумерованы с боковых сторон;</a:t>
            </a:r>
          </a:p>
          <a:p>
            <a:pPr marL="174625" indent="-174625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sz="14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участник имеет право на 3 попытки, в зачет идет лучший результат из 3-х попыток</a:t>
            </a:r>
            <a:r>
              <a:rPr lang="ru-RU" sz="14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174625" indent="-174625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участники выполняют прыжки поочередно, согласно записи в протоколе (очередность устанавливается жеребьевкой), по одной попытке прыгают все участники, а затем в таком же порядке приступают ко второй попытке и т.д</a:t>
            </a:r>
            <a:r>
              <a:rPr lang="ru-RU" sz="14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.;</a:t>
            </a:r>
          </a:p>
          <a:p>
            <a:pPr marL="174625" indent="-174625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разрешается </a:t>
            </a:r>
            <a:r>
              <a:rPr lang="ru-RU" sz="14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произвести перенос ног через нарты только прямо перед </a:t>
            </a:r>
            <a:r>
              <a:rPr lang="ru-RU" sz="14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собой;</a:t>
            </a:r>
          </a:p>
          <a:p>
            <a:pPr marL="174625" indent="-174625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</a:t>
            </a:r>
            <a:r>
              <a:rPr lang="ru-RU" sz="14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преодолевший 10 нарт,  приземляется на обе ступни перпендикулярно нартам, прыжком делает поворот на 180 °, обя­зательно с одновременным отталкиванием двух ног, на поворот дается 5 сек. (отсчет времени производится с момента приземле­ния после преодоления последней нарты до момента отталкива­ния для преодоления нарты);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cs614927.vk.me/v614927600/19109/j0uUgMU214g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60032" y="4043625"/>
            <a:ext cx="4283969" cy="28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68346"/>
          </a:xfrm>
          <a:solidFill>
            <a:schemeClr val="tx2">
              <a:lumMod val="20000"/>
              <a:lumOff val="80000"/>
              <a:alpha val="67000"/>
            </a:schemeClr>
          </a:solidFill>
          <a:effectLst>
            <a:softEdge rad="31750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Бег с палкой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764704"/>
            <a:ext cx="9001156" cy="3384376"/>
          </a:xfrm>
          <a:solidFill>
            <a:schemeClr val="tx2">
              <a:lumMod val="20000"/>
              <a:lumOff val="80000"/>
              <a:alpha val="53000"/>
            </a:schemeClr>
          </a:solidFill>
          <a:effectLst>
            <a:outerShdw blurRad="40000" dist="20000" dir="5400000" rotWithShape="0">
              <a:srgbClr val="000000">
                <a:alpha val="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47500" lnSpcReduction="20000"/>
          </a:bodyPr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1. Инвентарь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 должен иметь палку (длина не менее 130 см, диаметр не менее 10 мм, вес - произвольный); палка может быть металличе­ской, дюралевой, деревянной или из другого материала; перед стартом судья при участниках проверяет соответствие палки участника требо­ваниям правил; обувь - любая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 должен иметь нагрудный номер;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1.2.  Место проведения соревнований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проведения соревнований по бегу с палкой по пересечен­ной местности состоит из дистанции и стартовой - финишной  площадки 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Дистанция бега размечается цветными флажками, стрелками с указанием направления дистанции и километража пройденного пути. Измерение дистанции проводится шнуром, веревкой, телефон­ным проводом, длина которых 50 или 100 м. 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1.3.Правила бега с палкой по пересеченной местности</a:t>
            </a:r>
          </a:p>
          <a:p>
            <a:pPr marL="174625" indent="-174625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началом соревнований участник обязан ознакомиться с дистанцией (он это делает самостоятельно или вместе с другими участниками, когда проводится организованный просмотр дис­танции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174625" indent="-174625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быть групповым, парным и одиночным; одиноч­ный старт более удобный для спортсмена и он производится через 30 сек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.;</a:t>
            </a:r>
          </a:p>
        </p:txBody>
      </p:sp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9144000" cy="63817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45208" y="4043625"/>
            <a:ext cx="4786832" cy="2176199"/>
          </a:xfrm>
          <a:prstGeom prst="rect">
            <a:avLst/>
          </a:prstGeom>
          <a:solidFill>
            <a:schemeClr val="tx2">
              <a:lumMod val="20000"/>
              <a:lumOff val="80000"/>
              <a:alpha val="53000"/>
            </a:schemeClr>
          </a:solidFill>
          <a:effectLst>
            <a:outerShdw blurRad="40000" dist="20000" dir="5400000" rotWithShape="0">
              <a:srgbClr val="000000">
                <a:alpha val="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47500" lnSpcReduction="20000"/>
          </a:bodyPr>
          <a:lstStyle/>
          <a:p>
            <a:pPr marL="174625" indent="-174625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бег начинается с положения высокого старта от стартовой ли­нии, при этом участник может держать палку в любой </a:t>
            </a:r>
            <a:r>
              <a:rPr lang="ru-RU" sz="32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руке;</a:t>
            </a:r>
          </a:p>
          <a:p>
            <a:pPr marL="174625" indent="-174625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 </a:t>
            </a:r>
            <a:r>
              <a:rPr lang="ru-RU" sz="32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сошедший с дистанции (прекратил бег), считается вы­бывшим из соревнований; он обязан через представителей или лично сообщить об этом </a:t>
            </a:r>
            <a:r>
              <a:rPr lang="ru-RU" sz="32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судьям;</a:t>
            </a:r>
          </a:p>
          <a:p>
            <a:pPr marL="174625" indent="-174625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окончание </a:t>
            </a:r>
            <a:r>
              <a:rPr lang="ru-RU" sz="32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дистанции фиксируется в момент, когда участник пе­ресекает какой-либо частью туловища линию финиша;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9144000" cy="63817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661"/>
            <a:ext cx="8229600" cy="778098"/>
          </a:xfrm>
          <a:solidFill>
            <a:schemeClr val="tx2">
              <a:lumMod val="20000"/>
              <a:lumOff val="80000"/>
              <a:alpha val="67000"/>
            </a:schemeClr>
          </a:solidFill>
          <a:effectLst>
            <a:softEdge rad="31750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Рекорды и рекордсмены Ямала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49" name="Picture 1" descr="C:\Users\User\Documents\Scan00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85794"/>
            <a:ext cx="9144000" cy="5500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215083"/>
            <a:ext cx="9144000" cy="64291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661"/>
            <a:ext cx="8229600" cy="778098"/>
          </a:xfrm>
          <a:solidFill>
            <a:schemeClr val="tx2">
              <a:lumMod val="20000"/>
              <a:lumOff val="80000"/>
              <a:alpha val="67000"/>
            </a:schemeClr>
          </a:solidFill>
          <a:effectLst>
            <a:softEdge rad="31750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Рекорды и рекордсмены Ямала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6867" name="Picture 3" descr="C:\Users\User\Documents\Scan00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57232"/>
            <a:ext cx="9144000" cy="54089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215083"/>
            <a:ext cx="9144000" cy="64291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661"/>
            <a:ext cx="8229600" cy="778098"/>
          </a:xfrm>
          <a:solidFill>
            <a:schemeClr val="tx2">
              <a:lumMod val="20000"/>
              <a:lumOff val="80000"/>
              <a:alpha val="67000"/>
            </a:schemeClr>
          </a:solidFill>
          <a:effectLst>
            <a:softEdge rad="31750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Рекорды и рекордсмены Ямала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7890" name="Picture 2" descr="C:\Users\User\Documents\Scan00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57232"/>
            <a:ext cx="9144000" cy="53769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Пользователь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0" y="70793"/>
            <a:ext cx="9216964" cy="614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6219825"/>
            <a:ext cx="9180512" cy="63817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899592" y="201414"/>
            <a:ext cx="7035900" cy="92333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317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6126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48"/>
            <a:ext cx="8229600" cy="1143000"/>
          </a:xfrm>
          <a:solidFill>
            <a:schemeClr val="tx2">
              <a:lumMod val="20000"/>
              <a:lumOff val="80000"/>
              <a:alpha val="67000"/>
            </a:schemeClr>
          </a:solidFill>
          <a:effectLst>
            <a:softEdge rad="31750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Домашнее задание.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720" y="1600200"/>
            <a:ext cx="8643998" cy="4525963"/>
          </a:xfrm>
          <a:solidFill>
            <a:schemeClr val="tx2">
              <a:lumMod val="20000"/>
              <a:lumOff val="80000"/>
              <a:alpha val="53000"/>
            </a:schemeClr>
          </a:solidFill>
          <a:effectLst>
            <a:outerShdw blurRad="40000" dist="20000" dir="5400000" rotWithShape="0">
              <a:srgbClr val="000000">
                <a:alpha val="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Что означает «Ямал»?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Какие коренные народы Ямала вы знаете?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Культура народов Ямала.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Национальные виды спорта народов  Севера.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Особенности национальных видов спорта. 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9144000" cy="6381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0604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126" y="-33266"/>
            <a:ext cx="8229600" cy="1143000"/>
          </a:xfrm>
          <a:solidFill>
            <a:schemeClr val="tx2">
              <a:lumMod val="20000"/>
              <a:lumOff val="80000"/>
              <a:alpha val="67000"/>
            </a:schemeClr>
          </a:solidFill>
          <a:effectLst>
            <a:softEdge rad="31750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ЯМАЛ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tx2">
              <a:lumMod val="20000"/>
              <a:lumOff val="80000"/>
              <a:alpha val="53000"/>
            </a:schemeClr>
          </a:solidFill>
          <a:effectLst>
            <a:outerShdw blurRad="40000" dist="20000" dir="5400000" rotWithShape="0">
              <a:srgbClr val="000000">
                <a:alpha val="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Ямал — полуостров на севере Западной Сибири, на территории Ямало-Ненецкого автономного округа России. Длина полуострова 700 км, ширина до 240 км. Омывается Карским морем.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Ландшафты полуострова представлены тундрой, на юге — лесотундровые участки. Многочисленны озёра.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Полуостров слабо освоен человеком. Ведётся оленеводство, рыболовство. На полуострове расположены крупнейшие залежи природного газа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439" y="260648"/>
            <a:ext cx="2139007" cy="115212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16632"/>
            <a:ext cx="2597473" cy="144015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9144000" cy="6381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116400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9144000" cy="63817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200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8477" y="2414127"/>
            <a:ext cx="8229600" cy="4032448"/>
          </a:xfrm>
          <a:solidFill>
            <a:schemeClr val="tx2">
              <a:lumMod val="20000"/>
              <a:lumOff val="80000"/>
              <a:alpha val="53000"/>
            </a:schemeClr>
          </a:solidFill>
          <a:effectLst>
            <a:outerShdw blurRad="40000" dist="20000" dir="5400000" rotWithShape="0">
              <a:srgbClr val="000000">
                <a:alpha val="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Самый многочисленный из  коренного населения Ямала народ -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ненцы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 это еще и место обитания других коренных этносов: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ханты, селькупов, манси, коми-зырян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Сейчас в ЯНАО живут более 30 тысяч коренных малочисленных народов - почти половина из них до сих пор, как и столетия назад ведет кочевой образ жизни.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Традиционный  вид деятельности для большинства коренных народов -оленеводство. Олень дает практически все, что необходимо для жизни кочующему народу мясо, шкуры для одежды, сухожилия  для  ниток, кость и рога для изготовления украшений, различных инструментов и деталей для упряжи. Оленья кровь помогает избежать многих болезней, характерных для местных климатических условий.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477" y="188640"/>
            <a:ext cx="2664296" cy="223224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00472"/>
            <a:ext cx="2376264" cy="223224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00472"/>
            <a:ext cx="2473970" cy="223224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0690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35455" y="116632"/>
            <a:ext cx="8401080" cy="4387282"/>
          </a:xfrm>
          <a:solidFill>
            <a:schemeClr val="tx2">
              <a:lumMod val="20000"/>
              <a:lumOff val="80000"/>
              <a:alpha val="53000"/>
            </a:schemeClr>
          </a:solidFill>
          <a:effectLst>
            <a:outerShdw blurRad="40000" dist="20000" dir="5400000" rotWithShape="0">
              <a:srgbClr val="000000">
                <a:alpha val="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Важную роль в жизни коренных народов имеет охота и рыбная ловля.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Одним из классических элементов национальной культуры является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незаменимое  жилище тундровых кочевников. Жерди  для каркаса чума изготавливаются из лиственницы, а покрышки  представляют собой большие полотнища, сшитые из 30 зимних  шкур оленя.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Одежда максимально приспособлена к условиям жизни в тундре.  У мужчин –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малица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 женщин -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паны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ягушка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 детям шьют меховую двухслойную одежду с капюшоном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596" y="4503914"/>
            <a:ext cx="2548140" cy="207523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531703"/>
            <a:ext cx="2664295" cy="20907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532379"/>
            <a:ext cx="2774111" cy="209006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9144000" cy="6381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873652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yamal-sport.ru/img/news/big/455b5360f15f80e0e789c31f8c945935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68760"/>
            <a:ext cx="2843808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970"/>
            <a:ext cx="8229600" cy="1143000"/>
          </a:xfrm>
          <a:solidFill>
            <a:schemeClr val="tx2">
              <a:lumMod val="20000"/>
              <a:lumOff val="80000"/>
              <a:alpha val="67000"/>
            </a:schemeClr>
          </a:solidFill>
          <a:effectLst>
            <a:softEdge rad="317500"/>
          </a:effectLst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История и легенды развития северного многоборья.</a:t>
            </a:r>
            <a:b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540552" y="22048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9" name="Рисунок 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9144000" cy="638175"/>
          </a:xfrm>
          <a:prstGeom prst="rect">
            <a:avLst/>
          </a:prstGeom>
          <a:noFill/>
        </p:spPr>
      </p:pic>
      <p:pic>
        <p:nvPicPr>
          <p:cNvPr id="8" name="Рисунок 7" descr="http://cdn.static1.rtr-vesti.ru/p/xw_861475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20072" y="3933832"/>
            <a:ext cx="3923928" cy="2447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96487" y="1525063"/>
            <a:ext cx="6332368" cy="2546879"/>
          </a:xfrm>
          <a:solidFill>
            <a:schemeClr val="tx2">
              <a:lumMod val="20000"/>
              <a:lumOff val="80000"/>
              <a:alpha val="53000"/>
            </a:schemeClr>
          </a:solidFill>
          <a:effectLst>
            <a:outerShdw blurRad="40000" dist="20000" dir="5400000" rotWithShape="0">
              <a:srgbClr val="000000">
                <a:alpha val="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Ямб –Уда – «Длинная рука»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так называют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тундровики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тынзян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Пастуху достаточно несколько мгновений, чтобы отловить им среди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тысячерогого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стада оленя, который выбран. Каждый пастух сплетает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тынзян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сам, вырезая по кругу из оленьей кожи тонкие полоски. Метание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тынзяна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дальность – первый экзамен для молодого оленевода, метание на точность – уже экзамен на аттестат зрелости.</a:t>
            </a: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0" y="3931448"/>
            <a:ext cx="5357818" cy="2607464"/>
          </a:xfrm>
          <a:prstGeom prst="rect">
            <a:avLst/>
          </a:prstGeom>
          <a:solidFill>
            <a:schemeClr val="tx2">
              <a:lumMod val="20000"/>
              <a:lumOff val="80000"/>
              <a:alpha val="53000"/>
            </a:schemeClr>
          </a:solidFill>
          <a:effectLst>
            <a:outerShdw blurRad="40000" dist="20000" dir="5400000" rotWithShape="0">
              <a:srgbClr val="000000">
                <a:alpha val="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70000" lnSpcReduction="20000"/>
          </a:bodyPr>
          <a:lstStyle>
            <a:lvl1pPr indent="0">
              <a:spcBef>
                <a:spcPct val="20000"/>
              </a:spcBef>
              <a:buFont typeface="Arial" panose="020B0604020202020204" pitchFamily="34" charset="0"/>
              <a:buNone/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/>
              <a:t>Как только на стойбищах подсохнет земля, оленеводы ставят вряд нарты – через каждые 50 см и подзадоривая друг друга начинают прыгать. Прыжки через нарты – национальный вид спорта. У него свои правила, но только тому доступны высокие результаты в прыжках через нарты, кто постоянно этим занимается.</a:t>
            </a:r>
          </a:p>
        </p:txBody>
      </p:sp>
    </p:spTree>
    <p:extLst>
      <p:ext uri="{BB962C8B-B14F-4D97-AF65-F5344CB8AC3E}">
        <p14:creationId xmlns:p14="http://schemas.microsoft.com/office/powerpoint/2010/main" xmlns="" val="1826416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Picture 6" descr="C:\Users\User\Desktop\images.jpgтопо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3500438"/>
            <a:ext cx="3857652" cy="2714644"/>
          </a:xfrm>
          <a:prstGeom prst="rect">
            <a:avLst/>
          </a:prstGeom>
          <a:noFill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6631"/>
            <a:ext cx="8640960" cy="5256585"/>
          </a:xfrm>
          <a:solidFill>
            <a:schemeClr val="tx2">
              <a:lumMod val="20000"/>
              <a:lumOff val="80000"/>
              <a:alpha val="53000"/>
            </a:schemeClr>
          </a:solidFill>
          <a:effectLst>
            <a:outerShdw blurRad="40000" dist="20000" dir="5400000" rotWithShape="0">
              <a:srgbClr val="000000">
                <a:alpha val="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Тыртя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Тубка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ненецкого – "Летающий топорик". Метание топора на дальность – это интересный и сложный вид северного многоборья. Топор всегда был промысловым атрибутом охотника, оленевода, рыбака. С помощью специального топорика оленевод мог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подсекнуть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расстоянии ногу оленя и потом его заарканить.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Старинная легенда рассказывает об оленеводе, который любовался полетом над стойбищем лебедей. Он начал искать окружающих его предметов тот, что мог бы взлететь как птица в небо. Тут ему подвернулся топорик.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Тундровик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хорошенько подстрогал ручку топорика под вид птичьего крыла. Настал день, когда он послал в синеву неба топорик. Тот, словно птица стремительно взмыл в поднебесье и улетел далеко-далеко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ли все это случилось в далеком прошлом, но летающий топорик – самый поэтичный из национальных видов спорта.</a:t>
            </a:r>
          </a:p>
        </p:txBody>
      </p:sp>
      <p:pic>
        <p:nvPicPr>
          <p:cNvPr id="4" name="Рисунок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9144000" cy="6381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9879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бег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3143248"/>
            <a:ext cx="4286248" cy="3028959"/>
          </a:xfrm>
          <a:prstGeom prst="rect">
            <a:avLst/>
          </a:prstGeom>
          <a:noFill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2"/>
            <a:ext cx="8856984" cy="6422280"/>
          </a:xfrm>
          <a:solidFill>
            <a:schemeClr val="tx2">
              <a:lumMod val="20000"/>
              <a:lumOff val="80000"/>
              <a:alpha val="53000"/>
            </a:schemeClr>
          </a:solidFill>
          <a:effectLst>
            <a:outerShdw blurRad="40000" dist="20000" dir="5400000" rotWithShape="0">
              <a:srgbClr val="000000">
                <a:alpha val="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Бег с палкой по пересеченной местности с </a:t>
            </a:r>
            <a:r>
              <a:rPr lang="ru-RU" sz="28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незапамятных</a:t>
            </a:r>
            <a:r>
              <a:rPr lang="ru-RU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времен палку использовали при переходе болот, овражистых и горных участков местности, а также во время длительной ходьбы для отдыха плечевых суставов, поясницы. </a:t>
            </a:r>
            <a:endParaRPr lang="ru-RU" dirty="0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Таким </a:t>
            </a:r>
            <a:r>
              <a:rPr lang="ru-RU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образом, родившись на основе различных трудовых операций и отображая их, используя орудия труда в качестве инвентаря, национальные виды спорта способствуют формированию и развитию тех навыков, которые необходимы для профессиональной трудовой деятельности</a:t>
            </a:r>
            <a:r>
              <a:rPr lang="ru-RU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9144000" cy="6381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89919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9144000" cy="638175"/>
          </a:xfrm>
          <a:prstGeom prst="rect">
            <a:avLst/>
          </a:prstGeom>
          <a:noFill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5256584"/>
          </a:xfrm>
          <a:solidFill>
            <a:schemeClr val="tx2">
              <a:lumMod val="20000"/>
              <a:lumOff val="80000"/>
              <a:alpha val="53000"/>
            </a:schemeClr>
          </a:solidFill>
          <a:effectLst>
            <a:outerShdw blurRad="40000" dist="20000" dir="5400000" rotWithShape="0">
              <a:srgbClr val="000000">
                <a:alpha val="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Официальное признание национальные виды спорта получили в 60-х годах 20 века.  Они, как правило, приурочивались к государственным или традиционным праздникам – «День рыбака», «День оленевода», «Проводы Зимы» и т.д.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1972 году была, создана Всероссийская федерация по национальным видам спорта и были утверждены правила соревнований, спортивная классификация.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1973 года начали проводиться ежемесячные чемпионаты РСФСР, в которых начали принимать участие сборные команды округов, краев. Следует отметить, что интерес к национальным видам спорта возрос и в зарубежных странах, таких как Швеция, Норвегия, Финляндия, Канада и др. В настоящее время наблюдается процесс ускоренного развития национальных видов спорта не только в южных, но и в северных регионах Сибири. Об этом свидетельствует география мест проведения Всероссийских соревнований: гг. Салехард, Анадырь, Палана на Камчатке, Ханты-Мансийск, Нарьян-Мар, Сургут, Дудинка, Якутск,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Лянтор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Республика Бурятия, Нижневартовск, Белоярский, Мурманск, Абакан, Красноярск и др.</a:t>
            </a:r>
          </a:p>
        </p:txBody>
      </p:sp>
    </p:spTree>
    <p:extLst>
      <p:ext uri="{BB962C8B-B14F-4D97-AF65-F5344CB8AC3E}">
        <p14:creationId xmlns:p14="http://schemas.microsoft.com/office/powerpoint/2010/main" xmlns="" val="349986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398</TotalTime>
  <Words>847</Words>
  <Application>Microsoft Office PowerPoint</Application>
  <PresentationFormat>Экран (4:3)</PresentationFormat>
  <Paragraphs>125</Paragraphs>
  <Slides>19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Тема1</vt:lpstr>
      <vt:lpstr>Слайд 1</vt:lpstr>
      <vt:lpstr>Домашнее задание.</vt:lpstr>
      <vt:lpstr>ЯМАЛ</vt:lpstr>
      <vt:lpstr>Слайд 4</vt:lpstr>
      <vt:lpstr>Слайд 5</vt:lpstr>
      <vt:lpstr> История и легенды развития северного многоборья. </vt:lpstr>
      <vt:lpstr>Слайд 7</vt:lpstr>
      <vt:lpstr>Слайд 8</vt:lpstr>
      <vt:lpstr>Слайд 9</vt:lpstr>
      <vt:lpstr> </vt:lpstr>
      <vt:lpstr>Метание топора на дальность</vt:lpstr>
      <vt:lpstr>Метание тынзяна на хорей</vt:lpstr>
      <vt:lpstr>Тройной национальный прыжок</vt:lpstr>
      <vt:lpstr>Прыжки через нарты</vt:lpstr>
      <vt:lpstr>Бег с палкой</vt:lpstr>
      <vt:lpstr>Рекорды и рекордсмены Ямала</vt:lpstr>
      <vt:lpstr>Рекорды и рекордсмены Ямала</vt:lpstr>
      <vt:lpstr>Рекорды и рекордсмены Ямала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adm37</dc:creator>
  <cp:lastModifiedBy>User</cp:lastModifiedBy>
  <cp:revision>52</cp:revision>
  <dcterms:created xsi:type="dcterms:W3CDTF">2014-12-05T05:48:20Z</dcterms:created>
  <dcterms:modified xsi:type="dcterms:W3CDTF">2014-12-07T12:02:22Z</dcterms:modified>
</cp:coreProperties>
</file>