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7" r:id="rId2"/>
    <p:sldId id="257" r:id="rId3"/>
    <p:sldId id="268" r:id="rId4"/>
    <p:sldId id="259" r:id="rId5"/>
    <p:sldId id="260" r:id="rId6"/>
    <p:sldId id="261" r:id="rId7"/>
    <p:sldId id="264" r:id="rId8"/>
    <p:sldId id="265" r:id="rId9"/>
    <p:sldId id="269" r:id="rId10"/>
    <p:sldId id="396" r:id="rId11"/>
    <p:sldId id="465" r:id="rId12"/>
    <p:sldId id="463" r:id="rId13"/>
    <p:sldId id="457" r:id="rId14"/>
    <p:sldId id="459" r:id="rId15"/>
    <p:sldId id="458" r:id="rId16"/>
    <p:sldId id="464" r:id="rId17"/>
    <p:sldId id="256" r:id="rId18"/>
    <p:sldId id="258" r:id="rId19"/>
    <p:sldId id="466" r:id="rId20"/>
    <p:sldId id="467" r:id="rId21"/>
    <p:sldId id="263" r:id="rId22"/>
    <p:sldId id="468" r:id="rId23"/>
    <p:sldId id="469" r:id="rId24"/>
    <p:sldId id="47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8946960287038823"/>
          <c:y val="4.9814648145269071E-2"/>
          <c:w val="0.46884426575958105"/>
          <c:h val="0.942568738509112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04D-4A94-B4ED-D1D4BDF6C1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04D-4A94-B4ED-D1D4BDF6C1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04D-4A94-B4ED-D1D4BDF6C1B3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04D-4A94-B4ED-D1D4BDF6C1B3}"/>
              </c:ext>
            </c:extLst>
          </c:dPt>
          <c:dPt>
            <c:idx val="4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04D-4A94-B4ED-D1D4BDF6C1B3}"/>
              </c:ext>
            </c:extLst>
          </c:dPt>
          <c:dPt>
            <c:idx val="5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04D-4A94-B4ED-D1D4BDF6C1B3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04D-4A94-B4ED-D1D4BDF6C1B3}"/>
              </c:ext>
            </c:extLst>
          </c:dPt>
          <c:dPt>
            <c:idx val="7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04D-4A94-B4ED-D1D4BDF6C1B3}"/>
              </c:ext>
            </c:extLst>
          </c:dPt>
          <c:dLbls>
            <c:dLbl>
              <c:idx val="3"/>
              <c:layout>
                <c:manualLayout>
                  <c:x val="-6.7577358782388072E-3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04D-4A94-B4ED-D1D4BDF6C1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"Орион"</c:v>
                </c:pt>
                <c:pt idx="1">
                  <c:v>"Движение Первых"</c:v>
                </c:pt>
                <c:pt idx="2">
                  <c:v>"ЦПППиРД"</c:v>
                </c:pt>
                <c:pt idx="3">
                  <c:v>РРЦ "Навигаторы детства"</c:v>
                </c:pt>
                <c:pt idx="4">
                  <c:v>"Кванториум"</c:v>
                </c:pt>
                <c:pt idx="5">
                  <c:v>"Юнармия"</c:v>
                </c:pt>
                <c:pt idx="6">
                  <c:v>Волонтерские организации</c:v>
                </c:pt>
                <c:pt idx="7">
                  <c:v>Учреждения культуры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63</c:v>
                </c:pt>
                <c:pt idx="1">
                  <c:v>39</c:v>
                </c:pt>
                <c:pt idx="2">
                  <c:v>26</c:v>
                </c:pt>
                <c:pt idx="3">
                  <c:v>10</c:v>
                </c:pt>
                <c:pt idx="4">
                  <c:v>10</c:v>
                </c:pt>
                <c:pt idx="5">
                  <c:v>5</c:v>
                </c:pt>
                <c:pt idx="6">
                  <c:v>32</c:v>
                </c:pt>
                <c:pt idx="7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04D-4A94-B4ED-D1D4BDF6C1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3.0015732442921765E-2"/>
          <c:w val="0.36793511722330063"/>
          <c:h val="0.969984267557078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6">
        <a:lumMod val="20000"/>
        <a:lumOff val="80000"/>
      </a:schemeClr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5CA21E-6536-455C-93B3-D1845EC6CDFA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456027-88BB-44C3-9166-24E25329F44C}">
      <dgm:prSet phldrT="[Текст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sz="1400" b="1" dirty="0">
              <a:latin typeface="Arial" panose="020B0604020202020204" pitchFamily="34" charset="0"/>
              <a:cs typeface="Arial" panose="020B0604020202020204" pitchFamily="34" charset="0"/>
            </a:rPr>
            <a:t>Направления воспитания</a:t>
          </a:r>
        </a:p>
      </dgm:t>
    </dgm:pt>
    <dgm:pt modelId="{80FEA5FC-38B6-4C34-935C-5A0715086650}" type="parTrans" cxnId="{7A904799-9A92-4087-9045-653CD4F7F942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2853C4-C8DD-47C0-A2B0-F16DE519BAE0}" type="sibTrans" cxnId="{7A904799-9A92-4087-9045-653CD4F7F942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CD0688-5A33-4475-8A00-E528866D2E7C}">
      <dgm:prSet phldrT="[Текст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sz="1200" dirty="0">
              <a:latin typeface="Arial" panose="020B0604020202020204" pitchFamily="34" charset="0"/>
              <a:cs typeface="Arial" panose="020B0604020202020204" pitchFamily="34" charset="0"/>
            </a:rPr>
            <a:t>Гражданское</a:t>
          </a:r>
        </a:p>
      </dgm:t>
    </dgm:pt>
    <dgm:pt modelId="{A566470F-E59F-4962-8DA2-6E23C74F2F4C}" type="parTrans" cxnId="{5A088426-FBCC-428C-83CA-FAC01B2205F0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C7392F-A444-49B2-9AB7-47F97F695E44}" type="sibTrans" cxnId="{5A088426-FBCC-428C-83CA-FAC01B2205F0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9CB873-A6B3-40EF-AAB2-A58372C02A0C}">
      <dgm:prSet phldrT="[Текст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sz="1200" dirty="0">
              <a:latin typeface="Arial" panose="020B0604020202020204" pitchFamily="34" charset="0"/>
              <a:cs typeface="Arial" panose="020B0604020202020204" pitchFamily="34" charset="0"/>
            </a:rPr>
            <a:t>Патриотическое</a:t>
          </a:r>
        </a:p>
      </dgm:t>
    </dgm:pt>
    <dgm:pt modelId="{D066016B-5C6F-4FC4-A6C3-1AF0884A401F}" type="parTrans" cxnId="{78FD52CB-B602-4A70-B4FA-2FE5994F2D49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6D2536D-8B1F-458E-8C24-AF04A2B97B52}" type="sibTrans" cxnId="{78FD52CB-B602-4A70-B4FA-2FE5994F2D49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92AB62-2EEB-419A-B71C-B691F9570D70}">
      <dgm:prSet phldrT="[Текст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sz="1400" dirty="0">
              <a:latin typeface="Arial" panose="020B0604020202020204" pitchFamily="34" charset="0"/>
              <a:cs typeface="Arial" panose="020B0604020202020204" pitchFamily="34" charset="0"/>
            </a:rPr>
            <a:t>Духовно-нравственное</a:t>
          </a:r>
        </a:p>
      </dgm:t>
    </dgm:pt>
    <dgm:pt modelId="{03B3AC4A-D5E1-437C-8521-0D766860648E}" type="parTrans" cxnId="{FE1A39C7-BB72-4FBB-BF55-12F1EB572E69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45EC78-F70B-4331-A709-3A795ABE7FEB}" type="sibTrans" cxnId="{FE1A39C7-BB72-4FBB-BF55-12F1EB572E69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ABA6D4-D70F-4709-97F4-CAB519D3688A}">
      <dgm:prSet phldrT="[Текст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sz="1400" b="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Эстетическое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0B7D5D-4289-4116-91BB-FF46B85905B2}" type="parTrans" cxnId="{9ABBA946-FF26-4DDE-8682-BBA242F195EE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40580F-2FF4-4E01-9AE1-F1D5CDEE2B3F}" type="sibTrans" cxnId="{9ABBA946-FF26-4DDE-8682-BBA242F195EE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B035F8-6930-47A9-A4DE-36D4BEA2F463}">
      <dgm:prSet phldrT="[Текст]" custT="1"/>
      <dgm:spPr>
        <a:solidFill>
          <a:schemeClr val="accent5">
            <a:lumMod val="5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pPr algn="ctr"/>
          <a:r>
            <a:rPr lang="ru-RU" sz="1400" dirty="0">
              <a:latin typeface="Arial" panose="020B0604020202020204" pitchFamily="34" charset="0"/>
              <a:cs typeface="Arial" panose="020B0604020202020204" pitchFamily="34" charset="0"/>
            </a:rPr>
            <a:t>Экологическое</a:t>
          </a:r>
        </a:p>
      </dgm:t>
    </dgm:pt>
    <dgm:pt modelId="{DE541422-9139-43DA-83DF-CB446B73867E}" type="parTrans" cxnId="{36A75AC5-EE25-4FF6-ADB9-EBE4D62D29FF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0F6280-D262-4A04-B9DC-078340B1FFC2}" type="sibTrans" cxnId="{36A75AC5-EE25-4FF6-ADB9-EBE4D62D29FF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E2D4D7-E958-47BA-9114-1513CBDEC28F}">
      <dgm:prSet phldrT="[Текст]" custT="1"/>
      <dgm:spPr>
        <a:solidFill>
          <a:schemeClr val="accent5">
            <a:lumMod val="5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ru-RU" sz="1400" dirty="0">
              <a:latin typeface="Arial" panose="020B0604020202020204" pitchFamily="34" charset="0"/>
              <a:cs typeface="Arial" panose="020B0604020202020204" pitchFamily="34" charset="0"/>
            </a:rPr>
            <a:t>Физическое</a:t>
          </a:r>
        </a:p>
      </dgm:t>
    </dgm:pt>
    <dgm:pt modelId="{EB869ABC-4D4B-4F23-9142-65E7EF8214B5}" type="parTrans" cxnId="{9A46F3CA-63FE-4D8B-A651-D6561FC3E2F8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657A107-0F80-482C-8CE8-D504C04A2B4C}" type="sibTrans" cxnId="{9A46F3CA-63FE-4D8B-A651-D6561FC3E2F8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B049A5-482E-4E33-8E3D-6BEFE67CD4B7}">
      <dgm:prSet phldrT="[Текст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sz="1400" dirty="0">
              <a:latin typeface="Arial" panose="020B0604020202020204" pitchFamily="34" charset="0"/>
              <a:cs typeface="Arial" panose="020B0604020202020204" pitchFamily="34" charset="0"/>
            </a:rPr>
            <a:t>Ценности научного познания</a:t>
          </a:r>
        </a:p>
      </dgm:t>
    </dgm:pt>
    <dgm:pt modelId="{04F28855-F491-4A6E-AA2F-E0A9681E9A56}" type="parTrans" cxnId="{944E10F1-3C46-4322-8975-E2973DAD0B9F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326E87-5D69-49CF-A12B-C1E88FD377BE}" type="sibTrans" cxnId="{944E10F1-3C46-4322-8975-E2973DAD0B9F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285350-D101-498E-8B31-BA3AB908EB9B}" type="pres">
      <dgm:prSet presAssocID="{775CA21E-6536-455C-93B3-D1845EC6CDF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43DF2308-3BCE-46D3-A072-35711D91C27B}" type="pres">
      <dgm:prSet presAssocID="{49456027-88BB-44C3-9166-24E25329F44C}" presName="singleCycle" presStyleCnt="0"/>
      <dgm:spPr/>
    </dgm:pt>
    <dgm:pt modelId="{826724C9-F644-46E8-B802-93177649C856}" type="pres">
      <dgm:prSet presAssocID="{49456027-88BB-44C3-9166-24E25329F44C}" presName="singleCenter" presStyleLbl="node1" presStyleIdx="0" presStyleCnt="8" custScaleX="137738">
        <dgm:presLayoutVars>
          <dgm:chMax val="7"/>
          <dgm:chPref val="7"/>
        </dgm:presLayoutVars>
      </dgm:prSet>
      <dgm:spPr/>
    </dgm:pt>
    <dgm:pt modelId="{1AB2C66D-16C9-452B-BD73-876904320F73}" type="pres">
      <dgm:prSet presAssocID="{A566470F-E59F-4962-8DA2-6E23C74F2F4C}" presName="Name56" presStyleLbl="parChTrans1D2" presStyleIdx="0" presStyleCnt="7"/>
      <dgm:spPr/>
    </dgm:pt>
    <dgm:pt modelId="{0535B36F-00BB-4D78-AB6D-5116D8566EB8}" type="pres">
      <dgm:prSet presAssocID="{AFCD0688-5A33-4475-8A00-E528866D2E7C}" presName="text0" presStyleLbl="node1" presStyleIdx="1" presStyleCnt="8" custScaleX="171207">
        <dgm:presLayoutVars>
          <dgm:bulletEnabled val="1"/>
        </dgm:presLayoutVars>
      </dgm:prSet>
      <dgm:spPr/>
    </dgm:pt>
    <dgm:pt modelId="{4E1488DB-606E-4A26-A7E8-A197C3763CB5}" type="pres">
      <dgm:prSet presAssocID="{D066016B-5C6F-4FC4-A6C3-1AF0884A401F}" presName="Name56" presStyleLbl="parChTrans1D2" presStyleIdx="1" presStyleCnt="7"/>
      <dgm:spPr/>
    </dgm:pt>
    <dgm:pt modelId="{BEEB33E4-14F7-4412-8733-2B81BCF5CAFB}" type="pres">
      <dgm:prSet presAssocID="{1D9CB873-A6B3-40EF-AAB2-A58372C02A0C}" presName="text0" presStyleLbl="node1" presStyleIdx="2" presStyleCnt="8" custScaleX="195313" custRadScaleRad="127398" custRadScaleInc="32730">
        <dgm:presLayoutVars>
          <dgm:bulletEnabled val="1"/>
        </dgm:presLayoutVars>
      </dgm:prSet>
      <dgm:spPr/>
    </dgm:pt>
    <dgm:pt modelId="{092D771A-247D-44E5-BF86-BF6FB72FEA65}" type="pres">
      <dgm:prSet presAssocID="{03B3AC4A-D5E1-437C-8521-0D766860648E}" presName="Name56" presStyleLbl="parChTrans1D2" presStyleIdx="2" presStyleCnt="7"/>
      <dgm:spPr/>
    </dgm:pt>
    <dgm:pt modelId="{CA6862C3-9AA0-447E-95F2-B3538511F39E}" type="pres">
      <dgm:prSet presAssocID="{5492AB62-2EEB-419A-B71C-B691F9570D70}" presName="text0" presStyleLbl="node1" presStyleIdx="3" presStyleCnt="8" custScaleX="190718" custRadScaleRad="114007" custRadScaleInc="-7156">
        <dgm:presLayoutVars>
          <dgm:bulletEnabled val="1"/>
        </dgm:presLayoutVars>
      </dgm:prSet>
      <dgm:spPr/>
    </dgm:pt>
    <dgm:pt modelId="{810DD777-DF05-49C2-8C1C-941064A127FA}" type="pres">
      <dgm:prSet presAssocID="{DE541422-9139-43DA-83DF-CB446B73867E}" presName="Name56" presStyleLbl="parChTrans1D2" presStyleIdx="3" presStyleCnt="7"/>
      <dgm:spPr/>
    </dgm:pt>
    <dgm:pt modelId="{F7A7C1C6-C0C9-4534-9751-50BDECE9CDFF}" type="pres">
      <dgm:prSet presAssocID="{6AB035F8-6930-47A9-A4DE-36D4BEA2F463}" presName="text0" presStyleLbl="node1" presStyleIdx="4" presStyleCnt="8" custScaleX="261733" custRadScaleRad="114713" custRadScaleInc="-48261">
        <dgm:presLayoutVars>
          <dgm:bulletEnabled val="1"/>
        </dgm:presLayoutVars>
      </dgm:prSet>
      <dgm:spPr/>
    </dgm:pt>
    <dgm:pt modelId="{2D723391-B061-4731-92F5-E1DFE81F92E2}" type="pres">
      <dgm:prSet presAssocID="{EB869ABC-4D4B-4F23-9142-65E7EF8214B5}" presName="Name56" presStyleLbl="parChTrans1D2" presStyleIdx="4" presStyleCnt="7"/>
      <dgm:spPr/>
    </dgm:pt>
    <dgm:pt modelId="{785E6C08-DF76-4063-9EC8-EAAEBA03DA84}" type="pres">
      <dgm:prSet presAssocID="{20E2D4D7-E958-47BA-9114-1513CBDEC28F}" presName="text0" presStyleLbl="node1" presStyleIdx="5" presStyleCnt="8" custScaleX="170449">
        <dgm:presLayoutVars>
          <dgm:bulletEnabled val="1"/>
        </dgm:presLayoutVars>
      </dgm:prSet>
      <dgm:spPr/>
    </dgm:pt>
    <dgm:pt modelId="{A4B64D98-B81F-458E-804C-C797FC4DC150}" type="pres">
      <dgm:prSet presAssocID="{980B7D5D-4289-4116-91BB-FF46B85905B2}" presName="Name56" presStyleLbl="parChTrans1D2" presStyleIdx="5" presStyleCnt="7"/>
      <dgm:spPr/>
    </dgm:pt>
    <dgm:pt modelId="{0C1A3831-CF6B-4CCC-A5B2-9584D86511D9}" type="pres">
      <dgm:prSet presAssocID="{00ABA6D4-D70F-4709-97F4-CAB519D3688A}" presName="text0" presStyleLbl="node1" presStyleIdx="6" presStyleCnt="8" custScaleX="193502" custRadScaleRad="117471" custRadScaleInc="5737">
        <dgm:presLayoutVars>
          <dgm:bulletEnabled val="1"/>
        </dgm:presLayoutVars>
      </dgm:prSet>
      <dgm:spPr/>
    </dgm:pt>
    <dgm:pt modelId="{97EE1964-1A25-4F09-899D-1E9D260853A1}" type="pres">
      <dgm:prSet presAssocID="{04F28855-F491-4A6E-AA2F-E0A9681E9A56}" presName="Name56" presStyleLbl="parChTrans1D2" presStyleIdx="6" presStyleCnt="7"/>
      <dgm:spPr/>
    </dgm:pt>
    <dgm:pt modelId="{A4B531CF-AE36-4E9A-808A-EAEBA31455F1}" type="pres">
      <dgm:prSet presAssocID="{90B049A5-482E-4E33-8E3D-6BEFE67CD4B7}" presName="text0" presStyleLbl="node1" presStyleIdx="7" presStyleCnt="8" custScaleX="198185" custRadScaleRad="128220" custRadScaleInc="-40533">
        <dgm:presLayoutVars>
          <dgm:bulletEnabled val="1"/>
        </dgm:presLayoutVars>
      </dgm:prSet>
      <dgm:spPr/>
    </dgm:pt>
  </dgm:ptLst>
  <dgm:cxnLst>
    <dgm:cxn modelId="{3BC74C17-F5C7-4F80-8A54-C00A6D0FCB63}" type="presOf" srcId="{03B3AC4A-D5E1-437C-8521-0D766860648E}" destId="{092D771A-247D-44E5-BF86-BF6FB72FEA65}" srcOrd="0" destOrd="0" presId="urn:microsoft.com/office/officeart/2008/layout/RadialCluster"/>
    <dgm:cxn modelId="{5A088426-FBCC-428C-83CA-FAC01B2205F0}" srcId="{49456027-88BB-44C3-9166-24E25329F44C}" destId="{AFCD0688-5A33-4475-8A00-E528866D2E7C}" srcOrd="0" destOrd="0" parTransId="{A566470F-E59F-4962-8DA2-6E23C74F2F4C}" sibTransId="{EFC7392F-A444-49B2-9AB7-47F97F695E44}"/>
    <dgm:cxn modelId="{63698E2E-3BAC-4C4B-AA96-91C7515CB6F1}" type="presOf" srcId="{00ABA6D4-D70F-4709-97F4-CAB519D3688A}" destId="{0C1A3831-CF6B-4CCC-A5B2-9584D86511D9}" srcOrd="0" destOrd="0" presId="urn:microsoft.com/office/officeart/2008/layout/RadialCluster"/>
    <dgm:cxn modelId="{09E09938-011B-4113-88D5-F590BB1BB156}" type="presOf" srcId="{A566470F-E59F-4962-8DA2-6E23C74F2F4C}" destId="{1AB2C66D-16C9-452B-BD73-876904320F73}" srcOrd="0" destOrd="0" presId="urn:microsoft.com/office/officeart/2008/layout/RadialCluster"/>
    <dgm:cxn modelId="{09B1235F-0246-4CA7-8EDF-3B0A2E136FF2}" type="presOf" srcId="{49456027-88BB-44C3-9166-24E25329F44C}" destId="{826724C9-F644-46E8-B802-93177649C856}" srcOrd="0" destOrd="0" presId="urn:microsoft.com/office/officeart/2008/layout/RadialCluster"/>
    <dgm:cxn modelId="{46A23341-885A-4E1C-B0E0-CF57B20E50CB}" type="presOf" srcId="{980B7D5D-4289-4116-91BB-FF46B85905B2}" destId="{A4B64D98-B81F-458E-804C-C797FC4DC150}" srcOrd="0" destOrd="0" presId="urn:microsoft.com/office/officeart/2008/layout/RadialCluster"/>
    <dgm:cxn modelId="{B02A6C65-A35C-4BC3-A97B-8DADD81B04B8}" type="presOf" srcId="{20E2D4D7-E958-47BA-9114-1513CBDEC28F}" destId="{785E6C08-DF76-4063-9EC8-EAAEBA03DA84}" srcOrd="0" destOrd="0" presId="urn:microsoft.com/office/officeart/2008/layout/RadialCluster"/>
    <dgm:cxn modelId="{9ABBA946-FF26-4DDE-8682-BBA242F195EE}" srcId="{49456027-88BB-44C3-9166-24E25329F44C}" destId="{00ABA6D4-D70F-4709-97F4-CAB519D3688A}" srcOrd="5" destOrd="0" parTransId="{980B7D5D-4289-4116-91BB-FF46B85905B2}" sibTransId="{3240580F-2FF4-4E01-9AE1-F1D5CDEE2B3F}"/>
    <dgm:cxn modelId="{4C4EF967-50CE-483D-BFF5-7C3BA088F1DA}" type="presOf" srcId="{90B049A5-482E-4E33-8E3D-6BEFE67CD4B7}" destId="{A4B531CF-AE36-4E9A-808A-EAEBA31455F1}" srcOrd="0" destOrd="0" presId="urn:microsoft.com/office/officeart/2008/layout/RadialCluster"/>
    <dgm:cxn modelId="{CCD00E4B-8B57-4DAE-B2DC-6827BA0E4D84}" type="presOf" srcId="{AFCD0688-5A33-4475-8A00-E528866D2E7C}" destId="{0535B36F-00BB-4D78-AB6D-5116D8566EB8}" srcOrd="0" destOrd="0" presId="urn:microsoft.com/office/officeart/2008/layout/RadialCluster"/>
    <dgm:cxn modelId="{0ED0C14B-0C0A-47DF-B674-5857718F26AC}" type="presOf" srcId="{DE541422-9139-43DA-83DF-CB446B73867E}" destId="{810DD777-DF05-49C2-8C1C-941064A127FA}" srcOrd="0" destOrd="0" presId="urn:microsoft.com/office/officeart/2008/layout/RadialCluster"/>
    <dgm:cxn modelId="{98AFCD74-5239-406C-BC42-E6725FA9658C}" type="presOf" srcId="{04F28855-F491-4A6E-AA2F-E0A9681E9A56}" destId="{97EE1964-1A25-4F09-899D-1E9D260853A1}" srcOrd="0" destOrd="0" presId="urn:microsoft.com/office/officeart/2008/layout/RadialCluster"/>
    <dgm:cxn modelId="{83C69F7B-FD45-4AD2-BF92-C91AFECA89AC}" type="presOf" srcId="{1D9CB873-A6B3-40EF-AAB2-A58372C02A0C}" destId="{BEEB33E4-14F7-4412-8733-2B81BCF5CAFB}" srcOrd="0" destOrd="0" presId="urn:microsoft.com/office/officeart/2008/layout/RadialCluster"/>
    <dgm:cxn modelId="{2652E880-79B6-49EF-B197-2DCF59FD8EFC}" type="presOf" srcId="{5492AB62-2EEB-419A-B71C-B691F9570D70}" destId="{CA6862C3-9AA0-447E-95F2-B3538511F39E}" srcOrd="0" destOrd="0" presId="urn:microsoft.com/office/officeart/2008/layout/RadialCluster"/>
    <dgm:cxn modelId="{7A904799-9A92-4087-9045-653CD4F7F942}" srcId="{775CA21E-6536-455C-93B3-D1845EC6CDFA}" destId="{49456027-88BB-44C3-9166-24E25329F44C}" srcOrd="0" destOrd="0" parTransId="{80FEA5FC-38B6-4C34-935C-5A0715086650}" sibTransId="{372853C4-C8DD-47C0-A2B0-F16DE519BAE0}"/>
    <dgm:cxn modelId="{13FCCAA1-FC45-4BC9-B3BC-0833BD48F9EF}" type="presOf" srcId="{D066016B-5C6F-4FC4-A6C3-1AF0884A401F}" destId="{4E1488DB-606E-4A26-A7E8-A197C3763CB5}" srcOrd="0" destOrd="0" presId="urn:microsoft.com/office/officeart/2008/layout/RadialCluster"/>
    <dgm:cxn modelId="{36A75AC5-EE25-4FF6-ADB9-EBE4D62D29FF}" srcId="{49456027-88BB-44C3-9166-24E25329F44C}" destId="{6AB035F8-6930-47A9-A4DE-36D4BEA2F463}" srcOrd="3" destOrd="0" parTransId="{DE541422-9139-43DA-83DF-CB446B73867E}" sibTransId="{E70F6280-D262-4A04-B9DC-078340B1FFC2}"/>
    <dgm:cxn modelId="{492F2AC7-1227-4EC9-8FF6-B1BBE2452735}" type="presOf" srcId="{775CA21E-6536-455C-93B3-D1845EC6CDFA}" destId="{64285350-D101-498E-8B31-BA3AB908EB9B}" srcOrd="0" destOrd="0" presId="urn:microsoft.com/office/officeart/2008/layout/RadialCluster"/>
    <dgm:cxn modelId="{FE1A39C7-BB72-4FBB-BF55-12F1EB572E69}" srcId="{49456027-88BB-44C3-9166-24E25329F44C}" destId="{5492AB62-2EEB-419A-B71C-B691F9570D70}" srcOrd="2" destOrd="0" parTransId="{03B3AC4A-D5E1-437C-8521-0D766860648E}" sibTransId="{C945EC78-F70B-4331-A709-3A795ABE7FEB}"/>
    <dgm:cxn modelId="{9A46F3CA-63FE-4D8B-A651-D6561FC3E2F8}" srcId="{49456027-88BB-44C3-9166-24E25329F44C}" destId="{20E2D4D7-E958-47BA-9114-1513CBDEC28F}" srcOrd="4" destOrd="0" parTransId="{EB869ABC-4D4B-4F23-9142-65E7EF8214B5}" sibTransId="{6657A107-0F80-482C-8CE8-D504C04A2B4C}"/>
    <dgm:cxn modelId="{78FD52CB-B602-4A70-B4FA-2FE5994F2D49}" srcId="{49456027-88BB-44C3-9166-24E25329F44C}" destId="{1D9CB873-A6B3-40EF-AAB2-A58372C02A0C}" srcOrd="1" destOrd="0" parTransId="{D066016B-5C6F-4FC4-A6C3-1AF0884A401F}" sibTransId="{F6D2536D-8B1F-458E-8C24-AF04A2B97B52}"/>
    <dgm:cxn modelId="{944E10F1-3C46-4322-8975-E2973DAD0B9F}" srcId="{49456027-88BB-44C3-9166-24E25329F44C}" destId="{90B049A5-482E-4E33-8E3D-6BEFE67CD4B7}" srcOrd="6" destOrd="0" parTransId="{04F28855-F491-4A6E-AA2F-E0A9681E9A56}" sibTransId="{F4326E87-5D69-49CF-A12B-C1E88FD377BE}"/>
    <dgm:cxn modelId="{F02DDFFA-7D20-43F1-A969-9E06A825B8EE}" type="presOf" srcId="{EB869ABC-4D4B-4F23-9142-65E7EF8214B5}" destId="{2D723391-B061-4731-92F5-E1DFE81F92E2}" srcOrd="0" destOrd="0" presId="urn:microsoft.com/office/officeart/2008/layout/RadialCluster"/>
    <dgm:cxn modelId="{8183D7FD-175C-422C-ADBA-0E11A4B0DF62}" type="presOf" srcId="{6AB035F8-6930-47A9-A4DE-36D4BEA2F463}" destId="{F7A7C1C6-C0C9-4534-9751-50BDECE9CDFF}" srcOrd="0" destOrd="0" presId="urn:microsoft.com/office/officeart/2008/layout/RadialCluster"/>
    <dgm:cxn modelId="{415E29AD-26DE-4EBA-851C-DC88EB0CE44B}" type="presParOf" srcId="{64285350-D101-498E-8B31-BA3AB908EB9B}" destId="{43DF2308-3BCE-46D3-A072-35711D91C27B}" srcOrd="0" destOrd="0" presId="urn:microsoft.com/office/officeart/2008/layout/RadialCluster"/>
    <dgm:cxn modelId="{04D7DFE3-ABC0-4481-BA5F-7CA127E64BF3}" type="presParOf" srcId="{43DF2308-3BCE-46D3-A072-35711D91C27B}" destId="{826724C9-F644-46E8-B802-93177649C856}" srcOrd="0" destOrd="0" presId="urn:microsoft.com/office/officeart/2008/layout/RadialCluster"/>
    <dgm:cxn modelId="{1E8D93A3-6013-4625-88CC-2477B7C77CD0}" type="presParOf" srcId="{43DF2308-3BCE-46D3-A072-35711D91C27B}" destId="{1AB2C66D-16C9-452B-BD73-876904320F73}" srcOrd="1" destOrd="0" presId="urn:microsoft.com/office/officeart/2008/layout/RadialCluster"/>
    <dgm:cxn modelId="{C1E23019-4F52-4926-8B5D-CA7F02BF17B4}" type="presParOf" srcId="{43DF2308-3BCE-46D3-A072-35711D91C27B}" destId="{0535B36F-00BB-4D78-AB6D-5116D8566EB8}" srcOrd="2" destOrd="0" presId="urn:microsoft.com/office/officeart/2008/layout/RadialCluster"/>
    <dgm:cxn modelId="{D7B2DE64-8568-4EB7-B115-4369831D8D48}" type="presParOf" srcId="{43DF2308-3BCE-46D3-A072-35711D91C27B}" destId="{4E1488DB-606E-4A26-A7E8-A197C3763CB5}" srcOrd="3" destOrd="0" presId="urn:microsoft.com/office/officeart/2008/layout/RadialCluster"/>
    <dgm:cxn modelId="{608EA0D5-0FD7-486C-9D36-575C19C6414D}" type="presParOf" srcId="{43DF2308-3BCE-46D3-A072-35711D91C27B}" destId="{BEEB33E4-14F7-4412-8733-2B81BCF5CAFB}" srcOrd="4" destOrd="0" presId="urn:microsoft.com/office/officeart/2008/layout/RadialCluster"/>
    <dgm:cxn modelId="{C3046802-3925-4841-A1C5-E21EABF3E09E}" type="presParOf" srcId="{43DF2308-3BCE-46D3-A072-35711D91C27B}" destId="{092D771A-247D-44E5-BF86-BF6FB72FEA65}" srcOrd="5" destOrd="0" presId="urn:microsoft.com/office/officeart/2008/layout/RadialCluster"/>
    <dgm:cxn modelId="{F4725217-B07B-461B-935C-C0429D8CC855}" type="presParOf" srcId="{43DF2308-3BCE-46D3-A072-35711D91C27B}" destId="{CA6862C3-9AA0-447E-95F2-B3538511F39E}" srcOrd="6" destOrd="0" presId="urn:microsoft.com/office/officeart/2008/layout/RadialCluster"/>
    <dgm:cxn modelId="{1A14ACE9-7578-4FDD-99F6-72C11726F766}" type="presParOf" srcId="{43DF2308-3BCE-46D3-A072-35711D91C27B}" destId="{810DD777-DF05-49C2-8C1C-941064A127FA}" srcOrd="7" destOrd="0" presId="urn:microsoft.com/office/officeart/2008/layout/RadialCluster"/>
    <dgm:cxn modelId="{3DA4F1BD-8942-4F19-9BDF-0A6572108A89}" type="presParOf" srcId="{43DF2308-3BCE-46D3-A072-35711D91C27B}" destId="{F7A7C1C6-C0C9-4534-9751-50BDECE9CDFF}" srcOrd="8" destOrd="0" presId="urn:microsoft.com/office/officeart/2008/layout/RadialCluster"/>
    <dgm:cxn modelId="{D87D03C9-4166-48F4-9468-01D0A8B41CC4}" type="presParOf" srcId="{43DF2308-3BCE-46D3-A072-35711D91C27B}" destId="{2D723391-B061-4731-92F5-E1DFE81F92E2}" srcOrd="9" destOrd="0" presId="urn:microsoft.com/office/officeart/2008/layout/RadialCluster"/>
    <dgm:cxn modelId="{21987648-12E4-40E8-8A4B-F334858FC6E6}" type="presParOf" srcId="{43DF2308-3BCE-46D3-A072-35711D91C27B}" destId="{785E6C08-DF76-4063-9EC8-EAAEBA03DA84}" srcOrd="10" destOrd="0" presId="urn:microsoft.com/office/officeart/2008/layout/RadialCluster"/>
    <dgm:cxn modelId="{578C08A9-DF9A-4BBC-825E-4BD54FCC9AE8}" type="presParOf" srcId="{43DF2308-3BCE-46D3-A072-35711D91C27B}" destId="{A4B64D98-B81F-458E-804C-C797FC4DC150}" srcOrd="11" destOrd="0" presId="urn:microsoft.com/office/officeart/2008/layout/RadialCluster"/>
    <dgm:cxn modelId="{9A57C437-6B3B-4D1A-89E3-2641B90F1807}" type="presParOf" srcId="{43DF2308-3BCE-46D3-A072-35711D91C27B}" destId="{0C1A3831-CF6B-4CCC-A5B2-9584D86511D9}" srcOrd="12" destOrd="0" presId="urn:microsoft.com/office/officeart/2008/layout/RadialCluster"/>
    <dgm:cxn modelId="{C945DA00-974C-4418-88A4-88D768097BF4}" type="presParOf" srcId="{43DF2308-3BCE-46D3-A072-35711D91C27B}" destId="{97EE1964-1A25-4F09-899D-1E9D260853A1}" srcOrd="13" destOrd="0" presId="urn:microsoft.com/office/officeart/2008/layout/RadialCluster"/>
    <dgm:cxn modelId="{CBD0A290-01D5-4326-A372-2908132F60BB}" type="presParOf" srcId="{43DF2308-3BCE-46D3-A072-35711D91C27B}" destId="{A4B531CF-AE36-4E9A-808A-EAEBA31455F1}" srcOrd="14" destOrd="0" presId="urn:microsoft.com/office/officeart/2008/layout/RadialCluster"/>
  </dgm:cxnLst>
  <dgm:bg/>
  <dgm:whole>
    <a:ln>
      <a:solidFill>
        <a:schemeClr val="accent5">
          <a:lumMod val="40000"/>
          <a:lumOff val="60000"/>
        </a:schemeClr>
      </a:solidFill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6724C9-F644-46E8-B802-93177649C856}">
      <dsp:nvSpPr>
        <dsp:cNvPr id="0" name=""/>
        <dsp:cNvSpPr/>
      </dsp:nvSpPr>
      <dsp:spPr>
        <a:xfrm>
          <a:off x="2621646" y="1305444"/>
          <a:ext cx="1456791" cy="1057654"/>
        </a:xfrm>
        <a:prstGeom prst="round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Направления воспитания</a:t>
          </a:r>
        </a:p>
      </dsp:txBody>
      <dsp:txXfrm>
        <a:off x="2673276" y="1357074"/>
        <a:ext cx="1353531" cy="954394"/>
      </dsp:txXfrm>
    </dsp:sp>
    <dsp:sp modelId="{1AB2C66D-16C9-452B-BD73-876904320F73}">
      <dsp:nvSpPr>
        <dsp:cNvPr id="0" name=""/>
        <dsp:cNvSpPr/>
      </dsp:nvSpPr>
      <dsp:spPr>
        <a:xfrm rot="16200000">
          <a:off x="3069468" y="1024870"/>
          <a:ext cx="56114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6114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5B36F-00BB-4D78-AB6D-5116D8566EB8}">
      <dsp:nvSpPr>
        <dsp:cNvPr id="0" name=""/>
        <dsp:cNvSpPr/>
      </dsp:nvSpPr>
      <dsp:spPr>
        <a:xfrm>
          <a:off x="2743431" y="35667"/>
          <a:ext cx="1213221" cy="708628"/>
        </a:xfrm>
        <a:prstGeom prst="round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Arial" panose="020B0604020202020204" pitchFamily="34" charset="0"/>
              <a:cs typeface="Arial" panose="020B0604020202020204" pitchFamily="34" charset="0"/>
            </a:rPr>
            <a:t>Гражданское</a:t>
          </a:r>
        </a:p>
      </dsp:txBody>
      <dsp:txXfrm>
        <a:off x="2778023" y="70259"/>
        <a:ext cx="1144037" cy="639444"/>
      </dsp:txXfrm>
    </dsp:sp>
    <dsp:sp modelId="{4E1488DB-606E-4A26-A7E8-A197C3763CB5}">
      <dsp:nvSpPr>
        <dsp:cNvPr id="0" name=""/>
        <dsp:cNvSpPr/>
      </dsp:nvSpPr>
      <dsp:spPr>
        <a:xfrm rot="19790691">
          <a:off x="4058661" y="1337687"/>
          <a:ext cx="29227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227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EB33E4-14F7-4412-8733-2B81BCF5CAFB}">
      <dsp:nvSpPr>
        <dsp:cNvPr id="0" name=""/>
        <dsp:cNvSpPr/>
      </dsp:nvSpPr>
      <dsp:spPr>
        <a:xfrm>
          <a:off x="4249007" y="555647"/>
          <a:ext cx="1384043" cy="708628"/>
        </a:xfrm>
        <a:prstGeom prst="round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Arial" panose="020B0604020202020204" pitchFamily="34" charset="0"/>
              <a:cs typeface="Arial" panose="020B0604020202020204" pitchFamily="34" charset="0"/>
            </a:rPr>
            <a:t>Патриотическое</a:t>
          </a:r>
        </a:p>
      </dsp:txBody>
      <dsp:txXfrm>
        <a:off x="4283599" y="590239"/>
        <a:ext cx="1314859" cy="639444"/>
      </dsp:txXfrm>
    </dsp:sp>
    <dsp:sp modelId="{092D771A-247D-44E5-BF86-BF6FB72FEA65}">
      <dsp:nvSpPr>
        <dsp:cNvPr id="0" name=""/>
        <dsp:cNvSpPr/>
      </dsp:nvSpPr>
      <dsp:spPr>
        <a:xfrm rot="661022">
          <a:off x="4076447" y="1996729"/>
          <a:ext cx="21609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6091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6862C3-9AA0-447E-95F2-B3538511F39E}">
      <dsp:nvSpPr>
        <dsp:cNvPr id="0" name=""/>
        <dsp:cNvSpPr/>
      </dsp:nvSpPr>
      <dsp:spPr>
        <a:xfrm>
          <a:off x="4290547" y="1794622"/>
          <a:ext cx="1351481" cy="708628"/>
        </a:xfrm>
        <a:prstGeom prst="round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Arial" panose="020B0604020202020204" pitchFamily="34" charset="0"/>
              <a:cs typeface="Arial" panose="020B0604020202020204" pitchFamily="34" charset="0"/>
            </a:rPr>
            <a:t>Духовно-нравственное</a:t>
          </a:r>
        </a:p>
      </dsp:txBody>
      <dsp:txXfrm>
        <a:off x="4325139" y="1829214"/>
        <a:ext cx="1282297" cy="639444"/>
      </dsp:txXfrm>
    </dsp:sp>
    <dsp:sp modelId="{810DD777-DF05-49C2-8C1C-941064A127FA}">
      <dsp:nvSpPr>
        <dsp:cNvPr id="0" name=""/>
        <dsp:cNvSpPr/>
      </dsp:nvSpPr>
      <dsp:spPr>
        <a:xfrm rot="3112545">
          <a:off x="3662864" y="2573204"/>
          <a:ext cx="53416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4161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A7C1C6-C0C9-4534-9751-50BDECE9CDFF}">
      <dsp:nvSpPr>
        <dsp:cNvPr id="0" name=""/>
        <dsp:cNvSpPr/>
      </dsp:nvSpPr>
      <dsp:spPr>
        <a:xfrm>
          <a:off x="3445535" y="2783309"/>
          <a:ext cx="1854714" cy="708628"/>
        </a:xfrm>
        <a:prstGeom prst="round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accent5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Arial" panose="020B0604020202020204" pitchFamily="34" charset="0"/>
              <a:cs typeface="Arial" panose="020B0604020202020204" pitchFamily="34" charset="0"/>
            </a:rPr>
            <a:t>Экологическое</a:t>
          </a:r>
        </a:p>
      </dsp:txBody>
      <dsp:txXfrm>
        <a:off x="3480127" y="2817901"/>
        <a:ext cx="1785530" cy="639444"/>
      </dsp:txXfrm>
    </dsp:sp>
    <dsp:sp modelId="{2D723391-B061-4731-92F5-E1DFE81F92E2}">
      <dsp:nvSpPr>
        <dsp:cNvPr id="0" name=""/>
        <dsp:cNvSpPr/>
      </dsp:nvSpPr>
      <dsp:spPr>
        <a:xfrm rot="6942857">
          <a:off x="2762656" y="2572158"/>
          <a:ext cx="4640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64077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5E6C08-DF76-4063-9EC8-EAAEBA03DA84}">
      <dsp:nvSpPr>
        <dsp:cNvPr id="0" name=""/>
        <dsp:cNvSpPr/>
      </dsp:nvSpPr>
      <dsp:spPr>
        <a:xfrm>
          <a:off x="2119463" y="2781218"/>
          <a:ext cx="1207849" cy="708628"/>
        </a:xfrm>
        <a:prstGeom prst="round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accent5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Arial" panose="020B0604020202020204" pitchFamily="34" charset="0"/>
              <a:cs typeface="Arial" panose="020B0604020202020204" pitchFamily="34" charset="0"/>
            </a:rPr>
            <a:t>Физическое</a:t>
          </a:r>
        </a:p>
      </dsp:txBody>
      <dsp:txXfrm>
        <a:off x="2154055" y="2815810"/>
        <a:ext cx="1138665" cy="639444"/>
      </dsp:txXfrm>
    </dsp:sp>
    <dsp:sp modelId="{A4B64D98-B81F-458E-804C-C797FC4DC150}">
      <dsp:nvSpPr>
        <dsp:cNvPr id="0" name=""/>
        <dsp:cNvSpPr/>
      </dsp:nvSpPr>
      <dsp:spPr>
        <a:xfrm rot="10117085">
          <a:off x="2369891" y="2005991"/>
          <a:ext cx="25425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425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1A3831-CF6B-4CCC-A5B2-9584D86511D9}">
      <dsp:nvSpPr>
        <dsp:cNvPr id="0" name=""/>
        <dsp:cNvSpPr/>
      </dsp:nvSpPr>
      <dsp:spPr>
        <a:xfrm>
          <a:off x="1001182" y="1814782"/>
          <a:ext cx="1371209" cy="708628"/>
        </a:xfrm>
        <a:prstGeom prst="round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Эстетическое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35774" y="1849374"/>
        <a:ext cx="1302025" cy="639444"/>
      </dsp:txXfrm>
    </dsp:sp>
    <dsp:sp modelId="{97EE1964-1A25-4F09-899D-1E9D260853A1}">
      <dsp:nvSpPr>
        <dsp:cNvPr id="0" name=""/>
        <dsp:cNvSpPr/>
      </dsp:nvSpPr>
      <dsp:spPr>
        <a:xfrm rot="12488919">
          <a:off x="2363171" y="1379748"/>
          <a:ext cx="27472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472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B531CF-AE36-4E9A-808A-EAEBA31455F1}">
      <dsp:nvSpPr>
        <dsp:cNvPr id="0" name=""/>
        <dsp:cNvSpPr/>
      </dsp:nvSpPr>
      <dsp:spPr>
        <a:xfrm>
          <a:off x="1015003" y="606318"/>
          <a:ext cx="1404395" cy="708628"/>
        </a:xfrm>
        <a:prstGeom prst="round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Arial" panose="020B0604020202020204" pitchFamily="34" charset="0"/>
              <a:cs typeface="Arial" panose="020B0604020202020204" pitchFamily="34" charset="0"/>
            </a:rPr>
            <a:t>Ценности научного познания</a:t>
          </a:r>
        </a:p>
      </dsp:txBody>
      <dsp:txXfrm>
        <a:off x="1049595" y="640910"/>
        <a:ext cx="1335211" cy="6394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C7DAD-D563-4F2C-AA03-27E9EE7CB88D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39855C-27D0-43F7-B31F-326B497EE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737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2802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5229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2494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1268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2337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66898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78190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78738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51846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3416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34074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1224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CA37D4-7591-48D3-80CB-3F1FC3793B4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93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DF1F58-9B8F-4013-839A-E51474D72F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5A5A510-94D5-46EA-8AF0-EA9368909D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F59546-B2A2-496E-9C36-F771131CC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E031C6-6427-431A-8256-A52B94836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009796-66BD-435F-8AC5-43837D920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213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5EE67E-E41D-4F1D-A5B5-53DD72542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0938924-C4BC-4014-A6B1-6D641D3BE7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44B08F-1017-4E75-AA14-F75AC2E9B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733A79-7324-4F59-BF0A-F4E08D989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B5BC2A-2174-4EEB-9E1F-CAE173DAD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032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4FC196A-4E6F-4BF8-A1C1-9578617C80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603625-E44A-4763-BEFA-07B7E2083C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496053-8499-4359-B44A-FADEA96F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D80718-0E92-43B2-BD52-3B65BAC86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5D88EB-C2F2-41B3-B961-6A484A9CA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887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4502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085A5B-D176-41F2-AAE6-A6F711A6D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B50A94-A568-4553-80DC-408121E3D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4AC9F2-7318-4594-9F6C-D32D61339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BB8AAA-E19D-4587-A570-D2027F41E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882C51-051E-4FDA-BDE1-BCE7DE078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89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43BC4-9149-4823-853B-71C1AD0B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2674FF-6E8C-404C-8AC2-CA285FE5D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4252BA-30A2-48BB-99F9-38F5B9C4A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35A36C-11CF-4BB9-9265-CD16F332F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DD9BFD-93F2-4FA0-AF64-862096DFC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955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21AA8-7C90-48C6-904B-EC7E58B20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06C20B-D6A9-4A68-9320-3823062F79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B58A1B-9409-493D-A1CC-D224921DD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B7A8AD-1AD9-44ED-90DD-D529003B2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FB5AEC-9E1C-4671-8CC6-DBBB47E29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21AA88-1764-4FE0-80B4-E2BC2ACD4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082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1FC789-19BA-4C12-87D6-6CDFFA578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B2F38E-C47D-44E3-A44A-8A74D88CB4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824784-A16B-47E8-BC2E-F0D8A3C04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DA8851D-E395-47EE-8070-12DB31A55D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96C867E-C145-4CF2-A223-C990BC8CE7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C0CEEF4-9828-4A75-8ADB-6D7AF5406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2DE42F1-7705-4138-BAD0-0C4EAFC7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90B6022-F738-4BEC-BC47-501C9EFD0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024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94C737-E69B-4390-A6DE-03B32E47D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A6035C3-D904-4305-A5AF-05F8721FF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97E39E3-CED2-4CAF-A6AB-8A1257648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D90FCAF-4A58-463C-A7BB-34D25D248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347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5AF45BD-9E37-4DDD-AFC2-7F1D8753A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A7E2344-FE80-46F1-838A-9AA1F7DBE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5177500-97E4-41BA-9B4B-3694149DE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882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E63B67-0539-4676-9891-05BDCBFAC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160F5C-C05A-40AD-A176-D8611A2CF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6AB6B4-224D-4DA2-BD06-2B189298E0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BFBEF1-AA7F-4CBE-8AD9-5FF3C5765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B63A2D4-B52B-4FA8-8C25-BB4346A9C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4FD30D-0025-43B0-938B-CF08CFC9F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65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2CB36C-B8AA-47F8-8467-B24F698F1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D7B9258-44B4-4E64-8248-1ACBA7FB1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57695A-C53A-46D9-A076-955EED50EF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B557675-9CF4-4AC2-B379-5EE46227F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65F91B-4393-49F1-BFBF-9EA7F36C6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F0A5A3-3BF6-41C1-BC64-E196AA7F3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760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322F82-6B0A-45D1-B1B4-92EE93065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50019C-E096-45B8-93A4-F597955D31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6DED44-60DC-4AAC-9607-A8F3426E0C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48571-93A9-47EC-A187-993144B92D39}" type="datetimeFigureOut">
              <a:rPr lang="ru-RU" smtClean="0"/>
              <a:t>25.08.2025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AFDE47-5D88-490A-92D2-A7CFD9583F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16536-E2ED-4A90-929C-900E35A02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F3641-4273-483D-B8AD-6E02A9069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045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6857996"/>
                </a:moveTo>
                <a:lnTo>
                  <a:pt x="12191998" y="6857996"/>
                </a:lnTo>
                <a:lnTo>
                  <a:pt x="12191998" y="0"/>
                </a:lnTo>
                <a:lnTo>
                  <a:pt x="0" y="0"/>
                </a:lnTo>
                <a:lnTo>
                  <a:pt x="0" y="6857996"/>
                </a:lnTo>
                <a:close/>
              </a:path>
            </a:pathLst>
          </a:custGeom>
          <a:solidFill>
            <a:srgbClr val="1F3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94383" y="6182055"/>
            <a:ext cx="317808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800" spc="-35" dirty="0">
                <a:solidFill>
                  <a:srgbClr val="FFFFFF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Воронина М.В., </a:t>
            </a:r>
            <a:r>
              <a:rPr sz="1800" spc="-10" dirty="0">
                <a:solidFill>
                  <a:srgbClr val="FFFFFF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202</a:t>
            </a:r>
            <a:r>
              <a:rPr lang="ru-RU" sz="1800" spc="-10" dirty="0">
                <a:solidFill>
                  <a:srgbClr val="FFFFFF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5</a:t>
            </a:r>
            <a:r>
              <a:rPr sz="1800" spc="-80" dirty="0">
                <a:solidFill>
                  <a:srgbClr val="FFFFFF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10" dirty="0">
                <a:solidFill>
                  <a:srgbClr val="FFFFFF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август</a:t>
            </a:r>
            <a:endParaRPr sz="1800" dirty="0"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275341"/>
            <a:ext cx="6916420" cy="2139688"/>
          </a:xfrm>
          <a:prstGeom prst="rect">
            <a:avLst/>
          </a:prstGeom>
          <a:solidFill>
            <a:srgbClr val="EC7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7"/>
          <p:cNvSpPr txBox="1"/>
          <p:nvPr/>
        </p:nvSpPr>
        <p:spPr>
          <a:xfrm>
            <a:off x="-381847" y="2114325"/>
            <a:ext cx="6866466" cy="1893467"/>
          </a:xfrm>
          <a:prstGeom prst="rect">
            <a:avLst/>
          </a:prstGeom>
          <a:noFill/>
        </p:spPr>
        <p:txBody>
          <a:bodyPr vert="horz" wrap="square" lIns="0" tIns="1682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25"/>
              </a:spcBef>
            </a:pPr>
            <a:endParaRPr sz="2800" dirty="0">
              <a:latin typeface="Bookman Old Style" panose="02050604050505020204" pitchFamily="18" charset="0"/>
              <a:cs typeface="Times New Roman"/>
            </a:endParaRPr>
          </a:p>
          <a:p>
            <a:pPr marL="651510">
              <a:lnSpc>
                <a:spcPct val="100000"/>
              </a:lnSpc>
              <a:spcBef>
                <a:spcPts val="5"/>
              </a:spcBef>
            </a:pPr>
            <a:r>
              <a:rPr lang="ru-RU" sz="2800" b="1" dirty="0">
                <a:solidFill>
                  <a:srgbClr val="FFFFFF"/>
                </a:solidFill>
                <a:latin typeface="Bookman Old Style" panose="02050604050505020204" pitchFamily="18" charset="0"/>
                <a:cs typeface="Times New Roman"/>
              </a:rPr>
              <a:t>Ценностно-целевые ориентиры реализации государственной политики в сфере воспитания</a:t>
            </a:r>
            <a:endParaRPr sz="2800" dirty="0">
              <a:latin typeface="Bookman Old Style" panose="02050604050505020204" pitchFamily="18" charset="0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35140"/>
            <a:chOff x="0" y="0"/>
            <a:chExt cx="12192000" cy="6835140"/>
          </a:xfrm>
        </p:grpSpPr>
        <p:sp>
          <p:nvSpPr>
            <p:cNvPr id="4" name="object 4"/>
            <p:cNvSpPr/>
            <p:nvPr/>
          </p:nvSpPr>
          <p:spPr>
            <a:xfrm>
              <a:off x="0" y="5702808"/>
              <a:ext cx="7423784" cy="76200"/>
            </a:xfrm>
            <a:custGeom>
              <a:avLst/>
              <a:gdLst/>
              <a:ahLst/>
              <a:cxnLst/>
              <a:rect l="l" t="t" r="r" b="b"/>
              <a:pathLst>
                <a:path w="7423784" h="76200">
                  <a:moveTo>
                    <a:pt x="7423404" y="0"/>
                  </a:moveTo>
                  <a:lnTo>
                    <a:pt x="0" y="0"/>
                  </a:lnTo>
                  <a:lnTo>
                    <a:pt x="0" y="76199"/>
                  </a:lnTo>
                  <a:lnTo>
                    <a:pt x="7423404" y="76199"/>
                  </a:lnTo>
                  <a:lnTo>
                    <a:pt x="74234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84620" y="0"/>
              <a:ext cx="5707379" cy="683513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49696" y="4689347"/>
              <a:ext cx="1871472" cy="18714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1044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 flipH="1">
            <a:off x="-2722" y="-27878"/>
            <a:ext cx="12194720" cy="688587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703381"/>
            <a:ext cx="7424058" cy="76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0" t="9707" r="43927" b="9337"/>
          <a:stretch/>
        </p:blipFill>
        <p:spPr>
          <a:xfrm>
            <a:off x="6483927" y="-27878"/>
            <a:ext cx="5708073" cy="68636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152" y="4688703"/>
            <a:ext cx="1871727" cy="187172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" y="1837262"/>
            <a:ext cx="6915181" cy="2576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1837263"/>
            <a:ext cx="6915181" cy="226953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работы методического объединения советников директора по воспитанию</a:t>
            </a: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281668" y="4404363"/>
            <a:ext cx="5826033" cy="10036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828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4772"/>
            <a:ext cx="12192000" cy="872737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РЕГИОНАЛЬНАЯ СИСТЕМА ВОСПИТАТЕЛЬНОЙ РАБОТЫ В УСЛОВИЯХ РОСТА ВОВЛЕЧЁННОСТИ НЕСОВЕРШЕННОЛЕТНИХ ОБУЧАЮЩИХСЯ В ДЕСТРУКТИВНУЮ ДЕЯТЕЛЬНОСТЬ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76200" y="-37826"/>
            <a:ext cx="12192000" cy="911421"/>
            <a:chOff x="76200" y="60628"/>
            <a:chExt cx="12192000" cy="899465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76200" y="217222"/>
              <a:ext cx="12192000" cy="5372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78" y="60628"/>
              <a:ext cx="899465" cy="899465"/>
            </a:xfrm>
            <a:prstGeom prst="rect">
              <a:avLst/>
            </a:prstGeom>
          </p:spPr>
        </p:pic>
      </p:grpSp>
      <p:grpSp>
        <p:nvGrpSpPr>
          <p:cNvPr id="5" name="Группа 4"/>
          <p:cNvGrpSpPr/>
          <p:nvPr/>
        </p:nvGrpSpPr>
        <p:grpSpPr>
          <a:xfrm>
            <a:off x="224288" y="956641"/>
            <a:ext cx="11775055" cy="5746085"/>
            <a:chOff x="329241" y="893892"/>
            <a:chExt cx="11533517" cy="5249297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329241" y="893892"/>
              <a:ext cx="11533517" cy="246178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Мониторинг деятельности общеобразовательных организаций по профилактике деструктивных проявлений выявил необходимость</a:t>
              </a:r>
            </a:p>
            <a:p>
              <a:pPr algn="ctr"/>
              <a:endParaRPr lang="ru-RU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457200" y="1595886"/>
              <a:ext cx="3493698" cy="1664898"/>
            </a:xfrm>
            <a:prstGeom prst="round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Обеспечить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системность взаимодействия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 специалистов, входящих в состав штаба воспитательной работы и обеспечивающих реализацию программы воспитания общеобразовательной организации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349150" y="1595886"/>
              <a:ext cx="3493698" cy="1664898"/>
            </a:xfrm>
            <a:prstGeom prst="round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Обеспечить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адресность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 в планировании и организации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воспитательной работы на основе анализа контингента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 обучающихся и членов их семей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241100" y="1595888"/>
              <a:ext cx="3493698" cy="1664896"/>
            </a:xfrm>
            <a:prstGeom prst="round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Обеспечить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единое содержание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воспитательной деятельности в регионе</a:t>
              </a: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29241" y="3585219"/>
              <a:ext cx="11533517" cy="255797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Ответ системы на актуальные вызовы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57200" y="3946130"/>
              <a:ext cx="7385648" cy="798399"/>
            </a:xfrm>
            <a:prstGeom prst="round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Рекомендации по реализации программы воспитания и деятельности штаба воспитательной работы общеобразовательной организации (Письмо ВИРО им. Н.Ф. </a:t>
              </a:r>
              <a:r>
                <a:rPr lang="ru-RU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Бунакова</a:t>
              </a: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57200" y="4839419"/>
              <a:ext cx="3493698" cy="905772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ru-RU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Состав ШВР</a:t>
              </a:r>
            </a:p>
            <a:p>
              <a:pPr marL="285750" indent="-285750">
                <a:buFontTx/>
                <a:buChar char="-"/>
              </a:pPr>
              <a:r>
                <a:rPr lang="ru-RU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Перечень общих задач воспитательной деятельности 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4349149" y="4839417"/>
              <a:ext cx="3493698" cy="905773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ru-RU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Перечень целевых групп, учитываемых при выполнении анализа контингента обучающихся и их семей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8241099" y="3946130"/>
              <a:ext cx="3493699" cy="1799060"/>
            </a:xfrm>
            <a:prstGeom prst="round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Региональный план воспитательных мероприятий (Приказ Министерства образования от 15.08.2025 №974)</a:t>
              </a:r>
            </a:p>
          </p:txBody>
        </p:sp>
        <p:sp>
          <p:nvSpPr>
            <p:cNvPr id="19" name="Стрелка вниз 18"/>
            <p:cNvSpPr/>
            <p:nvPr/>
          </p:nvSpPr>
          <p:spPr>
            <a:xfrm>
              <a:off x="1927460" y="3260784"/>
              <a:ext cx="553177" cy="685346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" name="Стрелка вниз 19"/>
            <p:cNvSpPr/>
            <p:nvPr/>
          </p:nvSpPr>
          <p:spPr>
            <a:xfrm>
              <a:off x="5789841" y="3259346"/>
              <a:ext cx="553177" cy="685346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1" name="Стрелка вниз 20"/>
            <p:cNvSpPr/>
            <p:nvPr/>
          </p:nvSpPr>
          <p:spPr>
            <a:xfrm>
              <a:off x="9711359" y="3259346"/>
              <a:ext cx="553177" cy="685346"/>
            </a:xfrm>
            <a:prstGeom prst="down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3335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0" y="94424"/>
            <a:ext cx="12192000" cy="825349"/>
            <a:chOff x="0" y="179500"/>
            <a:chExt cx="12192000" cy="82534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318521"/>
              <a:ext cx="12192000" cy="56745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93197" y="352949"/>
              <a:ext cx="10474037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2400" b="1" cap="all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Штаб воспитательной работы </a:t>
              </a:r>
              <a:r>
                <a:rPr lang="ru-RU" sz="2400" b="1" cap="all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оо</a:t>
              </a:r>
              <a:endParaRPr lang="ru-RU" sz="2400" b="1" cap="all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93" y="179500"/>
              <a:ext cx="825349" cy="825349"/>
            </a:xfrm>
            <a:prstGeom prst="rect">
              <a:avLst/>
            </a:prstGeom>
          </p:spPr>
        </p:pic>
      </p:grpSp>
      <p:grpSp>
        <p:nvGrpSpPr>
          <p:cNvPr id="2" name="Группа 1"/>
          <p:cNvGrpSpPr/>
          <p:nvPr/>
        </p:nvGrpSpPr>
        <p:grpSpPr>
          <a:xfrm>
            <a:off x="1492079" y="837801"/>
            <a:ext cx="9375725" cy="5998574"/>
            <a:chOff x="1492079" y="829175"/>
            <a:chExt cx="9375725" cy="599857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496843" y="829175"/>
              <a:ext cx="9370961" cy="5998574"/>
            </a:xfrm>
            <a:prstGeom prst="roundRect">
              <a:avLst>
                <a:gd name="adj" fmla="val 3821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ru-RU" sz="1600" b="1" spc="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Единое воспитательное поле</a:t>
              </a:r>
            </a:p>
            <a:p>
              <a:pPr algn="ctr"/>
              <a:r>
                <a:rPr lang="ru-RU" sz="1400" i="1" spc="3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endParaRPr lang="ru-RU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1492079" y="5306623"/>
              <a:ext cx="9294946" cy="100040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ru-RU" sz="1200" b="1" spc="200" dirty="0">
                  <a:solidFill>
                    <a:srgbClr val="4472C4">
                      <a:lumMod val="75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Переменный состав ШВР (взаимодействие по необходимости)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1577623" y="1351990"/>
              <a:ext cx="9209402" cy="474920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Руководитель ШВР – руководитель ОО</a:t>
              </a:r>
            </a:p>
          </p:txBody>
        </p:sp>
        <p:sp>
          <p:nvSpPr>
            <p:cNvPr id="150" name="Скругленный прямоугольник 149"/>
            <p:cNvSpPr/>
            <p:nvPr/>
          </p:nvSpPr>
          <p:spPr>
            <a:xfrm>
              <a:off x="1492079" y="2080060"/>
              <a:ext cx="9294946" cy="2532263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ru-RU" sz="1200" b="1" spc="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1200" b="1" spc="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1200" b="1" spc="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1200" b="1" spc="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1200" b="1" spc="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200" b="1" spc="200" dirty="0">
                  <a:solidFill>
                    <a:srgbClr val="4472C4">
                      <a:lumMod val="75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Рекомендуемый постоянный состав ШВР (в постоянном взаимодействии друг с другом)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3887940" y="2269940"/>
              <a:ext cx="2148995" cy="191586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Советник по воспитанию</a:t>
              </a:r>
            </a:p>
            <a:p>
              <a:pPr marL="171450" indent="-171450">
                <a:buFontTx/>
                <a:buChar char="-"/>
              </a:pP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планирование, организация и анализ воспитательной деятельности в ОО</a:t>
              </a:r>
            </a:p>
            <a:p>
              <a:pPr marL="171450" indent="-171450">
                <a:buFontTx/>
                <a:buChar char="-"/>
              </a:pP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организация взаимодействия с детскими общественными объединениями 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6117032" y="2269941"/>
              <a:ext cx="2152979" cy="191586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Педагог-психолог</a:t>
              </a:r>
            </a:p>
            <a:p>
              <a:pPr marL="171450" indent="-171450">
                <a:buFontTx/>
                <a:buChar char="-"/>
              </a:pP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сопровождение обучающихся в рамках процесса социализации</a:t>
              </a:r>
            </a:p>
            <a:p>
              <a:pPr marL="171450" indent="-171450">
                <a:buFontTx/>
                <a:buChar char="-"/>
              </a:pP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формирование эффективных практик псих.-</a:t>
              </a:r>
              <a:r>
                <a:rPr lang="ru-RU" sz="100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пед</a:t>
              </a: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сопровождения обучающихся</a:t>
              </a: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8414710" y="2253429"/>
              <a:ext cx="2152191" cy="1932375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Соц. педагог</a:t>
              </a:r>
            </a:p>
            <a:p>
              <a:pPr marL="171450" indent="-171450">
                <a:buFontTx/>
                <a:buChar char="-"/>
              </a:pP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планирование и организация мер соц.-</a:t>
              </a:r>
              <a:r>
                <a:rPr lang="ru-RU" sz="100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пед</a:t>
              </a: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поддержки обучающихся в процессе социализации </a:t>
              </a:r>
            </a:p>
            <a:p>
              <a:pPr marL="171450" indent="-171450">
                <a:buFontTx/>
                <a:buChar char="-"/>
              </a:pP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орг.-метод. обеспечение соц.-</a:t>
              </a:r>
              <a:r>
                <a:rPr lang="ru-RU" sz="1000" dirty="0" err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пед</a:t>
              </a: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поддержки обучающихся  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1501281" y="4687464"/>
              <a:ext cx="9276542" cy="572541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Представители школьного ученического самоуправления</a:t>
              </a:r>
            </a:p>
            <a:p>
              <a:pPr algn="ctr"/>
              <a:r>
                <a:rPr lang="ru-RU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b="1" spc="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Рекомендуются к включению в постоянный состав ШВР</a:t>
              </a:r>
              <a:endPara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1595794" y="2253431"/>
              <a:ext cx="2188431" cy="1932373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Заместитель по ВР</a:t>
              </a:r>
            </a:p>
            <a:p>
              <a:pPr algn="ctr"/>
              <a:endPara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>
                <a:buFontTx/>
                <a:buChar char="-"/>
              </a:pP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планирование, организация и анализ воспитательной деятельности в ОО </a:t>
              </a:r>
            </a:p>
            <a:p>
              <a:pPr marL="171450" indent="-171450">
                <a:buFontTx/>
                <a:buChar char="-"/>
              </a:pPr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координация всех субъектов процесса воспитания в ОО </a:t>
              </a: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1577623" y="5373252"/>
              <a:ext cx="1184173" cy="523678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Руководитель МО </a:t>
              </a:r>
              <a:r>
                <a:rPr lang="ru-RU" sz="1000" b="1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</a:t>
              </a:r>
              <a:r>
                <a:rPr lang="ru-RU" sz="1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рук.</a:t>
              </a:r>
              <a:endParaRPr lang="ru-RU" sz="5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2847338" y="5373252"/>
              <a:ext cx="1184173" cy="52367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Руководитель </a:t>
              </a:r>
              <a:r>
                <a:rPr lang="ru-RU" sz="1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спорт</a:t>
              </a:r>
              <a:r>
                <a:rPr lang="ru-RU" sz="105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клуба</a:t>
              </a:r>
              <a:endParaRPr lang="ru-RU" sz="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9384119" y="5373251"/>
              <a:ext cx="1304116" cy="515128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Представители родительской </a:t>
              </a:r>
              <a:r>
                <a:rPr lang="ru-RU" sz="1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общественности</a:t>
              </a:r>
              <a:r>
                <a:rPr lang="ru-RU" sz="105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4117054" y="5373252"/>
              <a:ext cx="1184173" cy="52367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Педагог</a:t>
              </a:r>
              <a:r>
                <a:rPr lang="ru-RU" sz="105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доп. образования</a:t>
              </a:r>
              <a:endParaRPr lang="ru-RU" sz="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5416501" y="5373252"/>
              <a:ext cx="1184173" cy="52367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Педагог-библиотекарь</a:t>
              </a:r>
              <a:endParaRPr lang="ru-RU" sz="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6715948" y="5373252"/>
              <a:ext cx="1184173" cy="52367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Мед. </a:t>
              </a:r>
              <a:r>
                <a:rPr lang="ru-RU" sz="1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работник</a:t>
              </a:r>
              <a:endParaRPr lang="ru-RU" sz="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8015395" y="5373251"/>
              <a:ext cx="1258118" cy="515127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Представители</a:t>
              </a:r>
              <a:r>
                <a:rPr lang="ru-RU" sz="105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соц. партнёров</a:t>
              </a:r>
              <a:endParaRPr lang="ru-RU" sz="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Стрелка вниз 93"/>
            <p:cNvSpPr/>
            <p:nvPr/>
          </p:nvSpPr>
          <p:spPr>
            <a:xfrm>
              <a:off x="2413420" y="1923939"/>
              <a:ext cx="553177" cy="362514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7" name="Стрелка вниз 96"/>
            <p:cNvSpPr/>
            <p:nvPr/>
          </p:nvSpPr>
          <p:spPr>
            <a:xfrm>
              <a:off x="4655806" y="1932563"/>
              <a:ext cx="553177" cy="362514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Стрелка вниз 97"/>
            <p:cNvSpPr/>
            <p:nvPr/>
          </p:nvSpPr>
          <p:spPr>
            <a:xfrm>
              <a:off x="6916933" y="1927993"/>
              <a:ext cx="553177" cy="362514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9" name="Стрелка вниз 98"/>
            <p:cNvSpPr/>
            <p:nvPr/>
          </p:nvSpPr>
          <p:spPr>
            <a:xfrm>
              <a:off x="9210096" y="1927722"/>
              <a:ext cx="553177" cy="362514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10777823" y="1"/>
            <a:ext cx="1414177" cy="8009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Системность взаимодействия</a:t>
            </a:r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963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0" y="94424"/>
            <a:ext cx="11671540" cy="825349"/>
            <a:chOff x="0" y="179500"/>
            <a:chExt cx="12192000" cy="82534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318521"/>
              <a:ext cx="12192000" cy="56745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93197" y="352949"/>
              <a:ext cx="10474037" cy="467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2400" b="1" cap="all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Общие задачи воспитательной деятельности</a:t>
              </a: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93" y="179500"/>
              <a:ext cx="825349" cy="825349"/>
            </a:xfrm>
            <a:prstGeom prst="rect">
              <a:avLst/>
            </a:prstGeom>
          </p:spPr>
        </p:pic>
      </p:grpSp>
      <p:sp>
        <p:nvSpPr>
          <p:cNvPr id="34" name="Скругленный прямоугольник 33"/>
          <p:cNvSpPr/>
          <p:nvPr/>
        </p:nvSpPr>
        <p:spPr>
          <a:xfrm>
            <a:off x="2510287" y="824652"/>
            <a:ext cx="9582617" cy="526209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Общая задача в рамках всех модулей. Анализ контингента обучающихся и их семей с целью персонализации их обучения, воспитания, психолого-педагогического и социально-педагогического сопровождения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686136" y="4559700"/>
            <a:ext cx="4406768" cy="7183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Содействие интеграции структур ученического самоуправления в процесс реализации программы воспитания на основе результатов анализа контингента обучающихся и их семей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510286" y="1460004"/>
            <a:ext cx="5039638" cy="53950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Психолого-педагогическое и социально-педагогическое сопровождение обучающихся в рамках освоения образовательной программы на основе результатов анализа контингента обучающихся и их семей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686136" y="1908303"/>
            <a:ext cx="4406768" cy="40749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Выстраивание системы внеурочной деятельности на основе результатов анализа контингента обучающихся и их семей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686136" y="2719839"/>
            <a:ext cx="4406768" cy="6682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Создание условий для повышения активности обучающихся в процессе реализации воспитательного потенциала общеобразовательной организации на основе результатов анализа контингента обучающихся и их семей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686136" y="5571580"/>
            <a:ext cx="4406768" cy="53173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11. Выстраивание системы взаимодействия с социальными партнерами общеобразовательной организации на основе результатов анализа контингента обучающихся и их семей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510286" y="5987532"/>
            <a:ext cx="5039638" cy="54653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 Формирование и пропедевтика траекторий профессионального развития обучающихся на основе результатов анализа контингента обучающихся и их семей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0721" y="1587554"/>
            <a:ext cx="2248078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Урочная деятельность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0721" y="1945842"/>
            <a:ext cx="2248078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Внеурочная деятельность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0721" y="2433798"/>
            <a:ext cx="2248078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Классное руководство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0383" y="2922310"/>
            <a:ext cx="2251494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школьные дела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9012" y="3313827"/>
            <a:ext cx="2251494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Внешкольные мероприятия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74225" y="3708946"/>
            <a:ext cx="2251494" cy="32955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предметно-пространственной среды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9012" y="4241763"/>
            <a:ext cx="2251496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Взаимодействие с родителями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9012" y="4772490"/>
            <a:ext cx="2251496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Самоуправление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9012" y="5246914"/>
            <a:ext cx="2251496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Профилактика и безопасность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7303" y="5690550"/>
            <a:ext cx="2251496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Социальное партнёрство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60383" y="6113834"/>
            <a:ext cx="2251496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Профориентация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510286" y="2218751"/>
            <a:ext cx="5039638" cy="72850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Создание условий для выстраивания эффективных моделей взаимодействия и сотрудничества участников образовательных отношений в рамках классного коллектива на основе результатов анализа контингента обучающихся и их семей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7693056" y="3505021"/>
            <a:ext cx="4406768" cy="6846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Разработка и повышение функциональности средовых решений в контексте реализации программы воспитания на основе результатов анализа контингента обучающихся и их семей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2510286" y="3975914"/>
            <a:ext cx="5039641" cy="82604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Выстраивание эффективных моделей взаимодействия, сотрудничества, психолого-педагогического и социально-педагогического сопровождения семей обучающихся и решения задач родительского просвещения на основе результатов анализа контингента обучающихся и их семей</a:t>
            </a: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510286" y="5029170"/>
            <a:ext cx="5039641" cy="7242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 Выстраивание безопасной и комфортной среды общеобразовательной организации для эффективной деятельности по профилактике негативных проявлений на основе результатов анализа контингента обучающихся и их семей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" y="771860"/>
            <a:ext cx="2510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</a:p>
          <a:p>
            <a:pPr algn="ctr"/>
            <a:r>
              <a:rPr lang="ru-RU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(инвариантные) модули Федеральной рабочей программы воспитания</a:t>
            </a:r>
          </a:p>
        </p:txBody>
      </p:sp>
      <p:cxnSp>
        <p:nvCxnSpPr>
          <p:cNvPr id="64" name="Прямая со стрелкой 63"/>
          <p:cNvCxnSpPr/>
          <p:nvPr/>
        </p:nvCxnSpPr>
        <p:spPr>
          <a:xfrm>
            <a:off x="2347290" y="4919255"/>
            <a:ext cx="5365628" cy="1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2347290" y="3847348"/>
            <a:ext cx="5365629" cy="13534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stCxn id="49" idx="3"/>
            <a:endCxn id="58" idx="1"/>
          </p:cNvCxnSpPr>
          <p:nvPr/>
        </p:nvCxnSpPr>
        <p:spPr>
          <a:xfrm>
            <a:off x="2318799" y="2580175"/>
            <a:ext cx="191487" cy="2829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2325719" y="2101876"/>
            <a:ext cx="5367337" cy="11880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stCxn id="38" idx="3"/>
            <a:endCxn id="29" idx="1"/>
          </p:cNvCxnSpPr>
          <p:nvPr/>
        </p:nvCxnSpPr>
        <p:spPr>
          <a:xfrm flipV="1">
            <a:off x="2318799" y="1729758"/>
            <a:ext cx="191487" cy="4173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318799" y="5837448"/>
            <a:ext cx="5374257" cy="3186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>
            <a:stCxn id="51" idx="3"/>
            <a:endCxn id="41" idx="1"/>
          </p:cNvCxnSpPr>
          <p:nvPr/>
        </p:nvCxnSpPr>
        <p:spPr>
          <a:xfrm flipV="1">
            <a:off x="2320506" y="3459126"/>
            <a:ext cx="189780" cy="1078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2319651" y="3053961"/>
            <a:ext cx="5381179" cy="7247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>
            <a:stCxn id="57" idx="3"/>
            <a:endCxn id="35" idx="1"/>
          </p:cNvCxnSpPr>
          <p:nvPr/>
        </p:nvCxnSpPr>
        <p:spPr>
          <a:xfrm>
            <a:off x="2311879" y="6260211"/>
            <a:ext cx="198407" cy="589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>
            <a:stCxn id="55" idx="3"/>
            <a:endCxn id="61" idx="1"/>
          </p:cNvCxnSpPr>
          <p:nvPr/>
        </p:nvCxnSpPr>
        <p:spPr>
          <a:xfrm flipV="1">
            <a:off x="2320508" y="5391286"/>
            <a:ext cx="189778" cy="2005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53" idx="3"/>
            <a:endCxn id="60" idx="1"/>
          </p:cNvCxnSpPr>
          <p:nvPr/>
        </p:nvCxnSpPr>
        <p:spPr>
          <a:xfrm>
            <a:off x="2320508" y="4388140"/>
            <a:ext cx="189778" cy="798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40"/>
          <p:cNvSpPr/>
          <p:nvPr/>
        </p:nvSpPr>
        <p:spPr>
          <a:xfrm>
            <a:off x="2510286" y="3179954"/>
            <a:ext cx="5039642" cy="5583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Создание условий для построения открытой образовательной среды для реализации обучающихся на основе результатов анализа контингента обучающихся и их семей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0777823" y="1"/>
            <a:ext cx="1414177" cy="8009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Системность взаимодействия</a:t>
            </a:r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625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кругленный прямоугольник 33"/>
          <p:cNvSpPr/>
          <p:nvPr/>
        </p:nvSpPr>
        <p:spPr>
          <a:xfrm>
            <a:off x="17093" y="1289400"/>
            <a:ext cx="2442243" cy="93649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Анализ контингента обучающихся и их семей с целью персонализации их обучения, воспитания, психолого-педагогического и социально-педагогического сопровождения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1" y="59918"/>
            <a:ext cx="9824147" cy="825349"/>
            <a:chOff x="0" y="179500"/>
            <a:chExt cx="12192000" cy="82534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318521"/>
              <a:ext cx="12192000" cy="56745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8035" y="421101"/>
              <a:ext cx="11615927" cy="34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1600" b="1" cap="all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Модель ВЗАИМОДЕЙСТВИЯ В РАМКАХ ШТАБА ВОСПИТАТЕЛЬНОЙ РАБОТЫ</a:t>
              </a:r>
              <a:endParaRPr lang="ru-RU" sz="1200" b="1" i="1" cap="all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93" y="179500"/>
              <a:ext cx="825349" cy="825349"/>
            </a:xfrm>
            <a:prstGeom prst="rect">
              <a:avLst/>
            </a:prstGeom>
          </p:spPr>
        </p:pic>
      </p:grpSp>
      <p:sp>
        <p:nvSpPr>
          <p:cNvPr id="41" name="Скругленный прямоугольник 40"/>
          <p:cNvSpPr/>
          <p:nvPr/>
        </p:nvSpPr>
        <p:spPr>
          <a:xfrm>
            <a:off x="9824148" y="3452248"/>
            <a:ext cx="2299575" cy="785004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по ВР</a:t>
            </a:r>
          </a:p>
          <a:p>
            <a:pPr algn="ctr"/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Корректировка ООП на новый учебный год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145494" y="4910649"/>
            <a:ext cx="4002191" cy="97402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Советник по воспитанию</a:t>
            </a:r>
          </a:p>
          <a:p>
            <a:pPr algn="ctr"/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Содействие в изучении особенностей личностного развития обучающихся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113431" y="2877121"/>
            <a:ext cx="4034254" cy="122853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Педагог-психолог</a:t>
            </a:r>
          </a:p>
          <a:p>
            <a:pPr algn="ctr"/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Психологическая диагностика с использованием современных образовательных технологий, анализ с целью определения целевых групп обучающихся и их семей и построения вокруг них системы комплексного педагогического и социального сопровождения (в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на основе материалов первичного анализа классных руководителей)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115053" y="871364"/>
            <a:ext cx="4032632" cy="103420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Соц. педагог</a:t>
            </a:r>
          </a:p>
          <a:p>
            <a:pPr algn="ctr"/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Осуществление социально-педагогических диагностических и мониторинговых мероприятий с целью выявления социальных и личностных проблем обучающихся, получения постоянной и объективной информации об обучающихся и их семьях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231287" y="3313528"/>
            <a:ext cx="25092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Психолого-педагогическое заключение по результатам диагностического обследования</a:t>
            </a: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11592721" y="4237252"/>
            <a:ext cx="0" cy="1867759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024128" y="4689775"/>
            <a:ext cx="1811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 наблюдения, взаимодействия с обучающимися, обратная связь от них</a:t>
            </a:r>
          </a:p>
        </p:txBody>
      </p:sp>
      <p:cxnSp>
        <p:nvCxnSpPr>
          <p:cNvPr id="49" name="Прямая со стрелкой 48"/>
          <p:cNvCxnSpPr/>
          <p:nvPr/>
        </p:nvCxnSpPr>
        <p:spPr>
          <a:xfrm flipV="1">
            <a:off x="2772420" y="1388469"/>
            <a:ext cx="0" cy="4009191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7231287" y="3867526"/>
            <a:ext cx="2509259" cy="0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 rot="2131084">
            <a:off x="6770292" y="2184820"/>
            <a:ext cx="36380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 социально-педагогического исследования</a:t>
            </a:r>
          </a:p>
        </p:txBody>
      </p:sp>
      <p:cxnSp>
        <p:nvCxnSpPr>
          <p:cNvPr id="54" name="Прямая со стрелкой 53"/>
          <p:cNvCxnSpPr/>
          <p:nvPr/>
        </p:nvCxnSpPr>
        <p:spPr>
          <a:xfrm>
            <a:off x="7231287" y="1524750"/>
            <a:ext cx="2592861" cy="1854909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683" y="5960116"/>
            <a:ext cx="906076" cy="822901"/>
          </a:xfrm>
          <a:prstGeom prst="rect">
            <a:avLst/>
          </a:prstGeom>
        </p:spPr>
      </p:pic>
      <p:sp>
        <p:nvSpPr>
          <p:cNvPr id="100" name="Скругленный прямоугольник 99"/>
          <p:cNvSpPr/>
          <p:nvPr/>
        </p:nvSpPr>
        <p:spPr>
          <a:xfrm>
            <a:off x="3502911" y="1824618"/>
            <a:ext cx="3540450" cy="9141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социальной паспортизации классов на основе информации от классных руководителей, </a:t>
            </a:r>
          </a:p>
          <a:p>
            <a:pPr marL="171450" indent="-171450">
              <a:buFontTx/>
              <a:buChar char="-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посещение семей,</a:t>
            </a:r>
          </a:p>
          <a:p>
            <a:pPr marL="171450" indent="-171450">
              <a:buFontTx/>
              <a:buChar char="-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социальной инфраструктуры, </a:t>
            </a:r>
          </a:p>
          <a:p>
            <a:pPr marL="171450" indent="-171450">
              <a:buFontTx/>
              <a:buChar char="-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сведений, полученных в процессе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межвед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взаимодействия</a:t>
            </a:r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3509036" y="4077505"/>
            <a:ext cx="3528200" cy="69883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массовых, коллективных, индивидуальных тестирований,</a:t>
            </a:r>
          </a:p>
          <a:p>
            <a:pPr marL="171450" indent="-171450">
              <a:buFontTx/>
              <a:buChar char="-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 информации в разрезе классов, целевых групп и конкретных обучающихся, </a:t>
            </a:r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3502910" y="5749037"/>
            <a:ext cx="3534325" cy="8346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общешкольных мероприятий,</a:t>
            </a:r>
          </a:p>
          <a:p>
            <a:pPr marL="171450" indent="-171450">
              <a:buFontTx/>
              <a:buChar char="-"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наблюдение за поведением обучающихся, оценка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вовлечённости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активности и интереса</a:t>
            </a:r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2772420" y="1388469"/>
            <a:ext cx="226812" cy="0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V="1">
            <a:off x="2772420" y="3465513"/>
            <a:ext cx="226812" cy="2662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24128" y="5397660"/>
            <a:ext cx="2089303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7231287" y="4237252"/>
            <a:ext cx="2509259" cy="1236570"/>
          </a:xfrm>
          <a:prstGeom prst="straightConnector1">
            <a:avLst/>
          </a:prstGeom>
          <a:ln w="222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 rot="20092511">
            <a:off x="6936459" y="4593038"/>
            <a:ext cx="308613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Предложения по корректировке ООП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2545610" y="1725607"/>
            <a:ext cx="453622" cy="17869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2542938" y="2108690"/>
            <a:ext cx="570493" cy="70477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2389068" y="2225896"/>
            <a:ext cx="796551" cy="259910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9179858" y="0"/>
            <a:ext cx="1414177" cy="8009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Системность взаимодействия</a:t>
            </a:r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594035" y="1901"/>
            <a:ext cx="1597964" cy="7990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Адресность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воспитательной работы на основе анализа контингента</a:t>
            </a:r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74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0" y="94424"/>
            <a:ext cx="12192000" cy="825349"/>
            <a:chOff x="0" y="179500"/>
            <a:chExt cx="12192000" cy="82534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318521"/>
              <a:ext cx="12192000" cy="56745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0" y="352949"/>
              <a:ext cx="12191999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2400" b="1" cap="all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Целевые группы</a:t>
              </a: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93" y="179500"/>
              <a:ext cx="825349" cy="825349"/>
            </a:xfrm>
            <a:prstGeom prst="rect">
              <a:avLst/>
            </a:prstGeom>
          </p:spPr>
        </p:pic>
      </p:grpSp>
      <p:sp>
        <p:nvSpPr>
          <p:cNvPr id="29" name="Скругленный прямоугольник 28"/>
          <p:cNvSpPr/>
          <p:nvPr/>
        </p:nvSpPr>
        <p:spPr>
          <a:xfrm>
            <a:off x="159968" y="1524461"/>
            <a:ext cx="5826760" cy="24801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Обучающиеся с ограниченными возможностями здоровья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448100" y="1542751"/>
            <a:ext cx="5554644" cy="38487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Дети, осваивающие образовательную программу на дому (надомное обучение)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448100" y="2008489"/>
            <a:ext cx="5554644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с высоким уровнем мотивации к образовательной деятельности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59969" y="1849034"/>
            <a:ext cx="5826760" cy="2167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Обучающиеся с инвалидностью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59969" y="2146750"/>
            <a:ext cx="5826760" cy="2367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Обучающиеся, нуждающиеся в длительном лечении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9969" y="2464484"/>
            <a:ext cx="5826760" cy="31370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Дети-сироты и дети, оставшиеся без попечения родителей, а также лица из их числа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59968" y="2855354"/>
            <a:ext cx="5826761" cy="2424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Обучающиеся, являющиеся иностранными гражданами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59968" y="3174123"/>
            <a:ext cx="5826761" cy="25221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Обучающиеся, проявляющие выдающиеся способности, и одаренные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93915" y="3504605"/>
            <a:ext cx="5826760" cy="5114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Обучающиеся, испытывающие трудности в освоении образовательных программ, развитии и социальной адаптации, в том числе с нормативными кризисами взросления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93915" y="4094339"/>
            <a:ext cx="5826760" cy="215118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Дети, находящиеся в трудной жизненной ситуации (из семей беженцев и вынужденных переселенцев; жертвы вооруженных и межнациональных конфликтов, экологических и техногенных катастроф, стихийных бедствий; жертвы насилия; отбывающие наказание в виде лишения свободы в воспитательных колониях; находящиеся в образовательных организациях для обучающихся с </a:t>
            </a:r>
            <a:r>
              <a:rPr lang="ru-RU" sz="11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девиантным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поведением, нуждающиеся в особых условиях воспитания, обучения и требующие специального педагогического подхода; проживающие в малоимущих семьях; находящиеся в социально опасном положении; проявляющие различные формы отклоняющегося поведения; оказавшиеся в экстремальных условиях; жизнедеятельность которых объективно нарушена в результате сложившихся обстоятельств и которые не могут преодолеть данные обстоятельства самостоятельно или с помощью семьи)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159968" y="6311551"/>
            <a:ext cx="5826760" cy="2167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ветеранов боевых действий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159968" y="6609426"/>
            <a:ext cx="5826760" cy="2206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участников (ветеранов) специальной военной операции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448100" y="804087"/>
            <a:ext cx="55546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Примерный перечень вариативных целевых групп, учитываемых при выполнении анализа контингента обучающихся и их семей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6448100" y="2388450"/>
            <a:ext cx="5554644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с высоким уровнем мотивации к социально значимой деятельности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6448100" y="2771376"/>
            <a:ext cx="5554644" cy="369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с высоким уровнем спортивной подготовки (в </a:t>
            </a:r>
            <a:r>
              <a:rPr lang="ru-RU" sz="11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 наличием спортивных разрядов)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6448100" y="3231034"/>
            <a:ext cx="5554644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с высоким уровнем творческой активности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448100" y="3613960"/>
            <a:ext cx="5554644" cy="2927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095998" y="5957754"/>
            <a:ext cx="59067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i="1" dirty="0">
                <a:latin typeface="Arial" panose="020B0604020202020204" pitchFamily="34" charset="0"/>
                <a:cs typeface="Arial" panose="020B0604020202020204" pitchFamily="34" charset="0"/>
              </a:rPr>
              <a:t>* - На основе Концепции развития системы психолого-педагогической помощи в сфере общего образования и среднего специального образования в Российской Федерации на период до 2030 года</a:t>
            </a:r>
          </a:p>
          <a:p>
            <a:r>
              <a:rPr lang="ru-RU" sz="1050" b="1" i="1" dirty="0">
                <a:latin typeface="Arial" panose="020B0604020202020204" pitchFamily="34" charset="0"/>
                <a:cs typeface="Arial" panose="020B0604020202020204" pitchFamily="34" charset="0"/>
              </a:rPr>
              <a:t>Утверждено Министром просвещения РФ С.С. Кравцовым 18 июня 2024 года № СК-13/07 </a:t>
            </a:r>
            <a:r>
              <a:rPr lang="ru-RU" sz="1050" b="1" i="1" dirty="0" err="1">
                <a:latin typeface="Arial" panose="020B0604020202020204" pitchFamily="34" charset="0"/>
                <a:cs typeface="Arial" panose="020B0604020202020204" pitchFamily="34" charset="0"/>
              </a:rPr>
              <a:t>вн</a:t>
            </a:r>
            <a:endParaRPr lang="ru-RU" sz="105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9968" y="918493"/>
            <a:ext cx="5826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Перечень инвариантных целевых групп, учитываемых при выполнении анализа контингента обучающихся и их семей*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594035" y="1901"/>
            <a:ext cx="1597964" cy="7990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Адресность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воспитательной работы на основе анализа контингента</a:t>
            </a:r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933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74772"/>
            <a:ext cx="12061266" cy="872737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Примерный региональный перечень мероприятий для включения в план </a:t>
            </a:r>
          </a:p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воспитательной работы общеобразовательной организации – 286 мероприятий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78" y="-37826"/>
            <a:ext cx="899465" cy="911421"/>
          </a:xfrm>
          <a:prstGeom prst="rect">
            <a:avLst/>
          </a:prstGeom>
        </p:spPr>
      </p:pic>
      <p:graphicFrame>
        <p:nvGraphicFramePr>
          <p:cNvPr id="12" name="Объект 10"/>
          <p:cNvGraphicFramePr>
            <a:graphicFrameLocks/>
          </p:cNvGraphicFramePr>
          <p:nvPr/>
        </p:nvGraphicFramePr>
        <p:xfrm>
          <a:off x="6274115" y="1254842"/>
          <a:ext cx="5637983" cy="311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6224395" y="850779"/>
            <a:ext cx="5836871" cy="3888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Организации-операторы мероприятий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-465826" y="842237"/>
            <a:ext cx="6690221" cy="3565929"/>
            <a:chOff x="0" y="-69992"/>
            <a:chExt cx="12192000" cy="6936617"/>
          </a:xfrm>
        </p:grpSpPr>
        <p:graphicFrame>
          <p:nvGraphicFramePr>
            <p:cNvPr id="17" name="Схема 16">
              <a:extLst>
                <a:ext uri="{FF2B5EF4-FFF2-40B4-BE49-F238E27FC236}">
                  <a16:creationId xmlns:a16="http://schemas.microsoft.com/office/drawing/2014/main" id="{6E42C63E-72BB-4345-93D9-5C1FB863533D}"/>
                </a:ext>
              </a:extLst>
            </p:cNvPr>
            <p:cNvGraphicFramePr/>
            <p:nvPr/>
          </p:nvGraphicFramePr>
          <p:xfrm>
            <a:off x="0" y="0"/>
            <a:ext cx="12192000" cy="6858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18" name="Прямоугольник 17"/>
            <p:cNvSpPr/>
            <p:nvPr/>
          </p:nvSpPr>
          <p:spPr>
            <a:xfrm>
              <a:off x="5690438" y="-69992"/>
              <a:ext cx="5801203" cy="64698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latin typeface="Arial" panose="020B0604020202020204" pitchFamily="34" charset="0"/>
                  <a:cs typeface="Arial" panose="020B0604020202020204" pitchFamily="34" charset="0"/>
                </a:rPr>
                <a:t>94=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140 </a:t>
              </a:r>
              <a:r>
                <a:rPr lang="ru-RU" sz="1100" dirty="0">
                  <a:latin typeface="Arial" panose="020B0604020202020204" pitchFamily="34" charset="0"/>
                  <a:cs typeface="Arial" panose="020B0604020202020204" pitchFamily="34" charset="0"/>
                </a:rPr>
                <a:t>(в сравнении с планом 2025-2026)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48903" y="942893"/>
              <a:ext cx="1368805" cy="64698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latin typeface="Arial" panose="020B0604020202020204" pitchFamily="34" charset="0"/>
                  <a:cs typeface="Arial" panose="020B0604020202020204" pitchFamily="34" charset="0"/>
                </a:rPr>
                <a:t>19=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43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848903" y="3313849"/>
              <a:ext cx="1368805" cy="64698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latin typeface="Arial" panose="020B0604020202020204" pitchFamily="34" charset="0"/>
                  <a:cs typeface="Arial" panose="020B0604020202020204" pitchFamily="34" charset="0"/>
                </a:rPr>
                <a:t>20=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41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9976444" y="934268"/>
              <a:ext cx="1515197" cy="64698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latin typeface="Arial" panose="020B0604020202020204" pitchFamily="34" charset="0"/>
                  <a:cs typeface="Arial" panose="020B0604020202020204" pitchFamily="34" charset="0"/>
                </a:rPr>
                <a:t>70=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170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976444" y="3313849"/>
              <a:ext cx="1515197" cy="64698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latin typeface="Arial" panose="020B0604020202020204" pitchFamily="34" charset="0"/>
                  <a:cs typeface="Arial" panose="020B0604020202020204" pitchFamily="34" charset="0"/>
                </a:rPr>
                <a:t>49=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125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770479" y="6219643"/>
              <a:ext cx="1315566" cy="64698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latin typeface="Arial" panose="020B0604020202020204" pitchFamily="34" charset="0"/>
                  <a:cs typeface="Arial" panose="020B0604020202020204" pitchFamily="34" charset="0"/>
                </a:rPr>
                <a:t>15=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9463174" y="6211020"/>
              <a:ext cx="1493975" cy="64698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latin typeface="Arial" panose="020B0604020202020204" pitchFamily="34" charset="0"/>
                  <a:cs typeface="Arial" panose="020B0604020202020204" pitchFamily="34" charset="0"/>
                </a:rPr>
                <a:t>16=</a:t>
              </a:r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154976" y="4450220"/>
            <a:ext cx="5685103" cy="438228"/>
          </a:xfrm>
          <a:prstGeom prst="roundRect">
            <a:avLst>
              <a:gd name="adj" fmla="val 951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Систематизация мероприятий по модулям Федеральной рабочей программы воспитания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4976" y="4968926"/>
            <a:ext cx="5685103" cy="456404"/>
          </a:xfrm>
          <a:prstGeom prst="roundRect">
            <a:avLst>
              <a:gd name="adj" fmla="val 951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Маркировка мероприятий по возрастным категориям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54976" y="5505808"/>
            <a:ext cx="5679352" cy="698190"/>
          </a:xfrm>
          <a:prstGeom prst="roundRect">
            <a:avLst>
              <a:gd name="adj" fmla="val 951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Маркировка мероприятий инклюзивного характера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003985" y="4450220"/>
            <a:ext cx="5957835" cy="438228"/>
          </a:xfrm>
          <a:prstGeom prst="roundRect">
            <a:avLst>
              <a:gd name="adj" fmla="val 951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Дополнение мероприятиями муниципального уровня (не более 5 % от совокупного количества)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3985" y="4968926"/>
            <a:ext cx="5957834" cy="456404"/>
          </a:xfrm>
          <a:prstGeom prst="roundRect">
            <a:avLst>
              <a:gd name="adj" fmla="val 951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календарных планов воспитательной работы образовательных организаций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003985" y="5505808"/>
            <a:ext cx="5957834" cy="698190"/>
          </a:xfrm>
          <a:prstGeom prst="roundRect">
            <a:avLst>
              <a:gd name="adj" fmla="val 951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Включение дополнительных мероприятий в течение учебного года – </a:t>
            </a:r>
            <a:r>
              <a:rPr lang="ru-RU" sz="1400" b="1" u="sng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только</a:t>
            </a:r>
            <a:r>
              <a:rPr lang="ru-RU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основании писем и приказов Министерства образования Воронежской области 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40434" y="6284476"/>
            <a:ext cx="11821385" cy="49929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Координатором по разработке и реализации календарного плана воспитательной работы должен выступать</a:t>
            </a:r>
          </a:p>
          <a:p>
            <a:pPr algn="ctr"/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советник директора по воспитанию</a:t>
            </a:r>
          </a:p>
        </p:txBody>
      </p:sp>
      <p:sp>
        <p:nvSpPr>
          <p:cNvPr id="8" name="Плюс 7"/>
          <p:cNvSpPr/>
          <p:nvPr/>
        </p:nvSpPr>
        <p:spPr>
          <a:xfrm>
            <a:off x="5641677" y="4934422"/>
            <a:ext cx="560716" cy="53688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0696755" y="-74771"/>
            <a:ext cx="1495245" cy="875646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Единое содержание</a:t>
            </a:r>
            <a:endParaRPr 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17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BC1727-F402-4FF5-B2A2-875A695AA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7"/>
            <a:ext cx="12192000" cy="68647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5D4B8C-F4FE-B818-EC47-BA8314DDC8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1087" y="1105109"/>
            <a:ext cx="9144000" cy="3863705"/>
          </a:xfrm>
        </p:spPr>
        <p:txBody>
          <a:bodyPr>
            <a:normAutofit fontScale="90000"/>
          </a:bodyPr>
          <a:lstStyle/>
          <a:p>
            <a:pPr lvl="1" algn="ctr"/>
            <a:br>
              <a:rPr lang="ru-RU" sz="1600" dirty="0">
                <a:latin typeface="+mn-lt"/>
              </a:rPr>
            </a:br>
            <a:r>
              <a:rPr lang="ru-RU" sz="2800" b="1" dirty="0">
                <a:solidFill>
                  <a:srgbClr val="7030A0"/>
                </a:solidFill>
                <a:latin typeface="DengXian"/>
              </a:rPr>
              <a:t>Практикум. </a:t>
            </a:r>
            <a:br>
              <a:rPr lang="ru-RU" sz="2800" b="1" dirty="0">
                <a:solidFill>
                  <a:srgbClr val="7030A0"/>
                </a:solidFill>
                <a:latin typeface="DengXian"/>
              </a:rPr>
            </a:br>
            <a:br>
              <a:rPr lang="ru-RU" sz="2800" b="1" dirty="0">
                <a:solidFill>
                  <a:srgbClr val="7030A0"/>
                </a:solidFill>
                <a:latin typeface="DengXian"/>
              </a:rPr>
            </a:br>
            <a:r>
              <a:rPr lang="ru-RU" sz="2800" b="1" dirty="0">
                <a:solidFill>
                  <a:srgbClr val="7030A0"/>
                </a:solidFill>
                <a:latin typeface="DengXian"/>
              </a:rPr>
              <a:t>Методический конструктор деятельности советника по воспитанию и взаимодействию с детскими общественными объединениями</a:t>
            </a:r>
            <a:br>
              <a:rPr lang="ru-RU" sz="2800" b="1" dirty="0">
                <a:solidFill>
                  <a:srgbClr val="7030A0"/>
                </a:solidFill>
                <a:latin typeface="DengXian"/>
              </a:rPr>
            </a:br>
            <a:br>
              <a:rPr lang="ru-RU" sz="2800" b="1" dirty="0">
                <a:solidFill>
                  <a:srgbClr val="7030A0"/>
                </a:solidFill>
                <a:latin typeface="DengXian"/>
              </a:rPr>
            </a:br>
            <a:r>
              <a:rPr lang="ru-RU" sz="2800" b="1" dirty="0">
                <a:solidFill>
                  <a:srgbClr val="7030A0"/>
                </a:solidFill>
                <a:latin typeface="DengXian"/>
              </a:rPr>
              <a:t>Карточная игра</a:t>
            </a:r>
            <a:br>
              <a:rPr lang="ru-RU" sz="2800" b="1" dirty="0">
                <a:solidFill>
                  <a:srgbClr val="7030A0"/>
                </a:solidFill>
                <a:latin typeface="DengXian"/>
              </a:rPr>
            </a:br>
            <a:r>
              <a:rPr lang="ru-RU" sz="2800" b="1" dirty="0">
                <a:solidFill>
                  <a:srgbClr val="7030A0"/>
                </a:solidFill>
                <a:latin typeface="DengXian"/>
              </a:rPr>
              <a:t>«Конструктор методического события»</a:t>
            </a:r>
            <a:br>
              <a:rPr lang="ru-RU" sz="1600" dirty="0">
                <a:latin typeface="+mn-lt"/>
              </a:rPr>
            </a:br>
            <a:br>
              <a:rPr lang="ru-RU" sz="1600" dirty="0"/>
            </a:br>
            <a:endParaRPr lang="ru-RU" dirty="0">
              <a:solidFill>
                <a:srgbClr val="7030A0"/>
              </a:solidFill>
              <a:latin typeface="Days" panose="02000505050000020004" pitchFamily="2" charset="0"/>
            </a:endParaRP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E51AF866-A5D5-4D32-B902-78BF79DF3C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3605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BDBDF7-008C-47D1-A21D-DE63E278D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7"/>
            <a:ext cx="12192000" cy="68647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55717-2FAA-3D5E-CBE3-9EE57BA85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6926"/>
            <a:ext cx="10515600" cy="261050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DengXian"/>
              </a:rPr>
              <a:t>Карточная игра</a:t>
            </a:r>
            <a:br>
              <a:rPr lang="ru-RU" sz="3200" b="1" dirty="0">
                <a:solidFill>
                  <a:srgbClr val="7030A0"/>
                </a:solidFill>
                <a:latin typeface="DengXian"/>
              </a:rPr>
            </a:br>
            <a:r>
              <a:rPr lang="ru-RU" sz="3200" b="1" dirty="0">
                <a:solidFill>
                  <a:srgbClr val="7030A0"/>
                </a:solidFill>
                <a:latin typeface="DengXian"/>
              </a:rPr>
              <a:t>«Конструктор методического события»</a:t>
            </a:r>
            <a:br>
              <a:rPr lang="ru-RU" sz="2000" dirty="0"/>
            </a:br>
            <a:endParaRPr lang="ru-RU" sz="3500" dirty="0">
              <a:solidFill>
                <a:srgbClr val="3C1150"/>
              </a:solidFill>
              <a:latin typeface="Days" panose="02000505050000020004" pitchFamily="2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161EA50-2BAF-0286-088A-2637EBEC2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76113"/>
            <a:ext cx="10515600" cy="301924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ru-RU" b="1" dirty="0"/>
              <a:t>Цель игры:</a:t>
            </a:r>
            <a:r>
              <a:rPr lang="ru-RU" dirty="0"/>
              <a:t> </a:t>
            </a:r>
          </a:p>
          <a:p>
            <a:pPr marL="457200" lvl="1" indent="0">
              <a:buNone/>
            </a:pPr>
            <a:r>
              <a:rPr lang="ru-RU" dirty="0"/>
              <a:t>Научиться проектировать эффективные методические события.</a:t>
            </a:r>
            <a:endParaRPr lang="ru-RU" sz="2000" dirty="0"/>
          </a:p>
          <a:p>
            <a:pPr marL="457200" lvl="1" indent="0">
              <a:buNone/>
            </a:pPr>
            <a:endParaRPr lang="ru-RU" sz="2000" dirty="0"/>
          </a:p>
          <a:p>
            <a:pPr marL="457200" lvl="1" indent="0">
              <a:buNone/>
            </a:pPr>
            <a:r>
              <a:rPr lang="ru-RU" b="1" dirty="0"/>
              <a:t>Развиваем:</a:t>
            </a:r>
            <a:endParaRPr lang="ru-RU" sz="2000" dirty="0"/>
          </a:p>
          <a:p>
            <a:pPr lvl="2"/>
            <a:r>
              <a:rPr lang="ru-RU" dirty="0"/>
              <a:t>Навыки проектирования</a:t>
            </a:r>
            <a:endParaRPr lang="ru-RU" sz="1800" dirty="0"/>
          </a:p>
          <a:p>
            <a:pPr lvl="2"/>
            <a:r>
              <a:rPr lang="ru-RU" dirty="0"/>
              <a:t>Креативное мышление</a:t>
            </a:r>
            <a:endParaRPr lang="ru-RU" sz="1800" dirty="0"/>
          </a:p>
          <a:p>
            <a:pPr lvl="2"/>
            <a:r>
              <a:rPr lang="ru-RU" dirty="0"/>
              <a:t>Умение работать с ограниченными ресурсами</a:t>
            </a:r>
            <a:endParaRPr lang="ru-RU" sz="1800" dirty="0"/>
          </a:p>
          <a:p>
            <a:pPr marL="0" indent="0">
              <a:buNone/>
            </a:pPr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ays" panose="02000505050000020004" pitchFamily="2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732" y="4101289"/>
            <a:ext cx="2435821" cy="243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40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CDD91D6-BECB-4F73-95C5-76CADCAFA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7"/>
            <a:ext cx="12192000" cy="68647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55717-2FAA-3D5E-CBE3-9EE57BA85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7313"/>
            <a:ext cx="10515600" cy="212209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DengXian"/>
              </a:rPr>
              <a:t>Задача на ближайшие 40 минут: </a:t>
            </a:r>
            <a:br>
              <a:rPr lang="ru-RU" sz="2400" b="1" dirty="0">
                <a:solidFill>
                  <a:srgbClr val="7030A0"/>
                </a:solidFill>
                <a:latin typeface="DengXian"/>
              </a:rPr>
            </a:br>
            <a:br>
              <a:rPr lang="ru-RU" sz="2400" b="1" dirty="0">
                <a:solidFill>
                  <a:srgbClr val="7030A0"/>
                </a:solidFill>
                <a:latin typeface="DengXian"/>
              </a:rPr>
            </a:br>
            <a:r>
              <a:rPr lang="ru-RU" sz="2400" dirty="0">
                <a:latin typeface="DengXian"/>
              </a:rPr>
              <a:t>«Прочувствовать игру изнутри» — понять, как она работает, и как этот опыт можно перенести на учебный процесс.</a:t>
            </a:r>
            <a:endParaRPr lang="ru-RU" sz="2400" dirty="0">
              <a:solidFill>
                <a:srgbClr val="3C1150"/>
              </a:solidFill>
              <a:latin typeface="DengXi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3269411"/>
            <a:ext cx="10936857" cy="2536166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endParaRPr lang="ru-RU" b="1" dirty="0"/>
          </a:p>
          <a:p>
            <a:pPr marL="1371600" lvl="2" indent="-457200">
              <a:buFont typeface="+mj-lt"/>
              <a:buAutoNum type="arabicPeriod"/>
            </a:pPr>
            <a:r>
              <a:rPr lang="ru-RU" b="1" dirty="0">
                <a:latin typeface="DengXian"/>
              </a:rPr>
              <a:t>Анализ кейса</a:t>
            </a:r>
            <a:r>
              <a:rPr lang="ru-RU" dirty="0">
                <a:latin typeface="DengXian"/>
              </a:rPr>
              <a:t>  (5 мин) -&gt; Цель</a:t>
            </a:r>
          </a:p>
          <a:p>
            <a:pPr marL="1371600" lvl="2" indent="-457200">
              <a:buFont typeface="+mj-lt"/>
              <a:buAutoNum type="arabicPeriod"/>
            </a:pPr>
            <a:r>
              <a:rPr lang="ru-RU" b="1" dirty="0">
                <a:latin typeface="DengXian"/>
              </a:rPr>
              <a:t>Проектирование</a:t>
            </a:r>
            <a:r>
              <a:rPr lang="ru-RU" dirty="0">
                <a:latin typeface="DengXian"/>
              </a:rPr>
              <a:t> (10 мин) -&gt; Участники + Формат + Инструменты</a:t>
            </a:r>
          </a:p>
          <a:p>
            <a:pPr marL="1371600" lvl="2" indent="-457200">
              <a:buFont typeface="+mj-lt"/>
              <a:buAutoNum type="arabicPeriod"/>
            </a:pPr>
            <a:r>
              <a:rPr lang="ru-RU" b="1" dirty="0">
                <a:latin typeface="DengXian"/>
              </a:rPr>
              <a:t>Кризис!</a:t>
            </a:r>
            <a:r>
              <a:rPr lang="ru-RU" dirty="0">
                <a:latin typeface="DengXian"/>
              </a:rPr>
              <a:t>  (5 мин) -&gt; Решение проблемы</a:t>
            </a:r>
          </a:p>
          <a:p>
            <a:pPr marL="1371600" lvl="2" indent="-457200">
              <a:buFont typeface="+mj-lt"/>
              <a:buAutoNum type="arabicPeriod"/>
            </a:pPr>
            <a:r>
              <a:rPr lang="ru-RU" b="1" dirty="0">
                <a:latin typeface="DengXian"/>
              </a:rPr>
              <a:t>Презентация</a:t>
            </a:r>
            <a:r>
              <a:rPr lang="ru-RU" dirty="0">
                <a:latin typeface="DengXian"/>
              </a:rPr>
              <a:t>  (2 мин на команду)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78038" y="3631721"/>
            <a:ext cx="759124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85448" y="3959525"/>
            <a:ext cx="1279585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482640" y="3959525"/>
            <a:ext cx="1618892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67753" y="3959525"/>
            <a:ext cx="1012167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82404" y="4313207"/>
            <a:ext cx="1012167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244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Объект 2"/>
          <p:cNvSpPr txBox="1">
            <a:spLocks/>
          </p:cNvSpPr>
          <p:nvPr/>
        </p:nvSpPr>
        <p:spPr>
          <a:xfrm>
            <a:off x="9513964" y="3997849"/>
            <a:ext cx="2609168" cy="19360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1200" i="1" dirty="0">
              <a:latin typeface="Bookman Old Style" panose="02050604050505020204" pitchFamily="18" charset="0"/>
            </a:endParaRPr>
          </a:p>
        </p:txBody>
      </p:sp>
      <p:sp>
        <p:nvSpPr>
          <p:cNvPr id="10" name="object 2"/>
          <p:cNvSpPr/>
          <p:nvPr/>
        </p:nvSpPr>
        <p:spPr>
          <a:xfrm>
            <a:off x="0" y="-39330"/>
            <a:ext cx="12192000" cy="808247"/>
          </a:xfrm>
          <a:custGeom>
            <a:avLst/>
            <a:gdLst/>
            <a:ahLst/>
            <a:cxnLst/>
            <a:rect l="l" t="t" r="r" b="b"/>
            <a:pathLst>
              <a:path w="12192000" h="544194">
                <a:moveTo>
                  <a:pt x="12192000" y="0"/>
                </a:moveTo>
                <a:lnTo>
                  <a:pt x="0" y="0"/>
                </a:lnTo>
                <a:lnTo>
                  <a:pt x="0" y="544067"/>
                </a:lnTo>
                <a:lnTo>
                  <a:pt x="12192000" y="5440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417736" y="75437"/>
            <a:ext cx="11248103" cy="472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Ценностно-целевые ориентиры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114"/>
            <a:ext cx="1089814" cy="1089814"/>
          </a:xfrm>
          <a:prstGeom prst="rect">
            <a:avLst/>
          </a:prstGeom>
        </p:spPr>
      </p:pic>
      <p:sp>
        <p:nvSpPr>
          <p:cNvPr id="22" name="Объект 2"/>
          <p:cNvSpPr txBox="1">
            <a:spLocks/>
          </p:cNvSpPr>
          <p:nvPr/>
        </p:nvSpPr>
        <p:spPr>
          <a:xfrm>
            <a:off x="139341" y="3058969"/>
            <a:ext cx="5902447" cy="3970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2E5496"/>
                </a:solidFill>
                <a:latin typeface="Bookman Old Style" panose="02050604050505020204" pitchFamily="18" charset="0"/>
              </a:rPr>
              <a:t>Федеральная рабочая программа воспитания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0" y="3538430"/>
            <a:ext cx="6645208" cy="3319570"/>
            <a:chOff x="0" y="4242155"/>
            <a:chExt cx="12035234" cy="3319570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0" y="4242155"/>
              <a:ext cx="11811000" cy="3319570"/>
            </a:xfrm>
            <a:prstGeom prst="roundRect">
              <a:avLst/>
            </a:prstGeom>
            <a:solidFill>
              <a:srgbClr val="2F559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" name="Объект 2"/>
            <p:cNvSpPr txBox="1">
              <a:spLocks/>
            </p:cNvSpPr>
            <p:nvPr/>
          </p:nvSpPr>
          <p:spPr>
            <a:xfrm>
              <a:off x="6096000" y="4701574"/>
              <a:ext cx="5939234" cy="1936080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000"/>
                </a:lnSpc>
                <a:spcBef>
                  <a:spcPts val="0"/>
                </a:spcBef>
                <a:buFont typeface="Wingdings" panose="05000000000000000000" pitchFamily="2" charset="2"/>
                <a:buChar char="ü"/>
              </a:pPr>
              <a:endParaRPr lang="ru-RU" sz="1200" i="1" dirty="0">
                <a:latin typeface="Bookman Old Style" panose="02050604050505020204" pitchFamily="18" charset="0"/>
              </a:endParaRPr>
            </a:p>
          </p:txBody>
        </p:sp>
      </p:grpSp>
      <p:sp>
        <p:nvSpPr>
          <p:cNvPr id="28" name="Объект 2"/>
          <p:cNvSpPr txBox="1">
            <a:spLocks/>
          </p:cNvSpPr>
          <p:nvPr/>
        </p:nvSpPr>
        <p:spPr>
          <a:xfrm>
            <a:off x="314529" y="3550887"/>
            <a:ext cx="5903252" cy="28151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1700"/>
              </a:lnSpc>
              <a:spcBef>
                <a:spcPts val="0"/>
              </a:spcBef>
              <a:buNone/>
            </a:pPr>
            <a:r>
              <a:rPr lang="ru-RU" sz="1100" b="1" i="1" dirty="0">
                <a:latin typeface="Bookman Old Style" panose="02050604050505020204" pitchFamily="18" charset="0"/>
              </a:rPr>
              <a:t>Личностные результаты освоения обучающимися образовательных программ включают: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latin typeface="Bookman Old Style" panose="02050604050505020204" pitchFamily="18" charset="0"/>
              </a:rPr>
              <a:t>осознание российской гражданской идентичности;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 err="1">
                <a:latin typeface="Bookman Old Style" panose="02050604050505020204" pitchFamily="18" charset="0"/>
              </a:rPr>
              <a:t>сформированность</a:t>
            </a:r>
            <a:r>
              <a:rPr lang="ru-RU" sz="1100" i="1" dirty="0">
                <a:latin typeface="Bookman Old Style" panose="02050604050505020204" pitchFamily="18" charset="0"/>
              </a:rPr>
              <a:t> ценностей самостоятельности и инициативы;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latin typeface="Bookman Old Style" panose="02050604050505020204" pitchFamily="18" charset="0"/>
              </a:rPr>
              <a:t>готовность обучающихся к саморазвитию, самостоятельности и личностному самоопределению;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latin typeface="Bookman Old Style" panose="02050604050505020204" pitchFamily="18" charset="0"/>
              </a:rPr>
              <a:t>наличие мотивации к целенаправленной социально значимой деятельности;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 err="1">
                <a:latin typeface="Bookman Old Style" panose="02050604050505020204" pitchFamily="18" charset="0"/>
              </a:rPr>
              <a:t>сформированность</a:t>
            </a:r>
            <a:r>
              <a:rPr lang="ru-RU" sz="1100" i="1" dirty="0">
                <a:latin typeface="Bookman Old Style" panose="02050604050505020204" pitchFamily="18" charset="0"/>
              </a:rPr>
              <a:t> внутренней позиции личности как особого ценностного отношения к себе, окружающим людям и жизни в целом.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419856" y="6144263"/>
            <a:ext cx="5643289" cy="596412"/>
            <a:chOff x="6411336" y="6126604"/>
            <a:chExt cx="5643289" cy="596412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6411336" y="6126604"/>
              <a:ext cx="5621932" cy="59641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бъект 2"/>
            <p:cNvSpPr txBox="1">
              <a:spLocks/>
            </p:cNvSpPr>
            <p:nvPr/>
          </p:nvSpPr>
          <p:spPr>
            <a:xfrm>
              <a:off x="6460645" y="6172192"/>
              <a:ext cx="5593980" cy="47029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ts val="1700"/>
                </a:lnSpc>
                <a:spcBef>
                  <a:spcPts val="0"/>
                </a:spcBef>
                <a:buNone/>
              </a:pPr>
              <a:r>
                <a:rPr lang="ru-RU" sz="1400" b="1" i="1" dirty="0">
                  <a:solidFill>
                    <a:schemeClr val="accent5"/>
                  </a:solidFill>
                  <a:latin typeface="Bookman Old Style" panose="02050604050505020204" pitchFamily="18" charset="0"/>
                </a:rPr>
                <a:t>Достижение результата – деятельность педагогов и советников директоров по воспитанию</a:t>
              </a:r>
            </a:p>
          </p:txBody>
        </p:sp>
      </p:grpSp>
      <p:sp>
        <p:nvSpPr>
          <p:cNvPr id="32" name="Объект 2"/>
          <p:cNvSpPr txBox="1">
            <a:spLocks/>
          </p:cNvSpPr>
          <p:nvPr/>
        </p:nvSpPr>
        <p:spPr>
          <a:xfrm>
            <a:off x="2052445" y="912959"/>
            <a:ext cx="8087110" cy="3970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2E5496"/>
                </a:solidFill>
                <a:latin typeface="Bookman Old Style" panose="02050604050505020204" pitchFamily="18" charset="0"/>
              </a:rPr>
              <a:t>Традиционные российские духовно-нравственные ценности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1EA144-D37B-BD97-F886-3A9247A8DAF1}"/>
              </a:ext>
            </a:extLst>
          </p:cNvPr>
          <p:cNvSpPr txBox="1"/>
          <p:nvPr/>
        </p:nvSpPr>
        <p:spPr>
          <a:xfrm>
            <a:off x="163616" y="1185478"/>
            <a:ext cx="2664380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b="0" i="0" u="none" strike="noStrike" dirty="0">
                <a:effectLst/>
                <a:latin typeface="Bookman Old Style" panose="02050604050505020204" pitchFamily="18" charset="0"/>
              </a:rPr>
              <a:t>Жизнь</a:t>
            </a:r>
          </a:p>
          <a:p>
            <a:pPr marL="285750" indent="-285750" algn="l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b="0" i="0" u="none" strike="noStrike" dirty="0">
                <a:effectLst/>
                <a:latin typeface="Bookman Old Style" panose="02050604050505020204" pitchFamily="18" charset="0"/>
              </a:rPr>
              <a:t>Достоинство</a:t>
            </a:r>
          </a:p>
          <a:p>
            <a:pPr marL="285750" indent="-285750" algn="l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b="0" i="0" u="none" strike="noStrike" dirty="0">
                <a:effectLst/>
                <a:latin typeface="Bookman Old Style" panose="02050604050505020204" pitchFamily="18" charset="0"/>
              </a:rPr>
              <a:t>Права и свободы человека</a:t>
            </a:r>
          </a:p>
          <a:p>
            <a:pPr marL="285750" indent="-285750" algn="l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b="0" i="0" u="none" strike="noStrike" dirty="0">
                <a:effectLst/>
                <a:latin typeface="Bookman Old Style" panose="02050604050505020204" pitchFamily="18" charset="0"/>
              </a:rPr>
              <a:t>Патриотизм</a:t>
            </a:r>
          </a:p>
          <a:p>
            <a:pPr marL="285750" indent="-285750" algn="l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b="0" i="0" u="none" strike="noStrike" dirty="0">
                <a:effectLst/>
                <a:latin typeface="Bookman Old Style" panose="02050604050505020204" pitchFamily="18" charset="0"/>
              </a:rPr>
              <a:t>Гражданственность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1EA144-D37B-BD97-F886-3A9247A8DAF1}"/>
              </a:ext>
            </a:extLst>
          </p:cNvPr>
          <p:cNvSpPr txBox="1"/>
          <p:nvPr/>
        </p:nvSpPr>
        <p:spPr>
          <a:xfrm>
            <a:off x="7471141" y="1185478"/>
            <a:ext cx="460188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Милосердие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Справедливость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Коллективизм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Взаимопомощь и взаимоуважение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Историческая память  и преемственность поколений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Единство народов России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60739" y="3203942"/>
            <a:ext cx="52213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8000" algn="just"/>
            <a:r>
              <a:rPr lang="ru-RU" sz="1600" b="1" i="1" dirty="0">
                <a:solidFill>
                  <a:srgbClr val="2E5496"/>
                </a:solidFill>
                <a:latin typeface="Bookman Old Style" panose="02050604050505020204" pitchFamily="18" charset="0"/>
                <a:ea typeface="DengXian Light" panose="02010600030101010101" pitchFamily="2" charset="-122"/>
              </a:rPr>
              <a:t>Три уровня воспитательных результатов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27996" y="1188209"/>
            <a:ext cx="464314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Служение отечеству и ответственность за его судьбу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Высокие нравственные идеалы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Крепкая семья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Созидательный труд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Приоритет духовного над материальным</a:t>
            </a:r>
          </a:p>
          <a:p>
            <a:pPr marL="28575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ru-RU" sz="1200" dirty="0">
                <a:latin typeface="Bookman Old Style" panose="02050604050505020204" pitchFamily="18" charset="0"/>
              </a:rPr>
              <a:t>Гуманизм</a:t>
            </a:r>
          </a:p>
        </p:txBody>
      </p:sp>
      <p:sp>
        <p:nvSpPr>
          <p:cNvPr id="45" name="Прямоугольник: скругленные углы 21">
            <a:extLst>
              <a:ext uri="{FF2B5EF4-FFF2-40B4-BE49-F238E27FC236}">
                <a16:creationId xmlns:a16="http://schemas.microsoft.com/office/drawing/2014/main" id="{84C1C5D6-1CD8-40AE-A1AF-F615901AE548}"/>
              </a:ext>
            </a:extLst>
          </p:cNvPr>
          <p:cNvSpPr/>
          <p:nvPr/>
        </p:nvSpPr>
        <p:spPr>
          <a:xfrm>
            <a:off x="6858561" y="3964947"/>
            <a:ext cx="1347325" cy="448028"/>
          </a:xfrm>
          <a:prstGeom prst="roundRect">
            <a:avLst/>
          </a:prstGeom>
          <a:noFill/>
          <a:ln w="28575">
            <a:solidFill>
              <a:srgbClr val="2E54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1 уровень</a:t>
            </a:r>
          </a:p>
        </p:txBody>
      </p:sp>
      <p:sp>
        <p:nvSpPr>
          <p:cNvPr id="46" name="Прямоугольник: скругленные углы 18">
            <a:extLst>
              <a:ext uri="{FF2B5EF4-FFF2-40B4-BE49-F238E27FC236}">
                <a16:creationId xmlns:a16="http://schemas.microsoft.com/office/drawing/2014/main" id="{0DBE986E-D999-46C1-8EB1-5F617F8417C2}"/>
              </a:ext>
            </a:extLst>
          </p:cNvPr>
          <p:cNvSpPr/>
          <p:nvPr/>
        </p:nvSpPr>
        <p:spPr>
          <a:xfrm>
            <a:off x="8494509" y="3964947"/>
            <a:ext cx="3387531" cy="448028"/>
          </a:xfrm>
          <a:prstGeom prst="roundRect">
            <a:avLst/>
          </a:prstGeom>
          <a:noFill/>
          <a:ln w="28575">
            <a:solidFill>
              <a:srgbClr val="2E54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социально-ценностные  знания </a:t>
            </a:r>
          </a:p>
        </p:txBody>
      </p:sp>
      <p:sp>
        <p:nvSpPr>
          <p:cNvPr id="47" name="Прямоугольник: скругленные углы 21">
            <a:extLst>
              <a:ext uri="{FF2B5EF4-FFF2-40B4-BE49-F238E27FC236}">
                <a16:creationId xmlns:a16="http://schemas.microsoft.com/office/drawing/2014/main" id="{53EF5CB6-0F0F-595B-1DC2-4478887C38F1}"/>
              </a:ext>
            </a:extLst>
          </p:cNvPr>
          <p:cNvSpPr/>
          <p:nvPr/>
        </p:nvSpPr>
        <p:spPr>
          <a:xfrm>
            <a:off x="6858561" y="4717462"/>
            <a:ext cx="1347325" cy="448028"/>
          </a:xfrm>
          <a:prstGeom prst="roundRect">
            <a:avLst/>
          </a:prstGeom>
          <a:noFill/>
          <a:ln w="28575">
            <a:solidFill>
              <a:srgbClr val="2E54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2 уровень</a:t>
            </a:r>
          </a:p>
        </p:txBody>
      </p:sp>
      <p:sp>
        <p:nvSpPr>
          <p:cNvPr id="48" name="Прямоугольник: скругленные углы 21">
            <a:extLst>
              <a:ext uri="{FF2B5EF4-FFF2-40B4-BE49-F238E27FC236}">
                <a16:creationId xmlns:a16="http://schemas.microsoft.com/office/drawing/2014/main" id="{D97F15B5-497B-BB2A-249A-1CDFD0B73988}"/>
              </a:ext>
            </a:extLst>
          </p:cNvPr>
          <p:cNvSpPr/>
          <p:nvPr/>
        </p:nvSpPr>
        <p:spPr>
          <a:xfrm>
            <a:off x="6858562" y="5485901"/>
            <a:ext cx="1347326" cy="448028"/>
          </a:xfrm>
          <a:prstGeom prst="roundRect">
            <a:avLst/>
          </a:prstGeom>
          <a:noFill/>
          <a:ln w="28575">
            <a:solidFill>
              <a:srgbClr val="2E54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3 уровень</a:t>
            </a:r>
          </a:p>
        </p:txBody>
      </p:sp>
      <p:sp>
        <p:nvSpPr>
          <p:cNvPr id="49" name="Прямоугольник: скругленные углы 18">
            <a:extLst>
              <a:ext uri="{FF2B5EF4-FFF2-40B4-BE49-F238E27FC236}">
                <a16:creationId xmlns:a16="http://schemas.microsoft.com/office/drawing/2014/main" id="{16D228C6-D77E-B8DE-86D3-6367BFA91AD1}"/>
              </a:ext>
            </a:extLst>
          </p:cNvPr>
          <p:cNvSpPr/>
          <p:nvPr/>
        </p:nvSpPr>
        <p:spPr>
          <a:xfrm>
            <a:off x="8494508" y="4725424"/>
            <a:ext cx="3387532" cy="448028"/>
          </a:xfrm>
          <a:prstGeom prst="roundRect">
            <a:avLst/>
          </a:prstGeom>
          <a:noFill/>
          <a:ln w="28575">
            <a:solidFill>
              <a:srgbClr val="2E54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социально-ценностные  отношения </a:t>
            </a:r>
          </a:p>
        </p:txBody>
      </p:sp>
      <p:sp>
        <p:nvSpPr>
          <p:cNvPr id="50" name="Прямоугольник: скругленные углы 18">
            <a:extLst>
              <a:ext uri="{FF2B5EF4-FFF2-40B4-BE49-F238E27FC236}">
                <a16:creationId xmlns:a16="http://schemas.microsoft.com/office/drawing/2014/main" id="{F68DD0DA-8DB8-42BF-23C8-6BA11955B756}"/>
              </a:ext>
            </a:extLst>
          </p:cNvPr>
          <p:cNvSpPr/>
          <p:nvPr/>
        </p:nvSpPr>
        <p:spPr>
          <a:xfrm>
            <a:off x="8494508" y="5485901"/>
            <a:ext cx="3387532" cy="448028"/>
          </a:xfrm>
          <a:prstGeom prst="roundRect">
            <a:avLst/>
          </a:prstGeom>
          <a:noFill/>
          <a:ln w="28575">
            <a:solidFill>
              <a:srgbClr val="2E54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Bookman Old Style" panose="02050604050505020204" pitchFamily="18" charset="0"/>
                <a:ea typeface="Calibri" panose="020F0502020204030204" pitchFamily="34" charset="0"/>
              </a:rPr>
              <a:t>социально-ценностный  опыт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2796315"/>
            <a:ext cx="12191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>
                <a:latin typeface="Bookman Old Style" panose="02050604050505020204" pitchFamily="18" charset="0"/>
              </a:rPr>
              <a:t>Указ Президента РФ от 9 ноября 2022 г. № 809  «Об утверждении Основ государственной политики по сохранению  и укреплению традиционных российских духовно нравственных ценностей»</a:t>
            </a:r>
            <a:endParaRPr lang="ru-RU" sz="1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704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280E7F-FB26-42B8-A161-83A2E8AF0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7"/>
            <a:ext cx="12192000" cy="68647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55717-2FAA-3D5E-CBE3-9EE57BA85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6927"/>
            <a:ext cx="10515600" cy="200665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ЭТАП 1: Анализ кейса</a:t>
            </a:r>
            <a:br>
              <a:rPr lang="ru-RU" sz="3600" dirty="0"/>
            </a:br>
            <a:endParaRPr lang="ru-RU" sz="3500" dirty="0">
              <a:solidFill>
                <a:srgbClr val="3C1150"/>
              </a:solidFill>
              <a:latin typeface="Days" panose="02000505050000020004" pitchFamily="2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161EA50-2BAF-0286-088A-2637EBEC2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2777"/>
            <a:ext cx="10515600" cy="1869713"/>
          </a:xfrm>
        </p:spPr>
        <p:txBody>
          <a:bodyPr/>
          <a:lstStyle/>
          <a:p>
            <a:pPr marL="0" lvl="0" indent="0">
              <a:buNone/>
            </a:pPr>
            <a:endParaRPr lang="ru-RU" dirty="0">
              <a:ea typeface="DengXian" panose="02010600030101010101"/>
            </a:endParaRPr>
          </a:p>
          <a:p>
            <a:pPr marL="0" lvl="0" indent="0">
              <a:buNone/>
            </a:pPr>
            <a:r>
              <a:rPr lang="ru-RU" dirty="0">
                <a:ea typeface="DengXian" panose="02010600030101010101"/>
              </a:rPr>
              <a:t>Сформулируйте ПРОБЛЕМУ и ЦЕЛЬ вашего события.</a:t>
            </a:r>
          </a:p>
          <a:p>
            <a:pPr marL="0" indent="0">
              <a:buNone/>
            </a:pPr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1735" y="4270076"/>
            <a:ext cx="40716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DengXian"/>
              </a:rPr>
              <a:t>5 минут 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805" y="4112435"/>
            <a:ext cx="1638719" cy="163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894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0CE2B9-B2BF-4817-85FE-F7CD06F3E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7"/>
            <a:ext cx="12192000" cy="68647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55717-2FAA-3D5E-CBE3-9EE57BA85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6927"/>
            <a:ext cx="10515600" cy="200665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ЭТАП 2: Проектирование</a:t>
            </a:r>
            <a:br>
              <a:rPr lang="ru-RU" sz="3600" dirty="0"/>
            </a:br>
            <a:endParaRPr lang="ru-RU" sz="3500" dirty="0">
              <a:solidFill>
                <a:srgbClr val="3C1150"/>
              </a:solidFill>
              <a:latin typeface="Days" panose="02000505050000020004" pitchFamily="2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161EA50-2BAF-0286-088A-2637EBEC2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2777"/>
            <a:ext cx="10515600" cy="39486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ru-RU" dirty="0">
                <a:ea typeface="DengXian" panose="02010600030101010101"/>
              </a:rPr>
              <a:t>Выберите из стопок:</a:t>
            </a:r>
          </a:p>
          <a:p>
            <a:pPr marL="457200" lvl="1" indent="0">
              <a:buNone/>
            </a:pPr>
            <a:endParaRPr lang="ru-RU" sz="2000" dirty="0">
              <a:ea typeface="DengXian" panose="02010600030101010101"/>
            </a:endParaRPr>
          </a:p>
          <a:p>
            <a:pPr lvl="2"/>
            <a:r>
              <a:rPr lang="ru-RU" dirty="0">
                <a:ea typeface="DengXian" panose="02010600030101010101"/>
              </a:rPr>
              <a:t>Одна карточка </a:t>
            </a:r>
            <a:r>
              <a:rPr lang="ru-RU" b="1" dirty="0">
                <a:ea typeface="DengXian" panose="02010600030101010101"/>
              </a:rPr>
              <a:t>Формат</a:t>
            </a:r>
            <a:r>
              <a:rPr lang="ru-RU" dirty="0">
                <a:ea typeface="DengXian" panose="02010600030101010101"/>
              </a:rPr>
              <a:t>  КАК проведете?</a:t>
            </a:r>
          </a:p>
          <a:p>
            <a:pPr lvl="2"/>
            <a:endParaRPr lang="ru-RU" sz="1800" dirty="0">
              <a:ea typeface="DengXian" panose="02010600030101010101"/>
            </a:endParaRPr>
          </a:p>
          <a:p>
            <a:pPr lvl="2"/>
            <a:r>
              <a:rPr lang="ru-RU" dirty="0">
                <a:ea typeface="DengXian" panose="02010600030101010101"/>
              </a:rPr>
              <a:t>Одна-две карточки </a:t>
            </a:r>
            <a:r>
              <a:rPr lang="ru-RU" b="1" dirty="0">
                <a:ea typeface="DengXian" panose="02010600030101010101"/>
              </a:rPr>
              <a:t>Участника</a:t>
            </a:r>
            <a:r>
              <a:rPr lang="ru-RU" dirty="0">
                <a:ea typeface="DengXian" panose="02010600030101010101"/>
              </a:rPr>
              <a:t>  ДЛЯ КОГО?</a:t>
            </a:r>
          </a:p>
          <a:p>
            <a:pPr marL="914400" lvl="2" indent="0">
              <a:buNone/>
            </a:pPr>
            <a:endParaRPr lang="ru-RU" sz="1800" dirty="0">
              <a:ea typeface="DengXian" panose="02010600030101010101"/>
            </a:endParaRPr>
          </a:p>
          <a:p>
            <a:pPr lvl="2"/>
            <a:r>
              <a:rPr lang="ru-RU" dirty="0">
                <a:ea typeface="DengXian" panose="02010600030101010101"/>
              </a:rPr>
              <a:t>Два-три </a:t>
            </a:r>
            <a:r>
              <a:rPr lang="ru-RU" b="1" dirty="0">
                <a:ea typeface="DengXian" panose="02010600030101010101"/>
              </a:rPr>
              <a:t>Инструмента</a:t>
            </a:r>
            <a:r>
              <a:rPr lang="ru-RU" dirty="0">
                <a:ea typeface="DengXian" panose="02010600030101010101"/>
              </a:rPr>
              <a:t>  С ПОМОЩЬЮ ЧЕГО?</a:t>
            </a:r>
            <a:endParaRPr lang="ru-RU" sz="1800" dirty="0">
              <a:ea typeface="DengXian" panose="02010600030101010101"/>
            </a:endParaRPr>
          </a:p>
          <a:p>
            <a:pPr marL="457200" lvl="1" indent="0">
              <a:buNone/>
            </a:pPr>
            <a:endParaRPr lang="ru-RU" b="1" dirty="0">
              <a:ea typeface="DengXian" panose="02010600030101010101"/>
            </a:endParaRPr>
          </a:p>
          <a:p>
            <a:pPr marL="457200" lvl="1" indent="0">
              <a:buNone/>
            </a:pPr>
            <a:r>
              <a:rPr lang="ru-RU" dirty="0">
                <a:ea typeface="DengXian" panose="02010600030101010101"/>
              </a:rPr>
              <a:t>Дополнительно: Придумайте краткое название вашему событию</a:t>
            </a:r>
            <a:endParaRPr lang="ru-RU" sz="2000" dirty="0">
              <a:ea typeface="DengXian" panose="02010600030101010101"/>
            </a:endParaRPr>
          </a:p>
          <a:p>
            <a:pPr marL="0" lvl="0" indent="0">
              <a:buNone/>
            </a:pPr>
            <a:endParaRPr lang="ru-RU" dirty="0">
              <a:ea typeface="DengXian" panose="02010600030101010101"/>
            </a:endParaRPr>
          </a:p>
          <a:p>
            <a:pPr marL="0" indent="0">
              <a:buNone/>
            </a:pPr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63109" y="5231292"/>
            <a:ext cx="4166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DengXian"/>
              </a:rPr>
              <a:t>10 минут 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872" y="4948899"/>
            <a:ext cx="1621765" cy="162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705046" y="2639683"/>
            <a:ext cx="905773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59578" y="3909742"/>
            <a:ext cx="1490935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57932" y="3274712"/>
            <a:ext cx="1155940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0151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B998E28-38D4-4EF5-A931-F10F31AF8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7"/>
            <a:ext cx="12192000" cy="68647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55717-2FAA-3D5E-CBE3-9EE57BA85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6927"/>
            <a:ext cx="10515600" cy="2006658"/>
          </a:xfrm>
        </p:spPr>
        <p:txBody>
          <a:bodyPr>
            <a:noAutofit/>
          </a:bodyPr>
          <a:lstStyle/>
          <a:p>
            <a:br>
              <a:rPr lang="ru-RU" sz="3600" b="1" dirty="0">
                <a:solidFill>
                  <a:srgbClr val="7030A0"/>
                </a:solidFill>
              </a:rPr>
            </a:br>
            <a:r>
              <a:rPr lang="ru-RU" sz="3600" b="1" dirty="0">
                <a:solidFill>
                  <a:srgbClr val="7030A0"/>
                </a:solidFill>
              </a:rPr>
              <a:t>ЭТАП 3: КРИЗИС!</a:t>
            </a:r>
            <a:br>
              <a:rPr lang="ru-RU" sz="3200" dirty="0"/>
            </a:br>
            <a:br>
              <a:rPr lang="ru-RU" sz="3600" dirty="0"/>
            </a:br>
            <a:endParaRPr lang="ru-RU" sz="3500" dirty="0">
              <a:solidFill>
                <a:srgbClr val="3C1150"/>
              </a:solidFill>
              <a:latin typeface="Days" panose="02000505050000020004" pitchFamily="2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161EA50-2BAF-0286-088A-2637EBEC2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2777"/>
            <a:ext cx="10515600" cy="231828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dirty="0">
              <a:ea typeface="DengXian" panose="02010600030101010101"/>
            </a:endParaRPr>
          </a:p>
          <a:p>
            <a:pPr lvl="1"/>
            <a:r>
              <a:rPr lang="ru-RU" dirty="0">
                <a:ea typeface="DengXian" panose="02010600030101010101"/>
              </a:rPr>
              <a:t>Вытяните случайную </a:t>
            </a:r>
            <a:r>
              <a:rPr lang="ru-RU" b="1" dirty="0">
                <a:ea typeface="DengXian" panose="02010600030101010101"/>
              </a:rPr>
              <a:t>Кризис-карту</a:t>
            </a:r>
            <a:r>
              <a:rPr lang="ru-RU" dirty="0">
                <a:ea typeface="DengXian" panose="02010600030101010101"/>
              </a:rPr>
              <a:t>.</a:t>
            </a:r>
            <a:endParaRPr lang="ru-RU" sz="2000" dirty="0">
              <a:ea typeface="DengXian" panose="02010600030101010101"/>
            </a:endParaRPr>
          </a:p>
          <a:p>
            <a:pPr lvl="1"/>
            <a:r>
              <a:rPr lang="ru-RU" dirty="0">
                <a:ea typeface="DengXian" panose="02010600030101010101"/>
              </a:rPr>
              <a:t>Придумайте решение за 3 минуты.</a:t>
            </a:r>
            <a:endParaRPr lang="ru-RU" sz="2000" dirty="0">
              <a:ea typeface="DengXian" panose="02010600030101010101"/>
            </a:endParaRPr>
          </a:p>
          <a:p>
            <a:pPr lvl="1"/>
            <a:r>
              <a:rPr lang="ru-RU" dirty="0">
                <a:ea typeface="DengXian" panose="02010600030101010101"/>
              </a:rPr>
              <a:t>Можно использовать 1 </a:t>
            </a:r>
            <a:r>
              <a:rPr lang="ru-RU" b="1" dirty="0">
                <a:ea typeface="DengXian" panose="02010600030101010101"/>
              </a:rPr>
              <a:t>Ресурсную карту</a:t>
            </a:r>
            <a:r>
              <a:rPr lang="ru-RU" dirty="0">
                <a:ea typeface="DengXian" panose="02010600030101010101"/>
              </a:rPr>
              <a:t> (возьмите у ведущего)</a:t>
            </a:r>
            <a:endParaRPr lang="ru-RU" sz="2000" dirty="0">
              <a:ea typeface="DengXian" panose="02010600030101010101"/>
            </a:endParaRPr>
          </a:p>
          <a:p>
            <a:pPr marL="0" indent="0">
              <a:buNone/>
            </a:pPr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52558" y="4270076"/>
            <a:ext cx="46582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DengXian"/>
              </a:rPr>
              <a:t>3 минуты 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805" y="4112435"/>
            <a:ext cx="1638719" cy="163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343400" y="2398442"/>
            <a:ext cx="1919377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33822" y="3173487"/>
            <a:ext cx="2275936" cy="327804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920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2268E93-848F-4BC2-8BA4-9784DF6A0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7"/>
            <a:ext cx="12192000" cy="68647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55717-2FAA-3D5E-CBE3-9EE57BA85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6927"/>
            <a:ext cx="10515600" cy="2006658"/>
          </a:xfrm>
        </p:spPr>
        <p:txBody>
          <a:bodyPr>
            <a:noAutofit/>
          </a:bodyPr>
          <a:lstStyle/>
          <a:p>
            <a:br>
              <a:rPr lang="ru-RU" sz="3600" b="1" dirty="0">
                <a:solidFill>
                  <a:srgbClr val="7030A0"/>
                </a:solidFill>
              </a:rPr>
            </a:br>
            <a:r>
              <a:rPr lang="ru-RU" sz="3600" b="1" dirty="0">
                <a:solidFill>
                  <a:srgbClr val="7030A0"/>
                </a:solidFill>
              </a:rPr>
              <a:t>ЭТАП 4: ПРЕЗЕНТУЕМ РЕШЕНИЯ</a:t>
            </a:r>
            <a:br>
              <a:rPr lang="ru-RU" sz="3200" dirty="0"/>
            </a:br>
            <a:br>
              <a:rPr lang="ru-RU" sz="3600" dirty="0"/>
            </a:br>
            <a:endParaRPr lang="ru-RU" sz="3500" dirty="0">
              <a:solidFill>
                <a:srgbClr val="3C1150"/>
              </a:solidFill>
              <a:latin typeface="Days" panose="02000505050000020004" pitchFamily="2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161EA50-2BAF-0286-088A-2637EBEC2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2777"/>
            <a:ext cx="10515600" cy="438862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ru-RU" sz="2000" dirty="0">
              <a:ea typeface="DengXian" panose="02010600030101010101"/>
            </a:endParaRPr>
          </a:p>
          <a:p>
            <a:pPr marL="457200" lvl="1" indent="0">
              <a:buNone/>
            </a:pPr>
            <a:r>
              <a:rPr lang="ru-RU" b="1" dirty="0"/>
              <a:t>На команду — 2 минуты!</a:t>
            </a:r>
            <a:endParaRPr lang="ru-RU" sz="2000" dirty="0"/>
          </a:p>
          <a:p>
            <a:pPr marL="457200" lvl="1" indent="0">
              <a:buNone/>
            </a:pPr>
            <a:endParaRPr lang="ru-RU" sz="2000" dirty="0"/>
          </a:p>
          <a:p>
            <a:pPr lvl="2"/>
            <a:r>
              <a:rPr lang="ru-RU" dirty="0"/>
              <a:t>Название и цель события: какой </a:t>
            </a:r>
            <a:r>
              <a:rPr lang="ru-RU" b="1" dirty="0"/>
              <a:t>результат </a:t>
            </a:r>
            <a:r>
              <a:rPr lang="ru-RU" dirty="0"/>
              <a:t>вы хотите получить?</a:t>
            </a:r>
            <a:endParaRPr lang="ru-RU" sz="1800" dirty="0"/>
          </a:p>
          <a:p>
            <a:pPr marL="457200" lvl="1" indent="0">
              <a:buNone/>
            </a:pPr>
            <a:endParaRPr lang="ru-RU" sz="2000" dirty="0"/>
          </a:p>
          <a:p>
            <a:pPr lvl="2"/>
            <a:r>
              <a:rPr lang="ru-RU" dirty="0"/>
              <a:t>Ваш выбор Формат + Участники + Инструменты.</a:t>
            </a:r>
          </a:p>
          <a:p>
            <a:pPr lvl="2"/>
            <a:endParaRPr lang="ru-RU" sz="2000" dirty="0"/>
          </a:p>
          <a:p>
            <a:pPr lvl="2"/>
            <a:r>
              <a:rPr lang="ru-RU" dirty="0"/>
              <a:t>Ваш кризис и как мы его решили.</a:t>
            </a:r>
          </a:p>
          <a:p>
            <a:pPr marL="914400" lvl="2" indent="0">
              <a:buNone/>
            </a:pPr>
            <a:endParaRPr lang="ru-RU" sz="2000" dirty="0">
              <a:ea typeface="DengXian" panose="02010600030101010101"/>
            </a:endParaRPr>
          </a:p>
          <a:p>
            <a:pPr marL="0" indent="0">
              <a:buNone/>
            </a:pPr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  <a:p>
            <a:endParaRPr lang="ru-RU" dirty="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2430" y="4882552"/>
            <a:ext cx="85315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DengXian"/>
              </a:rPr>
              <a:t>    </a:t>
            </a:r>
            <a:r>
              <a:rPr lang="ru-RU" sz="4800" dirty="0">
                <a:latin typeface="DengXian"/>
              </a:rPr>
              <a:t>По 2 минуты на команду 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03917" y="3666226"/>
            <a:ext cx="3985403" cy="284672"/>
          </a:xfrm>
          <a:prstGeom prst="roundRect">
            <a:avLst/>
          </a:prstGeom>
          <a:noFill/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120" y="4923170"/>
            <a:ext cx="1485181" cy="1485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5000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8BD5B-47BB-41BE-A2E1-254263605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CDB559C-A881-49A2-BFB5-7BF87110FC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972" y="867266"/>
            <a:ext cx="5201640" cy="5201640"/>
          </a:xfrm>
        </p:spPr>
      </p:pic>
    </p:spTree>
    <p:extLst>
      <p:ext uri="{BB962C8B-B14F-4D97-AF65-F5344CB8AC3E}">
        <p14:creationId xmlns:p14="http://schemas.microsoft.com/office/powerpoint/2010/main" val="3732266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/>
          <p:cNvSpPr/>
          <p:nvPr/>
        </p:nvSpPr>
        <p:spPr>
          <a:xfrm>
            <a:off x="0" y="-39330"/>
            <a:ext cx="12192000" cy="808247"/>
          </a:xfrm>
          <a:custGeom>
            <a:avLst/>
            <a:gdLst/>
            <a:ahLst/>
            <a:cxnLst/>
            <a:rect l="l" t="t" r="r" b="b"/>
            <a:pathLst>
              <a:path w="12192000" h="544194">
                <a:moveTo>
                  <a:pt x="12192000" y="0"/>
                </a:moveTo>
                <a:lnTo>
                  <a:pt x="0" y="0"/>
                </a:lnTo>
                <a:lnTo>
                  <a:pt x="0" y="544067"/>
                </a:lnTo>
                <a:lnTo>
                  <a:pt x="12192000" y="5440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943897" y="-94189"/>
            <a:ext cx="1124810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Патриотическое сознание современной российской школьной молодежи.  Воронежская область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114"/>
            <a:ext cx="1089814" cy="1089814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12101" y="1009846"/>
            <a:ext cx="12192000" cy="969942"/>
            <a:chOff x="-12101" y="1009846"/>
            <a:chExt cx="12192000" cy="969942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-12101" y="1009846"/>
              <a:ext cx="12192000" cy="646694"/>
            </a:xfrm>
            <a:prstGeom prst="roundRect">
              <a:avLst/>
            </a:prstGeom>
            <a:gradFill flip="none" rotWithShape="1">
              <a:gsLst>
                <a:gs pos="0">
                  <a:srgbClr val="2F5597">
                    <a:tint val="66000"/>
                    <a:satMod val="160000"/>
                  </a:srgbClr>
                </a:gs>
                <a:gs pos="50000">
                  <a:srgbClr val="2F5597">
                    <a:tint val="44500"/>
                    <a:satMod val="160000"/>
                  </a:srgbClr>
                </a:gs>
                <a:gs pos="100000">
                  <a:srgbClr val="2F5597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125275" y="1065092"/>
              <a:ext cx="11985936" cy="914696"/>
              <a:chOff x="832773" y="1249218"/>
              <a:chExt cx="10576208" cy="747297"/>
            </a:xfrm>
          </p:grpSpPr>
          <p:sp>
            <p:nvSpPr>
              <p:cNvPr id="17" name="Объект 2"/>
              <p:cNvSpPr txBox="1">
                <a:spLocks/>
              </p:cNvSpPr>
              <p:nvPr/>
            </p:nvSpPr>
            <p:spPr>
              <a:xfrm>
                <a:off x="832773" y="1249218"/>
                <a:ext cx="10515600" cy="747297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ts val="2000"/>
                  </a:lnSpc>
                  <a:spcBef>
                    <a:spcPts val="0"/>
                  </a:spcBef>
                  <a:buNone/>
                </a:pPr>
                <a:r>
                  <a:rPr lang="ru-RU" sz="1300" i="1" dirty="0">
                    <a:latin typeface="Bookman Old Style" panose="02050604050505020204" pitchFamily="18" charset="0"/>
                  </a:rPr>
                  <a:t>Духовность человека проявляется в патриотических чувствах, воспитание которых закладывается в семье, школе, в личном примере взрослых</a:t>
                </a:r>
              </a:p>
              <a:p>
                <a:pPr marL="0" indent="0" algn="just">
                  <a:lnSpc>
                    <a:spcPts val="2000"/>
                  </a:lnSpc>
                  <a:spcBef>
                    <a:spcPts val="0"/>
                  </a:spcBef>
                  <a:buNone/>
                </a:pPr>
                <a:endParaRPr lang="ru-RU" sz="1400" i="1" dirty="0">
                  <a:latin typeface="Bookman Old Style" panose="02050604050505020204" pitchFamily="18" charset="0"/>
                </a:endParaRPr>
              </a:p>
            </p:txBody>
          </p:sp>
          <p:sp>
            <p:nvSpPr>
              <p:cNvPr id="18" name="Объект 2"/>
              <p:cNvSpPr txBox="1">
                <a:spLocks/>
              </p:cNvSpPr>
              <p:nvPr/>
            </p:nvSpPr>
            <p:spPr>
              <a:xfrm>
                <a:off x="9401253" y="1447753"/>
                <a:ext cx="2007728" cy="32980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50000"/>
                  </a:lnSpc>
                  <a:buNone/>
                </a:pPr>
                <a:r>
                  <a:rPr lang="ru-RU" sz="1300" b="1" i="1" dirty="0">
                    <a:latin typeface="Bookman Old Style" panose="02050604050505020204" pitchFamily="18" charset="0"/>
                  </a:rPr>
                  <a:t>К. Д. Ушинский</a:t>
                </a:r>
              </a:p>
            </p:txBody>
          </p:sp>
        </p:grpSp>
      </p:grpSp>
      <p:sp>
        <p:nvSpPr>
          <p:cNvPr id="22" name="Объект 2"/>
          <p:cNvSpPr txBox="1">
            <a:spLocks/>
          </p:cNvSpPr>
          <p:nvPr/>
        </p:nvSpPr>
        <p:spPr>
          <a:xfrm>
            <a:off x="2833497" y="3093259"/>
            <a:ext cx="6500803" cy="3970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2E5496"/>
                </a:solidFill>
                <a:latin typeface="Bookman Old Style" panose="02050604050505020204" pitchFamily="18" charset="0"/>
              </a:rPr>
              <a:t>Федеральная рабочая программа воспитания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-12101" y="3515251"/>
            <a:ext cx="12204101" cy="3390843"/>
            <a:chOff x="-12101" y="4218976"/>
            <a:chExt cx="12204101" cy="3390843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0" y="4242155"/>
              <a:ext cx="12192000" cy="3319570"/>
            </a:xfrm>
            <a:prstGeom prst="roundRect">
              <a:avLst/>
            </a:prstGeom>
            <a:solidFill>
              <a:srgbClr val="2F559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Объект 2"/>
            <p:cNvSpPr txBox="1">
              <a:spLocks/>
            </p:cNvSpPr>
            <p:nvPr/>
          </p:nvSpPr>
          <p:spPr>
            <a:xfrm>
              <a:off x="205820" y="4218976"/>
              <a:ext cx="5728190" cy="44707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ts val="1700"/>
                </a:lnSpc>
                <a:spcBef>
                  <a:spcPts val="0"/>
                </a:spcBef>
                <a:buNone/>
              </a:pPr>
              <a:r>
                <a:rPr lang="ru-RU" sz="1200" b="1" dirty="0">
                  <a:latin typeface="Bookman Old Style" panose="02050604050505020204" pitchFamily="18" charset="0"/>
                </a:rPr>
                <a:t>Целевые ориентиры результатов воспитания на уровне среднего общего образования </a:t>
              </a:r>
            </a:p>
          </p:txBody>
        </p:sp>
        <p:sp>
          <p:nvSpPr>
            <p:cNvPr id="25" name="Объект 2"/>
            <p:cNvSpPr txBox="1">
              <a:spLocks/>
            </p:cNvSpPr>
            <p:nvPr/>
          </p:nvSpPr>
          <p:spPr>
            <a:xfrm>
              <a:off x="943897" y="4603481"/>
              <a:ext cx="4692942" cy="44707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ru-RU" sz="1200" b="1" i="1" dirty="0">
                  <a:latin typeface="Bookman Old Style" panose="02050604050505020204" pitchFamily="18" charset="0"/>
                </a:rPr>
                <a:t>130.2.5.3.2. Патриотическое воспитание:</a:t>
              </a:r>
            </a:p>
          </p:txBody>
        </p:sp>
        <p:sp>
          <p:nvSpPr>
            <p:cNvPr id="26" name="Объект 2"/>
            <p:cNvSpPr txBox="1">
              <a:spLocks/>
            </p:cNvSpPr>
            <p:nvPr/>
          </p:nvSpPr>
          <p:spPr>
            <a:xfrm>
              <a:off x="-12101" y="4848064"/>
              <a:ext cx="5946111" cy="276175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000"/>
                </a:lnSpc>
                <a:spcBef>
                  <a:spcPts val="0"/>
                </a:spcBef>
                <a:buFont typeface="Wingdings" panose="05000000000000000000" pitchFamily="2" charset="2"/>
                <a:buChar char="ü"/>
              </a:pPr>
              <a:r>
                <a:rPr lang="ru-RU" sz="1100" i="1" dirty="0">
                  <a:latin typeface="Bookman Old Style" panose="02050604050505020204" pitchFamily="18" charset="0"/>
                </a:rPr>
                <a:t>выражение своей национальной, этнической принадлежности, приверженности к родной культуре, любви к своему народу;</a:t>
              </a:r>
            </a:p>
            <a:p>
              <a:pPr algn="just">
                <a:lnSpc>
                  <a:spcPts val="2000"/>
                </a:lnSpc>
                <a:spcBef>
                  <a:spcPts val="0"/>
                </a:spcBef>
                <a:buFont typeface="Wingdings" panose="05000000000000000000" pitchFamily="2" charset="2"/>
                <a:buChar char="ü"/>
              </a:pPr>
              <a:r>
                <a:rPr lang="ru-RU" sz="1100" i="1" dirty="0">
                  <a:latin typeface="Bookman Old Style" panose="02050604050505020204" pitchFamily="18" charset="0"/>
                </a:rPr>
                <a:t>осознание причастности к многонациональному народу Российской Федерации, Российскому Отечеству, российской культурной идентичности;</a:t>
              </a:r>
            </a:p>
            <a:p>
              <a:pPr algn="just">
                <a:lnSpc>
                  <a:spcPts val="2000"/>
                </a:lnSpc>
                <a:spcBef>
                  <a:spcPts val="0"/>
                </a:spcBef>
                <a:buFont typeface="Wingdings" panose="05000000000000000000" pitchFamily="2" charset="2"/>
                <a:buChar char="ü"/>
              </a:pPr>
              <a:r>
                <a:rPr lang="ru-RU" sz="1100" i="1" dirty="0">
                  <a:latin typeface="Bookman Old Style" panose="02050604050505020204" pitchFamily="18" charset="0"/>
                </a:rPr>
                <a:t>проявление деятельного ценностного отношения к историческому и культурному наследию своего и других народов России, традициям, праздникам, памятникам народов, проживающих в родной стране – России;</a:t>
              </a:r>
            </a:p>
            <a:p>
              <a:pPr algn="just">
                <a:lnSpc>
                  <a:spcPts val="2000"/>
                </a:lnSpc>
                <a:spcBef>
                  <a:spcPts val="0"/>
                </a:spcBef>
                <a:buFont typeface="Wingdings" panose="05000000000000000000" pitchFamily="2" charset="2"/>
                <a:buChar char="ü"/>
              </a:pPr>
              <a:r>
                <a:rPr lang="ru-RU" sz="1100" i="1" dirty="0">
                  <a:latin typeface="Bookman Old Style" panose="02050604050505020204" pitchFamily="18" charset="0"/>
                </a:rPr>
                <a:t>проявление уважения к соотечественникам, проживающим за  рубежом, поддержка их прав, защита их интересов в сохранении российской культурной идентичности.</a:t>
              </a:r>
            </a:p>
            <a:p>
              <a:pPr algn="just">
                <a:lnSpc>
                  <a:spcPts val="2000"/>
                </a:lnSpc>
                <a:spcBef>
                  <a:spcPts val="0"/>
                </a:spcBef>
                <a:buFont typeface="Wingdings" panose="05000000000000000000" pitchFamily="2" charset="2"/>
                <a:buChar char="ü"/>
              </a:pPr>
              <a:endParaRPr lang="ru-RU" sz="1100" i="1" dirty="0">
                <a:latin typeface="Bookman Old Style" panose="02050604050505020204" pitchFamily="18" charset="0"/>
              </a:endParaRPr>
            </a:p>
          </p:txBody>
        </p:sp>
        <p:sp>
          <p:nvSpPr>
            <p:cNvPr id="27" name="Объект 2"/>
            <p:cNvSpPr txBox="1">
              <a:spLocks/>
            </p:cNvSpPr>
            <p:nvPr/>
          </p:nvSpPr>
          <p:spPr>
            <a:xfrm>
              <a:off x="6096000" y="4701574"/>
              <a:ext cx="5939234" cy="1936080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000"/>
                </a:lnSpc>
                <a:spcBef>
                  <a:spcPts val="0"/>
                </a:spcBef>
                <a:buFont typeface="Wingdings" panose="05000000000000000000" pitchFamily="2" charset="2"/>
                <a:buChar char="ü"/>
              </a:pPr>
              <a:endParaRPr lang="ru-RU" sz="1200" i="1" dirty="0">
                <a:latin typeface="Bookman Old Style" panose="02050604050505020204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26662" y="1719310"/>
            <a:ext cx="12192000" cy="1531636"/>
            <a:chOff x="0" y="1660677"/>
            <a:chExt cx="12192000" cy="1531636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0" y="1660677"/>
              <a:ext cx="12192000" cy="1531636"/>
              <a:chOff x="-38362" y="2435017"/>
              <a:chExt cx="12192000" cy="1531636"/>
            </a:xfrm>
          </p:grpSpPr>
          <p:sp>
            <p:nvSpPr>
              <p:cNvPr id="8" name="Объект 2"/>
              <p:cNvSpPr txBox="1">
                <a:spLocks/>
              </p:cNvSpPr>
              <p:nvPr/>
            </p:nvSpPr>
            <p:spPr>
              <a:xfrm>
                <a:off x="-38362" y="2435017"/>
                <a:ext cx="12192000" cy="112924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ts val="2000"/>
                  </a:lnSpc>
                  <a:spcBef>
                    <a:spcPts val="0"/>
                  </a:spcBef>
                  <a:buNone/>
                </a:pPr>
                <a:r>
                  <a:rPr lang="ru-RU" sz="1300" b="1" dirty="0">
                    <a:latin typeface="Bookman Old Style" panose="02050604050505020204" pitchFamily="18" charset="0"/>
                  </a:rPr>
                  <a:t>Цель исследования </a:t>
                </a:r>
                <a:r>
                  <a:rPr lang="ru-RU" sz="1300" dirty="0">
                    <a:latin typeface="Bookman Old Style" panose="02050604050505020204" pitchFamily="18" charset="0"/>
                  </a:rPr>
                  <a:t>изучить условия и факторы по воспитанию гармонично развитого, патриотически настроенного, социально ответственного подрастающего поколения, с целью определения состояния региональной системы воспитательной работы и её совершенствования.</a:t>
                </a:r>
              </a:p>
            </p:txBody>
          </p:sp>
          <p:sp>
            <p:nvSpPr>
              <p:cNvPr id="9" name="Объект 2"/>
              <p:cNvSpPr txBox="1">
                <a:spLocks/>
              </p:cNvSpPr>
              <p:nvPr/>
            </p:nvSpPr>
            <p:spPr>
              <a:xfrm>
                <a:off x="4997181" y="3296354"/>
                <a:ext cx="2680893" cy="595230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ts val="2000"/>
                  </a:lnSpc>
                  <a:spcBef>
                    <a:spcPts val="0"/>
                  </a:spcBef>
                  <a:buNone/>
                </a:pPr>
                <a:r>
                  <a:rPr lang="ru-RU" sz="1300" b="1" dirty="0">
                    <a:latin typeface="Bookman Old Style" panose="02050604050505020204" pitchFamily="18" charset="0"/>
                  </a:rPr>
                  <a:t>Количество участников </a:t>
                </a:r>
                <a:endParaRPr lang="ru-RU" sz="1300" dirty="0">
                  <a:latin typeface="Bookman Old Style" panose="02050604050505020204" pitchFamily="18" charset="0"/>
                </a:endParaRPr>
              </a:p>
              <a:p>
                <a:pPr marL="0" indent="0" algn="ctr">
                  <a:lnSpc>
                    <a:spcPts val="2000"/>
                  </a:lnSpc>
                  <a:spcBef>
                    <a:spcPts val="0"/>
                  </a:spcBef>
                  <a:buNone/>
                </a:pPr>
                <a:r>
                  <a:rPr lang="ru-RU" sz="1300" dirty="0">
                    <a:latin typeface="Bookman Old Style" panose="02050604050505020204" pitchFamily="18" charset="0"/>
                  </a:rPr>
                  <a:t>12661 человека</a:t>
                </a:r>
              </a:p>
            </p:txBody>
          </p:sp>
          <p:sp>
            <p:nvSpPr>
              <p:cNvPr id="13" name="Объект 2"/>
              <p:cNvSpPr txBox="1">
                <a:spLocks/>
              </p:cNvSpPr>
              <p:nvPr/>
            </p:nvSpPr>
            <p:spPr>
              <a:xfrm>
                <a:off x="8610961" y="3270175"/>
                <a:ext cx="241842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ts val="2000"/>
                  </a:lnSpc>
                  <a:spcBef>
                    <a:spcPts val="0"/>
                  </a:spcBef>
                  <a:buNone/>
                </a:pPr>
                <a:r>
                  <a:rPr lang="ru-RU" sz="1300" b="1" dirty="0">
                    <a:latin typeface="Bookman Old Style" panose="02050604050505020204" pitchFamily="18" charset="0"/>
                  </a:rPr>
                  <a:t>Возраст участников  </a:t>
                </a:r>
                <a:r>
                  <a:rPr lang="ru-RU" sz="1300" dirty="0">
                    <a:latin typeface="Bookman Old Style" panose="02050604050505020204" pitchFamily="18" charset="0"/>
                  </a:rPr>
                  <a:t> </a:t>
                </a:r>
              </a:p>
              <a:p>
                <a:pPr marL="0" indent="0" algn="ctr">
                  <a:lnSpc>
                    <a:spcPts val="2000"/>
                  </a:lnSpc>
                  <a:spcBef>
                    <a:spcPts val="0"/>
                  </a:spcBef>
                  <a:buNone/>
                </a:pPr>
                <a:r>
                  <a:rPr lang="ru-RU" sz="1300" dirty="0">
                    <a:latin typeface="Bookman Old Style" panose="02050604050505020204" pitchFamily="18" charset="0"/>
                  </a:rPr>
                  <a:t>от 14 лет до 18 лет </a:t>
                </a:r>
              </a:p>
            </p:txBody>
          </p:sp>
          <p:sp>
            <p:nvSpPr>
              <p:cNvPr id="15" name="Объект 2"/>
              <p:cNvSpPr txBox="1">
                <a:spLocks/>
              </p:cNvSpPr>
              <p:nvPr/>
            </p:nvSpPr>
            <p:spPr>
              <a:xfrm>
                <a:off x="1132147" y="3266885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ts val="2000"/>
                  </a:lnSpc>
                  <a:spcBef>
                    <a:spcPts val="0"/>
                  </a:spcBef>
                  <a:buNone/>
                </a:pPr>
                <a:r>
                  <a:rPr lang="ru-RU" sz="1300" b="1" dirty="0">
                    <a:latin typeface="Bookman Old Style" panose="02050604050505020204" pitchFamily="18" charset="0"/>
                  </a:rPr>
                  <a:t>Дата проведения опроса </a:t>
                </a:r>
                <a:r>
                  <a:rPr lang="ru-RU" sz="1300" dirty="0">
                    <a:latin typeface="Bookman Old Style" panose="02050604050505020204" pitchFamily="18" charset="0"/>
                  </a:rPr>
                  <a:t> </a:t>
                </a:r>
              </a:p>
              <a:p>
                <a:pPr marL="0" indent="0" algn="ctr">
                  <a:lnSpc>
                    <a:spcPts val="2000"/>
                  </a:lnSpc>
                  <a:spcBef>
                    <a:spcPts val="0"/>
                  </a:spcBef>
                  <a:buNone/>
                </a:pPr>
                <a:r>
                  <a:rPr lang="ru-RU" sz="1300" dirty="0">
                    <a:latin typeface="Bookman Old Style" panose="02050604050505020204" pitchFamily="18" charset="0"/>
                  </a:rPr>
                  <a:t>Июнь-июль 2025 года</a:t>
                </a:r>
              </a:p>
            </p:txBody>
          </p:sp>
        </p:grpSp>
        <p:sp>
          <p:nvSpPr>
            <p:cNvPr id="38" name="Скругленный прямоугольник 37"/>
            <p:cNvSpPr/>
            <p:nvPr/>
          </p:nvSpPr>
          <p:spPr>
            <a:xfrm>
              <a:off x="1317720" y="2520608"/>
              <a:ext cx="2635045" cy="598043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5040110" y="2536528"/>
              <a:ext cx="2635045" cy="598043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8543693" y="2526641"/>
              <a:ext cx="2635045" cy="598043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Объект 2"/>
          <p:cNvSpPr txBox="1">
            <a:spLocks/>
          </p:cNvSpPr>
          <p:nvPr/>
        </p:nvSpPr>
        <p:spPr>
          <a:xfrm>
            <a:off x="6122662" y="3545010"/>
            <a:ext cx="5903252" cy="28151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1700"/>
              </a:lnSpc>
              <a:spcBef>
                <a:spcPts val="0"/>
              </a:spcBef>
              <a:buNone/>
            </a:pPr>
            <a:r>
              <a:rPr lang="ru-RU" sz="1100" b="1" i="1" dirty="0">
                <a:latin typeface="Bookman Old Style" panose="02050604050505020204" pitchFamily="18" charset="0"/>
              </a:rPr>
              <a:t>Личностные результаты освоения обучающимися образовательных программ включают: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latin typeface="Bookman Old Style" panose="02050604050505020204" pitchFamily="18" charset="0"/>
              </a:rPr>
              <a:t>осознание российской гражданской идентичности;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 err="1">
                <a:latin typeface="Bookman Old Style" panose="02050604050505020204" pitchFamily="18" charset="0"/>
              </a:rPr>
              <a:t>сформированность</a:t>
            </a:r>
            <a:r>
              <a:rPr lang="ru-RU" sz="1100" i="1" dirty="0">
                <a:latin typeface="Bookman Old Style" panose="02050604050505020204" pitchFamily="18" charset="0"/>
              </a:rPr>
              <a:t> ценностей самостоятельности и инициативы;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latin typeface="Bookman Old Style" panose="02050604050505020204" pitchFamily="18" charset="0"/>
              </a:rPr>
              <a:t>готовность обучающихся к саморазвитию, самостоятельности и личностному самоопределению;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latin typeface="Bookman Old Style" panose="02050604050505020204" pitchFamily="18" charset="0"/>
              </a:rPr>
              <a:t>наличие мотивации к целенаправленной социально значимой деятельности;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 err="1">
                <a:latin typeface="Bookman Old Style" panose="02050604050505020204" pitchFamily="18" charset="0"/>
              </a:rPr>
              <a:t>сформированность</a:t>
            </a:r>
            <a:r>
              <a:rPr lang="ru-RU" sz="1100" i="1" dirty="0">
                <a:latin typeface="Bookman Old Style" panose="02050604050505020204" pitchFamily="18" charset="0"/>
              </a:rPr>
              <a:t> внутренней позиции личности как особого ценностного отношения к себе, окружающим людям и жизни в целом.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6227989" y="6138386"/>
            <a:ext cx="5643289" cy="596412"/>
            <a:chOff x="6411336" y="6126604"/>
            <a:chExt cx="5643289" cy="596412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6411336" y="6126604"/>
              <a:ext cx="5621932" cy="59641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бъект 2"/>
            <p:cNvSpPr txBox="1">
              <a:spLocks/>
            </p:cNvSpPr>
            <p:nvPr/>
          </p:nvSpPr>
          <p:spPr>
            <a:xfrm>
              <a:off x="6460645" y="6172192"/>
              <a:ext cx="5593980" cy="47029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ts val="1700"/>
                </a:lnSpc>
                <a:spcBef>
                  <a:spcPts val="0"/>
                </a:spcBef>
                <a:buNone/>
              </a:pPr>
              <a:r>
                <a:rPr lang="ru-RU" sz="1400" b="1" i="1" dirty="0">
                  <a:solidFill>
                    <a:schemeClr val="accent5"/>
                  </a:solidFill>
                  <a:latin typeface="Bookman Old Style" panose="02050604050505020204" pitchFamily="18" charset="0"/>
                </a:rPr>
                <a:t>Достижение результата – деятельность педагогов и советников директоров по воспитанию</a:t>
              </a:r>
            </a:p>
            <a:p>
              <a:pPr marL="0" indent="0" algn="ctr">
                <a:lnSpc>
                  <a:spcPts val="1700"/>
                </a:lnSpc>
                <a:spcBef>
                  <a:spcPts val="0"/>
                </a:spcBef>
                <a:buNone/>
              </a:pPr>
              <a:endParaRPr lang="ru-RU" sz="1400" b="1" i="1" dirty="0">
                <a:solidFill>
                  <a:schemeClr val="accent5"/>
                </a:solidFill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397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2" y="762000"/>
            <a:ext cx="12192001" cy="6096000"/>
          </a:xfrm>
          <a:prstGeom prst="rect">
            <a:avLst/>
          </a:prstGeom>
          <a:blipFill dpi="0" rotWithShape="1">
            <a:blip r:embed="rId3">
              <a:alphaModFix amt="24000"/>
            </a:blip>
            <a:srcRect/>
            <a:stretch>
              <a:fillRect t="-7580" b="-106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object 2"/>
          <p:cNvSpPr/>
          <p:nvPr/>
        </p:nvSpPr>
        <p:spPr>
          <a:xfrm>
            <a:off x="0" y="-39330"/>
            <a:ext cx="12192000" cy="808247"/>
          </a:xfrm>
          <a:custGeom>
            <a:avLst/>
            <a:gdLst/>
            <a:ahLst/>
            <a:cxnLst/>
            <a:rect l="l" t="t" r="r" b="b"/>
            <a:pathLst>
              <a:path w="12192000" h="544194">
                <a:moveTo>
                  <a:pt x="12192000" y="0"/>
                </a:moveTo>
                <a:lnTo>
                  <a:pt x="0" y="0"/>
                </a:lnTo>
                <a:lnTo>
                  <a:pt x="0" y="544067"/>
                </a:lnTo>
                <a:lnTo>
                  <a:pt x="12192000" y="5440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943897" y="-94189"/>
            <a:ext cx="1124810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Патриотическое сознание современной российской школьной молодежи.  Воронежская область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114"/>
            <a:ext cx="1089814" cy="1089814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266558" y="1251569"/>
            <a:ext cx="3816001" cy="4312294"/>
            <a:chOff x="-266558" y="1251569"/>
            <a:chExt cx="3816001" cy="4312294"/>
          </a:xfrm>
        </p:grpSpPr>
        <p:sp>
          <p:nvSpPr>
            <p:cNvPr id="8" name="Объект 2"/>
            <p:cNvSpPr txBox="1">
              <a:spLocks/>
            </p:cNvSpPr>
            <p:nvPr/>
          </p:nvSpPr>
          <p:spPr>
            <a:xfrm>
              <a:off x="-266558" y="1251569"/>
              <a:ext cx="3816001" cy="8021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300" b="1" dirty="0">
                  <a:solidFill>
                    <a:schemeClr val="accent5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Считаете ли Вы патриотическое воспитание важным для Вас?</a:t>
              </a: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76710" y="1867504"/>
              <a:ext cx="2929466" cy="720405"/>
              <a:chOff x="216039" y="1898126"/>
              <a:chExt cx="2929466" cy="720405"/>
            </a:xfrm>
          </p:grpSpPr>
          <p:grpSp>
            <p:nvGrpSpPr>
              <p:cNvPr id="3" name="Группа 2"/>
              <p:cNvGrpSpPr/>
              <p:nvPr/>
            </p:nvGrpSpPr>
            <p:grpSpPr>
              <a:xfrm>
                <a:off x="216039" y="1898126"/>
                <a:ext cx="2929466" cy="720405"/>
                <a:chOff x="1140272" y="2885151"/>
                <a:chExt cx="2929466" cy="720405"/>
              </a:xfrm>
            </p:grpSpPr>
            <p:sp>
              <p:nvSpPr>
                <p:cNvPr id="15" name="Объект 2"/>
                <p:cNvSpPr txBox="1">
                  <a:spLocks/>
                </p:cNvSpPr>
                <p:nvPr/>
              </p:nvSpPr>
              <p:spPr>
                <a:xfrm>
                  <a:off x="1140272" y="2909078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Однозначно да</a:t>
                  </a:r>
                  <a:endParaRPr lang="ru-RU" sz="1200" dirty="0">
                    <a:latin typeface="Bookman Old Style" panose="02050604050505020204" pitchFamily="18" charset="0"/>
                  </a:endParaRPr>
                </a:p>
              </p:txBody>
            </p:sp>
            <p:sp>
              <p:nvSpPr>
                <p:cNvPr id="38" name="Скругленный прямоугольник 37"/>
                <p:cNvSpPr/>
                <p:nvPr/>
              </p:nvSpPr>
              <p:spPr>
                <a:xfrm>
                  <a:off x="1327357" y="2885151"/>
                  <a:ext cx="2497392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" name="Прямоугольник 3"/>
              <p:cNvSpPr/>
              <p:nvPr/>
            </p:nvSpPr>
            <p:spPr>
              <a:xfrm>
                <a:off x="629207" y="2204640"/>
                <a:ext cx="936475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55,8%</a:t>
                </a:r>
                <a:endParaRPr lang="ru-RU" sz="3200" b="1" dirty="0">
                  <a:solidFill>
                    <a:schemeClr val="accent6">
                      <a:lumMod val="75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" name="Группа 27"/>
            <p:cNvGrpSpPr/>
            <p:nvPr/>
          </p:nvGrpSpPr>
          <p:grpSpPr>
            <a:xfrm>
              <a:off x="168099" y="2610105"/>
              <a:ext cx="2929466" cy="720405"/>
              <a:chOff x="216039" y="1898126"/>
              <a:chExt cx="2929466" cy="720405"/>
            </a:xfrm>
          </p:grpSpPr>
          <p:grpSp>
            <p:nvGrpSpPr>
              <p:cNvPr id="29" name="Группа 28"/>
              <p:cNvGrpSpPr/>
              <p:nvPr/>
            </p:nvGrpSpPr>
            <p:grpSpPr>
              <a:xfrm>
                <a:off x="216039" y="1898126"/>
                <a:ext cx="2929466" cy="720405"/>
                <a:chOff x="1140272" y="2885151"/>
                <a:chExt cx="2929466" cy="720405"/>
              </a:xfrm>
            </p:grpSpPr>
            <p:sp>
              <p:nvSpPr>
                <p:cNvPr id="32" name="Объект 2"/>
                <p:cNvSpPr txBox="1">
                  <a:spLocks/>
                </p:cNvSpPr>
                <p:nvPr/>
              </p:nvSpPr>
              <p:spPr>
                <a:xfrm>
                  <a:off x="1140272" y="2909078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Скорее да</a:t>
                  </a:r>
                  <a:endParaRPr lang="ru-RU" sz="1200" dirty="0">
                    <a:latin typeface="Bookman Old Style" panose="02050604050505020204" pitchFamily="18" charset="0"/>
                  </a:endParaRPr>
                </a:p>
              </p:txBody>
            </p:sp>
            <p:sp>
              <p:nvSpPr>
                <p:cNvPr id="33" name="Скругленный прямоугольник 32"/>
                <p:cNvSpPr/>
                <p:nvPr/>
              </p:nvSpPr>
              <p:spPr>
                <a:xfrm>
                  <a:off x="1335967" y="2885151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0" name="Прямоугольник 29"/>
              <p:cNvSpPr/>
              <p:nvPr/>
            </p:nvSpPr>
            <p:spPr>
              <a:xfrm>
                <a:off x="629207" y="2204640"/>
                <a:ext cx="936474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32,4%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168099" y="3354794"/>
              <a:ext cx="2929466" cy="720405"/>
              <a:chOff x="216039" y="1898126"/>
              <a:chExt cx="2929466" cy="720405"/>
            </a:xfrm>
          </p:grpSpPr>
          <p:grpSp>
            <p:nvGrpSpPr>
              <p:cNvPr id="35" name="Группа 34"/>
              <p:cNvGrpSpPr/>
              <p:nvPr/>
            </p:nvGrpSpPr>
            <p:grpSpPr>
              <a:xfrm>
                <a:off x="216039" y="1898126"/>
                <a:ext cx="2929466" cy="720405"/>
                <a:chOff x="1140272" y="2885151"/>
                <a:chExt cx="2929466" cy="720405"/>
              </a:xfrm>
            </p:grpSpPr>
            <p:sp>
              <p:nvSpPr>
                <p:cNvPr id="42" name="Объект 2"/>
                <p:cNvSpPr txBox="1">
                  <a:spLocks/>
                </p:cNvSpPr>
                <p:nvPr/>
              </p:nvSpPr>
              <p:spPr>
                <a:xfrm>
                  <a:off x="1140272" y="2909078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Скорее, нет</a:t>
                  </a:r>
                </a:p>
              </p:txBody>
            </p:sp>
            <p:sp>
              <p:nvSpPr>
                <p:cNvPr id="43" name="Скругленный прямоугольник 42"/>
                <p:cNvSpPr/>
                <p:nvPr/>
              </p:nvSpPr>
              <p:spPr>
                <a:xfrm>
                  <a:off x="1335967" y="2885151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6" name="Прямоугольник 35"/>
              <p:cNvSpPr/>
              <p:nvPr/>
            </p:nvSpPr>
            <p:spPr>
              <a:xfrm>
                <a:off x="705350" y="2204640"/>
                <a:ext cx="784189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3,9%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4" name="Группа 43"/>
            <p:cNvGrpSpPr/>
            <p:nvPr/>
          </p:nvGrpSpPr>
          <p:grpSpPr>
            <a:xfrm>
              <a:off x="168099" y="4099126"/>
              <a:ext cx="2929466" cy="720405"/>
              <a:chOff x="216039" y="1898126"/>
              <a:chExt cx="2929466" cy="720405"/>
            </a:xfrm>
          </p:grpSpPr>
          <p:grpSp>
            <p:nvGrpSpPr>
              <p:cNvPr id="45" name="Группа 44"/>
              <p:cNvGrpSpPr/>
              <p:nvPr/>
            </p:nvGrpSpPr>
            <p:grpSpPr>
              <a:xfrm>
                <a:off x="216039" y="1898126"/>
                <a:ext cx="2929466" cy="720405"/>
                <a:chOff x="1140272" y="2885151"/>
                <a:chExt cx="2929466" cy="720405"/>
              </a:xfrm>
            </p:grpSpPr>
            <p:sp>
              <p:nvSpPr>
                <p:cNvPr id="47" name="Объект 2"/>
                <p:cNvSpPr txBox="1">
                  <a:spLocks/>
                </p:cNvSpPr>
                <p:nvPr/>
              </p:nvSpPr>
              <p:spPr>
                <a:xfrm>
                  <a:off x="1140272" y="2909078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Нет </a:t>
                  </a:r>
                </a:p>
              </p:txBody>
            </p:sp>
            <p:sp>
              <p:nvSpPr>
                <p:cNvPr id="48" name="Скругленный прямоугольник 47"/>
                <p:cNvSpPr/>
                <p:nvPr/>
              </p:nvSpPr>
              <p:spPr>
                <a:xfrm>
                  <a:off x="1335967" y="2885151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6" name="Прямоугольник 45"/>
              <p:cNvSpPr/>
              <p:nvPr/>
            </p:nvSpPr>
            <p:spPr>
              <a:xfrm>
                <a:off x="705350" y="2204640"/>
                <a:ext cx="784189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1,3%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126731" y="4843458"/>
              <a:ext cx="2929466" cy="720405"/>
              <a:chOff x="216039" y="1898126"/>
              <a:chExt cx="2929466" cy="720405"/>
            </a:xfrm>
          </p:grpSpPr>
          <p:grpSp>
            <p:nvGrpSpPr>
              <p:cNvPr id="50" name="Группа 49"/>
              <p:cNvGrpSpPr/>
              <p:nvPr/>
            </p:nvGrpSpPr>
            <p:grpSpPr>
              <a:xfrm>
                <a:off x="216039" y="1898126"/>
                <a:ext cx="2929466" cy="720405"/>
                <a:chOff x="1140272" y="2885151"/>
                <a:chExt cx="2929466" cy="720405"/>
              </a:xfrm>
            </p:grpSpPr>
            <p:sp>
              <p:nvSpPr>
                <p:cNvPr id="52" name="Объект 2"/>
                <p:cNvSpPr txBox="1">
                  <a:spLocks/>
                </p:cNvSpPr>
                <p:nvPr/>
              </p:nvSpPr>
              <p:spPr>
                <a:xfrm>
                  <a:off x="1140272" y="2909078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Затрудняюсь ответить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 </a:t>
                  </a:r>
                </a:p>
              </p:txBody>
            </p:sp>
            <p:sp>
              <p:nvSpPr>
                <p:cNvPr id="53" name="Скругленный прямоугольник 52"/>
                <p:cNvSpPr/>
                <p:nvPr/>
              </p:nvSpPr>
              <p:spPr>
                <a:xfrm>
                  <a:off x="1377335" y="2885151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1" name="Прямоугольник 50"/>
              <p:cNvSpPr/>
              <p:nvPr/>
            </p:nvSpPr>
            <p:spPr>
              <a:xfrm>
                <a:off x="705350" y="2204640"/>
                <a:ext cx="784189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6,6%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" name="Группа 13"/>
          <p:cNvGrpSpPr/>
          <p:nvPr/>
        </p:nvGrpSpPr>
        <p:grpSpPr>
          <a:xfrm>
            <a:off x="3345575" y="1257606"/>
            <a:ext cx="3953934" cy="4716085"/>
            <a:chOff x="3345575" y="1257606"/>
            <a:chExt cx="3953934" cy="4716085"/>
          </a:xfrm>
        </p:grpSpPr>
        <p:sp>
          <p:nvSpPr>
            <p:cNvPr id="55" name="Объект 2"/>
            <p:cNvSpPr txBox="1">
              <a:spLocks/>
            </p:cNvSpPr>
            <p:nvPr/>
          </p:nvSpPr>
          <p:spPr>
            <a:xfrm>
              <a:off x="3345575" y="1257606"/>
              <a:ext cx="3953934" cy="76359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300" b="1" dirty="0">
                  <a:solidFill>
                    <a:schemeClr val="accent5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Какое определение патриотизма является для Вас более подходящим?</a:t>
              </a: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3827652" y="1891431"/>
              <a:ext cx="2959623" cy="4082260"/>
              <a:chOff x="3827652" y="2068870"/>
              <a:chExt cx="2959623" cy="4082260"/>
            </a:xfrm>
          </p:grpSpPr>
          <p:grpSp>
            <p:nvGrpSpPr>
              <p:cNvPr id="56" name="Группа 55"/>
              <p:cNvGrpSpPr/>
              <p:nvPr/>
            </p:nvGrpSpPr>
            <p:grpSpPr>
              <a:xfrm>
                <a:off x="3857809" y="2068870"/>
                <a:ext cx="2929466" cy="928203"/>
                <a:chOff x="220363" y="1898126"/>
                <a:chExt cx="2929466" cy="744169"/>
              </a:xfrm>
            </p:grpSpPr>
            <p:grpSp>
              <p:nvGrpSpPr>
                <p:cNvPr id="77" name="Группа 76"/>
                <p:cNvGrpSpPr/>
                <p:nvPr/>
              </p:nvGrpSpPr>
              <p:grpSpPr>
                <a:xfrm>
                  <a:off x="220363" y="1898126"/>
                  <a:ext cx="2929466" cy="744169"/>
                  <a:chOff x="1144596" y="2885151"/>
                  <a:chExt cx="2929466" cy="744169"/>
                </a:xfrm>
              </p:grpSpPr>
              <p:sp>
                <p:nvSpPr>
                  <p:cNvPr id="79" name="Объект 2"/>
                  <p:cNvSpPr txBox="1">
                    <a:spLocks/>
                  </p:cNvSpPr>
                  <p:nvPr/>
                </p:nvSpPr>
                <p:spPr>
                  <a:xfrm>
                    <a:off x="1144596" y="2932842"/>
                    <a:ext cx="2929466" cy="696478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0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Чувство любви и преданности Родине, Отечеству, своему народу</a:t>
                    </a:r>
                    <a:endParaRPr lang="ru-RU" sz="1200" dirty="0">
                      <a:latin typeface="Bookman Old Style" panose="02050604050505020204" pitchFamily="18" charset="0"/>
                    </a:endParaRPr>
                  </a:p>
                </p:txBody>
              </p:sp>
              <p:sp>
                <p:nvSpPr>
                  <p:cNvPr id="80" name="Скругленный прямоугольник 79"/>
                  <p:cNvSpPr/>
                  <p:nvPr/>
                </p:nvSpPr>
                <p:spPr>
                  <a:xfrm>
                    <a:off x="1148883" y="2885151"/>
                    <a:ext cx="2903633" cy="741332"/>
                  </a:xfrm>
                  <a:prstGeom prst="roundRect">
                    <a:avLst/>
                  </a:prstGeom>
                  <a:noFill/>
                  <a:ln w="28575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chemeClr val="accent6"/>
                      </a:solidFill>
                    </a:endParaRPr>
                  </a:p>
                </p:txBody>
              </p:sp>
            </p:grpSp>
            <p:sp>
              <p:nvSpPr>
                <p:cNvPr id="78" name="Прямоугольник 77"/>
                <p:cNvSpPr/>
                <p:nvPr/>
              </p:nvSpPr>
              <p:spPr>
                <a:xfrm>
                  <a:off x="357642" y="2322158"/>
                  <a:ext cx="1088760" cy="296002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6">
                          <a:lumMod val="75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59,02%</a:t>
                  </a:r>
                  <a:endParaRPr lang="ru-RU" sz="3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57" name="Группа 56"/>
              <p:cNvGrpSpPr/>
              <p:nvPr/>
            </p:nvGrpSpPr>
            <p:grpSpPr>
              <a:xfrm>
                <a:off x="3827652" y="3191785"/>
                <a:ext cx="2929466" cy="868718"/>
                <a:chOff x="198817" y="2055800"/>
                <a:chExt cx="2929466" cy="696478"/>
              </a:xfrm>
            </p:grpSpPr>
            <p:sp>
              <p:nvSpPr>
                <p:cNvPr id="75" name="Объект 2"/>
                <p:cNvSpPr txBox="1">
                  <a:spLocks/>
                </p:cNvSpPr>
                <p:nvPr/>
              </p:nvSpPr>
              <p:spPr>
                <a:xfrm>
                  <a:off x="198817" y="2055800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Чувство гордости за успехи государства...</a:t>
                  </a:r>
                  <a:endParaRPr lang="ru-RU" sz="1200" dirty="0">
                    <a:latin typeface="Bookman Old Style" panose="02050604050505020204" pitchFamily="18" charset="0"/>
                  </a:endParaRPr>
                </a:p>
              </p:txBody>
            </p:sp>
            <p:sp>
              <p:nvSpPr>
                <p:cNvPr id="74" name="Прямоугольник 73"/>
                <p:cNvSpPr/>
                <p:nvPr/>
              </p:nvSpPr>
              <p:spPr>
                <a:xfrm>
                  <a:off x="366252" y="2413731"/>
                  <a:ext cx="1088760" cy="2960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26,77%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58" name="Группа 57"/>
              <p:cNvGrpSpPr/>
              <p:nvPr/>
            </p:nvGrpSpPr>
            <p:grpSpPr>
              <a:xfrm>
                <a:off x="3836263" y="4161666"/>
                <a:ext cx="2929466" cy="879531"/>
                <a:chOff x="207428" y="2088694"/>
                <a:chExt cx="2929466" cy="705147"/>
              </a:xfrm>
            </p:grpSpPr>
            <p:sp>
              <p:nvSpPr>
                <p:cNvPr id="71" name="Объект 2"/>
                <p:cNvSpPr txBox="1">
                  <a:spLocks/>
                </p:cNvSpPr>
                <p:nvPr/>
              </p:nvSpPr>
              <p:spPr>
                <a:xfrm>
                  <a:off x="207428" y="2088694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Социальная ответственность за судьбу Родины, опыт взаимопомощи, ….</a:t>
                  </a:r>
                </a:p>
              </p:txBody>
            </p:sp>
            <p:sp>
              <p:nvSpPr>
                <p:cNvPr id="70" name="Прямоугольник 69"/>
                <p:cNvSpPr/>
                <p:nvPr/>
              </p:nvSpPr>
              <p:spPr>
                <a:xfrm>
                  <a:off x="366252" y="2497839"/>
                  <a:ext cx="1088760" cy="2960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10,14%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59" name="Группа 58"/>
              <p:cNvGrpSpPr/>
              <p:nvPr/>
            </p:nvGrpSpPr>
            <p:grpSpPr>
              <a:xfrm>
                <a:off x="3827652" y="5282412"/>
                <a:ext cx="2929466" cy="868718"/>
                <a:chOff x="198817" y="2242900"/>
                <a:chExt cx="2929466" cy="696478"/>
              </a:xfrm>
            </p:grpSpPr>
            <p:sp>
              <p:nvSpPr>
                <p:cNvPr id="67" name="Объект 2"/>
                <p:cNvSpPr txBox="1">
                  <a:spLocks/>
                </p:cNvSpPr>
                <p:nvPr/>
              </p:nvSpPr>
              <p:spPr>
                <a:xfrm>
                  <a:off x="198817" y="2242900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Затрудняюсь ответить </a:t>
                  </a:r>
                </a:p>
              </p:txBody>
            </p:sp>
            <p:sp>
              <p:nvSpPr>
                <p:cNvPr id="66" name="Прямоугольник 65"/>
                <p:cNvSpPr/>
                <p:nvPr/>
              </p:nvSpPr>
              <p:spPr>
                <a:xfrm>
                  <a:off x="442395" y="2539728"/>
                  <a:ext cx="936474" cy="2960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4,07%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2" name="Скругленный прямоугольник 81"/>
              <p:cNvSpPr/>
              <p:nvPr/>
            </p:nvSpPr>
            <p:spPr>
              <a:xfrm>
                <a:off x="3857809" y="3090396"/>
                <a:ext cx="2912244" cy="924665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Скругленный прямоугольник 82"/>
              <p:cNvSpPr/>
              <p:nvPr/>
            </p:nvSpPr>
            <p:spPr>
              <a:xfrm>
                <a:off x="3857809" y="4117865"/>
                <a:ext cx="2912244" cy="924665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4" name="Скругленный прямоугольник 83"/>
              <p:cNvSpPr/>
              <p:nvPr/>
            </p:nvSpPr>
            <p:spPr>
              <a:xfrm>
                <a:off x="3852332" y="5143577"/>
                <a:ext cx="2904785" cy="924665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5" name="Группа 84"/>
          <p:cNvGrpSpPr/>
          <p:nvPr/>
        </p:nvGrpSpPr>
        <p:grpSpPr>
          <a:xfrm>
            <a:off x="7226217" y="1251021"/>
            <a:ext cx="4965782" cy="4065293"/>
            <a:chOff x="-586135" y="1251021"/>
            <a:chExt cx="4965782" cy="4065293"/>
          </a:xfrm>
        </p:grpSpPr>
        <p:sp>
          <p:nvSpPr>
            <p:cNvPr id="86" name="Объект 2"/>
            <p:cNvSpPr txBox="1">
              <a:spLocks/>
            </p:cNvSpPr>
            <p:nvPr/>
          </p:nvSpPr>
          <p:spPr>
            <a:xfrm>
              <a:off x="-586135" y="1251021"/>
              <a:ext cx="4965782" cy="8021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300" b="1" dirty="0">
                  <a:solidFill>
                    <a:schemeClr val="accent5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Считаете ли Вы исторический опыт Великой Отечественной войны 1941-1945 гг. важным для воспитания патриотизма в нашей стране?</a:t>
              </a:r>
            </a:p>
          </p:txBody>
        </p:sp>
        <p:grpSp>
          <p:nvGrpSpPr>
            <p:cNvPr id="87" name="Группа 86"/>
            <p:cNvGrpSpPr/>
            <p:nvPr/>
          </p:nvGrpSpPr>
          <p:grpSpPr>
            <a:xfrm>
              <a:off x="460976" y="2481088"/>
              <a:ext cx="2929466" cy="720405"/>
              <a:chOff x="500305" y="2511710"/>
              <a:chExt cx="2929466" cy="720405"/>
            </a:xfrm>
          </p:grpSpPr>
          <p:grpSp>
            <p:nvGrpSpPr>
              <p:cNvPr id="108" name="Группа 107"/>
              <p:cNvGrpSpPr/>
              <p:nvPr/>
            </p:nvGrpSpPr>
            <p:grpSpPr>
              <a:xfrm>
                <a:off x="500305" y="2511710"/>
                <a:ext cx="2929466" cy="720405"/>
                <a:chOff x="1424538" y="3498735"/>
                <a:chExt cx="2929466" cy="720405"/>
              </a:xfrm>
            </p:grpSpPr>
            <p:sp>
              <p:nvSpPr>
                <p:cNvPr id="110" name="Объект 2"/>
                <p:cNvSpPr txBox="1">
                  <a:spLocks/>
                </p:cNvSpPr>
                <p:nvPr/>
              </p:nvSpPr>
              <p:spPr>
                <a:xfrm>
                  <a:off x="1424538" y="3522662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Да</a:t>
                  </a:r>
                  <a:endParaRPr lang="ru-RU" sz="1200" dirty="0">
                    <a:latin typeface="Bookman Old Style" panose="02050604050505020204" pitchFamily="18" charset="0"/>
                  </a:endParaRPr>
                </a:p>
              </p:txBody>
            </p:sp>
            <p:sp>
              <p:nvSpPr>
                <p:cNvPr id="111" name="Скругленный прямоугольник 110"/>
                <p:cNvSpPr/>
                <p:nvPr/>
              </p:nvSpPr>
              <p:spPr>
                <a:xfrm>
                  <a:off x="1611623" y="3498735"/>
                  <a:ext cx="2497392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09" name="Прямоугольник 108"/>
              <p:cNvSpPr/>
              <p:nvPr/>
            </p:nvSpPr>
            <p:spPr>
              <a:xfrm>
                <a:off x="837330" y="2818224"/>
                <a:ext cx="1088760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95,38%</a:t>
                </a:r>
                <a:endParaRPr lang="ru-RU" sz="3200" b="1" dirty="0">
                  <a:solidFill>
                    <a:schemeClr val="accent6">
                      <a:lumMod val="75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8" name="Группа 87"/>
            <p:cNvGrpSpPr/>
            <p:nvPr/>
          </p:nvGrpSpPr>
          <p:grpSpPr>
            <a:xfrm>
              <a:off x="461302" y="3550901"/>
              <a:ext cx="2929466" cy="720405"/>
              <a:chOff x="509242" y="2838922"/>
              <a:chExt cx="2929466" cy="720405"/>
            </a:xfrm>
          </p:grpSpPr>
          <p:grpSp>
            <p:nvGrpSpPr>
              <p:cNvPr id="104" name="Группа 103"/>
              <p:cNvGrpSpPr/>
              <p:nvPr/>
            </p:nvGrpSpPr>
            <p:grpSpPr>
              <a:xfrm>
                <a:off x="509242" y="2838922"/>
                <a:ext cx="2929466" cy="720405"/>
                <a:chOff x="1433475" y="3825947"/>
                <a:chExt cx="2929466" cy="720405"/>
              </a:xfrm>
            </p:grpSpPr>
            <p:sp>
              <p:nvSpPr>
                <p:cNvPr id="106" name="Объект 2"/>
                <p:cNvSpPr txBox="1">
                  <a:spLocks/>
                </p:cNvSpPr>
                <p:nvPr/>
              </p:nvSpPr>
              <p:spPr>
                <a:xfrm>
                  <a:off x="1433475" y="3849874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Нет</a:t>
                  </a:r>
                  <a:endParaRPr lang="ru-RU" sz="1200" dirty="0">
                    <a:latin typeface="Bookman Old Style" panose="02050604050505020204" pitchFamily="18" charset="0"/>
                  </a:endParaRPr>
                </a:p>
              </p:txBody>
            </p:sp>
            <p:sp>
              <p:nvSpPr>
                <p:cNvPr id="107" name="Скругленный прямоугольник 106"/>
                <p:cNvSpPr/>
                <p:nvPr/>
              </p:nvSpPr>
              <p:spPr>
                <a:xfrm>
                  <a:off x="1629170" y="3825947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05" name="Прямоугольник 104"/>
              <p:cNvSpPr/>
              <p:nvPr/>
            </p:nvSpPr>
            <p:spPr>
              <a:xfrm>
                <a:off x="922410" y="3145436"/>
                <a:ext cx="936474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0,90%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9" name="Группа 88"/>
            <p:cNvGrpSpPr/>
            <p:nvPr/>
          </p:nvGrpSpPr>
          <p:grpSpPr>
            <a:xfrm>
              <a:off x="452365" y="4595909"/>
              <a:ext cx="2929466" cy="720405"/>
              <a:chOff x="500305" y="3139241"/>
              <a:chExt cx="2929466" cy="720405"/>
            </a:xfrm>
          </p:grpSpPr>
          <p:grpSp>
            <p:nvGrpSpPr>
              <p:cNvPr id="100" name="Группа 99"/>
              <p:cNvGrpSpPr/>
              <p:nvPr/>
            </p:nvGrpSpPr>
            <p:grpSpPr>
              <a:xfrm>
                <a:off x="500305" y="3139241"/>
                <a:ext cx="2929466" cy="720405"/>
                <a:chOff x="1424538" y="4126266"/>
                <a:chExt cx="2929466" cy="720405"/>
              </a:xfrm>
            </p:grpSpPr>
            <p:sp>
              <p:nvSpPr>
                <p:cNvPr id="102" name="Объект 2"/>
                <p:cNvSpPr txBox="1">
                  <a:spLocks/>
                </p:cNvSpPr>
                <p:nvPr/>
              </p:nvSpPr>
              <p:spPr>
                <a:xfrm>
                  <a:off x="1424538" y="4150193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Затрудняюсь ответить</a:t>
                  </a:r>
                </a:p>
              </p:txBody>
            </p:sp>
            <p:sp>
              <p:nvSpPr>
                <p:cNvPr id="103" name="Скругленный прямоугольник 102"/>
                <p:cNvSpPr/>
                <p:nvPr/>
              </p:nvSpPr>
              <p:spPr>
                <a:xfrm>
                  <a:off x="1620233" y="4126266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01" name="Прямоугольник 100"/>
              <p:cNvSpPr/>
              <p:nvPr/>
            </p:nvSpPr>
            <p:spPr>
              <a:xfrm>
                <a:off x="913474" y="3445755"/>
                <a:ext cx="936474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3,72%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3" name="Группа 72"/>
          <p:cNvGrpSpPr/>
          <p:nvPr/>
        </p:nvGrpSpPr>
        <p:grpSpPr>
          <a:xfrm>
            <a:off x="208545" y="5991049"/>
            <a:ext cx="4261027" cy="672716"/>
            <a:chOff x="0" y="6216862"/>
            <a:chExt cx="6951099" cy="354503"/>
          </a:xfrm>
        </p:grpSpPr>
        <p:sp>
          <p:nvSpPr>
            <p:cNvPr id="76" name="Скругленный прямоугольник 75"/>
            <p:cNvSpPr/>
            <p:nvPr/>
          </p:nvSpPr>
          <p:spPr>
            <a:xfrm>
              <a:off x="0" y="6216862"/>
              <a:ext cx="6951099" cy="354503"/>
            </a:xfrm>
            <a:prstGeom prst="roundRect">
              <a:avLst/>
            </a:prstGeom>
            <a:solidFill>
              <a:srgbClr val="2E5496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бъект 2"/>
            <p:cNvSpPr txBox="1">
              <a:spLocks/>
            </p:cNvSpPr>
            <p:nvPr/>
          </p:nvSpPr>
          <p:spPr>
            <a:xfrm>
              <a:off x="0" y="6216862"/>
              <a:ext cx="6951099" cy="30411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300" b="1" i="1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Важность патриотического воспитания отмечает большинство школьников</a:t>
              </a:r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3F50F724-C661-42C5-8E82-5D56878EBF19}"/>
              </a:ext>
            </a:extLst>
          </p:cNvPr>
          <p:cNvSpPr txBox="1"/>
          <p:nvPr/>
        </p:nvSpPr>
        <p:spPr>
          <a:xfrm>
            <a:off x="5663682" y="5948621"/>
            <a:ext cx="6319773" cy="740093"/>
          </a:xfrm>
          <a:prstGeom prst="roundRect">
            <a:avLst>
              <a:gd name="adj" fmla="val 22436"/>
            </a:avLst>
          </a:prstGeom>
          <a:solidFill>
            <a:schemeClr val="accent6">
              <a:lumMod val="75000"/>
              <a:alpha val="54000"/>
            </a:schemeClr>
          </a:solidFill>
        </p:spPr>
        <p:txBody>
          <a:bodyPr wrap="square" anchor="ctr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Необходимо накапливать у детей </a:t>
            </a:r>
            <a:br>
              <a:rPr lang="ru-RU" b="1" i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социально-ценностный опыт</a:t>
            </a:r>
          </a:p>
        </p:txBody>
      </p:sp>
    </p:spTree>
    <p:extLst>
      <p:ext uri="{BB962C8B-B14F-4D97-AF65-F5344CB8AC3E}">
        <p14:creationId xmlns:p14="http://schemas.microsoft.com/office/powerpoint/2010/main" val="179983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768917"/>
            <a:ext cx="12191666" cy="6103831"/>
          </a:xfrm>
          <a:prstGeom prst="rect">
            <a:avLst/>
          </a:prstGeom>
          <a:blipFill>
            <a:blip r:embed="rId3">
              <a:alphaModFix amt="24000"/>
            </a:blip>
            <a:srcRect/>
            <a:stretch>
              <a:fillRect l="-376" t="-8486" b="-238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0817" y="5687032"/>
            <a:ext cx="5170365" cy="526683"/>
          </a:xfrm>
          <a:prstGeom prst="roundRect">
            <a:avLst/>
          </a:prstGeom>
          <a:solidFill>
            <a:srgbClr val="2E5496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1200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Память о Великой Отечественной войне – неизменная основа патриотического воспитания</a:t>
            </a:r>
          </a:p>
        </p:txBody>
      </p:sp>
      <p:sp>
        <p:nvSpPr>
          <p:cNvPr id="10" name="object 2"/>
          <p:cNvSpPr/>
          <p:nvPr/>
        </p:nvSpPr>
        <p:spPr>
          <a:xfrm>
            <a:off x="0" y="-39330"/>
            <a:ext cx="12192000" cy="808247"/>
          </a:xfrm>
          <a:custGeom>
            <a:avLst/>
            <a:gdLst/>
            <a:ahLst/>
            <a:cxnLst/>
            <a:rect l="l" t="t" r="r" b="b"/>
            <a:pathLst>
              <a:path w="12192000" h="544194">
                <a:moveTo>
                  <a:pt x="12192000" y="0"/>
                </a:moveTo>
                <a:lnTo>
                  <a:pt x="0" y="0"/>
                </a:lnTo>
                <a:lnTo>
                  <a:pt x="0" y="544067"/>
                </a:lnTo>
                <a:lnTo>
                  <a:pt x="12192000" y="5440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943897" y="-94189"/>
            <a:ext cx="1124810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Патриотическое сознание современной российской школьной молодежи.  Воронежская область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114"/>
            <a:ext cx="1089814" cy="1089814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-45448" y="848128"/>
            <a:ext cx="3755923" cy="8021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Bookman Old Style" panose="02050604050505020204" pitchFamily="18" charset="0"/>
              </a:rPr>
              <a:t>Кто из Ваших родственников был на войне на фронте и в тылу, помогая фронту в годы Великой Отечественной войны?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363289" y="1891425"/>
            <a:ext cx="2929466" cy="720405"/>
            <a:chOff x="196289" y="2504639"/>
            <a:chExt cx="2929466" cy="720405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42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Прадедушка</a:t>
                </a:r>
              </a:p>
            </p:txBody>
          </p:sp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1316217" y="3491664"/>
                <a:ext cx="2497393" cy="670014"/>
              </a:xfrm>
              <a:prstGeom prst="roundRect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6" name="Прямоугольник 35"/>
            <p:cNvSpPr/>
            <p:nvPr/>
          </p:nvSpPr>
          <p:spPr>
            <a:xfrm>
              <a:off x="533314" y="2811153"/>
              <a:ext cx="1088760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  <a:effectLst/>
                  <a:latin typeface="Bookman Old Style" panose="02050604050505020204" pitchFamily="18" charset="0"/>
                </a:rPr>
                <a:t>52,84%</a:t>
              </a:r>
              <a:endParaRPr lang="ru-RU" sz="3200" b="1" dirty="0">
                <a:solidFill>
                  <a:schemeClr val="accent6">
                    <a:lumMod val="75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63289" y="2635757"/>
            <a:ext cx="2929466" cy="720405"/>
            <a:chOff x="196289" y="2504639"/>
            <a:chExt cx="2929466" cy="720405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47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Прабабушка </a:t>
                </a:r>
              </a:p>
            </p:txBody>
          </p:sp>
          <p:sp>
            <p:nvSpPr>
              <p:cNvPr id="48" name="Скругленный прямоугольник 47"/>
              <p:cNvSpPr/>
              <p:nvPr/>
            </p:nvSpPr>
            <p:spPr>
              <a:xfrm>
                <a:off x="1316217" y="3491664"/>
                <a:ext cx="2497393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6" name="Прямоугольник 45"/>
            <p:cNvSpPr/>
            <p:nvPr/>
          </p:nvSpPr>
          <p:spPr>
            <a:xfrm>
              <a:off x="533314" y="2811153"/>
              <a:ext cx="1088760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18,71%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321921" y="3380089"/>
            <a:ext cx="2929466" cy="720405"/>
            <a:chOff x="196289" y="2504639"/>
            <a:chExt cx="2929466" cy="720405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52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Ничего не знаю об этом </a:t>
                </a:r>
              </a:p>
            </p:txBody>
          </p:sp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1357585" y="3491664"/>
                <a:ext cx="2497393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1" name="Прямоугольник 50"/>
            <p:cNvSpPr/>
            <p:nvPr/>
          </p:nvSpPr>
          <p:spPr>
            <a:xfrm>
              <a:off x="609458" y="2811153"/>
              <a:ext cx="936474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7,57%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6" name="Объект 2"/>
          <p:cNvSpPr txBox="1">
            <a:spLocks/>
          </p:cNvSpPr>
          <p:nvPr/>
        </p:nvSpPr>
        <p:spPr>
          <a:xfrm>
            <a:off x="7225884" y="807383"/>
            <a:ext cx="4965782" cy="8021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Bookman Old Style" panose="02050604050505020204" pitchFamily="18" charset="0"/>
              </a:rPr>
              <a:t>Проводятся ли в Вашей школе массовые мероприятия, связанные с героикой Великой Отечественной войны?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87472" y="4113557"/>
            <a:ext cx="2929466" cy="696478"/>
            <a:chOff x="113637" y="5890803"/>
            <a:chExt cx="2929466" cy="696478"/>
          </a:xfrm>
        </p:grpSpPr>
        <p:sp>
          <p:nvSpPr>
            <p:cNvPr id="69" name="Объект 2"/>
            <p:cNvSpPr txBox="1">
              <a:spLocks/>
            </p:cNvSpPr>
            <p:nvPr/>
          </p:nvSpPr>
          <p:spPr>
            <a:xfrm>
              <a:off x="113637" y="5890803"/>
              <a:ext cx="2929466" cy="696478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ru-RU" sz="1200" b="1" dirty="0">
                  <a:latin typeface="Bookman Old Style" panose="02050604050505020204" pitchFamily="18" charset="0"/>
                </a:rPr>
                <a:t>Никто</a:t>
              </a: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602948" y="6173390"/>
              <a:ext cx="784189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6,2%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85149" y="5904035"/>
              <a:ext cx="2497392" cy="670014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316222" y="4865735"/>
            <a:ext cx="2929466" cy="696478"/>
            <a:chOff x="113637" y="5890803"/>
            <a:chExt cx="2929466" cy="696478"/>
          </a:xfrm>
        </p:grpSpPr>
        <p:sp>
          <p:nvSpPr>
            <p:cNvPr id="81" name="Объект 2"/>
            <p:cNvSpPr txBox="1">
              <a:spLocks/>
            </p:cNvSpPr>
            <p:nvPr/>
          </p:nvSpPr>
          <p:spPr>
            <a:xfrm>
              <a:off x="113637" y="5890803"/>
              <a:ext cx="2929466" cy="696478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ru-RU" sz="1200" b="1" dirty="0">
                  <a:latin typeface="Bookman Old Style" panose="02050604050505020204" pitchFamily="18" charset="0"/>
                </a:rPr>
                <a:t>Затрудняюсь ответить </a:t>
              </a:r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526806" y="6173390"/>
              <a:ext cx="936474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7,86%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356398" y="5904035"/>
              <a:ext cx="2497393" cy="670014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2" name="Скругленный прямоугольник 91"/>
          <p:cNvSpPr/>
          <p:nvPr/>
        </p:nvSpPr>
        <p:spPr>
          <a:xfrm>
            <a:off x="4201706" y="2439420"/>
            <a:ext cx="2912244" cy="680970"/>
          </a:xfrm>
          <a:prstGeom prst="round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4197382" y="3230077"/>
            <a:ext cx="2911382" cy="680970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4218928" y="4032139"/>
            <a:ext cx="2912244" cy="680970"/>
          </a:xfrm>
          <a:prstGeom prst="round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3710475" y="865533"/>
            <a:ext cx="3953934" cy="4683448"/>
            <a:chOff x="3366578" y="1109803"/>
            <a:chExt cx="3953934" cy="4683448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3366578" y="1109803"/>
              <a:ext cx="3953934" cy="3859340"/>
              <a:chOff x="3366578" y="1109803"/>
              <a:chExt cx="3953934" cy="3859340"/>
            </a:xfrm>
          </p:grpSpPr>
          <p:sp>
            <p:nvSpPr>
              <p:cNvPr id="55" name="Объект 2"/>
              <p:cNvSpPr txBox="1">
                <a:spLocks/>
              </p:cNvSpPr>
              <p:nvPr/>
            </p:nvSpPr>
            <p:spPr>
              <a:xfrm>
                <a:off x="3366578" y="1109803"/>
                <a:ext cx="3953934" cy="551560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ru-RU" sz="1300" b="1" dirty="0">
                    <a:solidFill>
                      <a:schemeClr val="accent5">
                        <a:lumMod val="75000"/>
                      </a:schemeClr>
                    </a:solidFill>
                    <a:latin typeface="Bookman Old Style" panose="02050604050505020204" pitchFamily="18" charset="0"/>
                  </a:rPr>
                  <a:t>С кем Вы разговариваете о Великой Отечественной войне чаще всего?</a:t>
                </a:r>
              </a:p>
            </p:txBody>
          </p:sp>
          <p:grpSp>
            <p:nvGrpSpPr>
              <p:cNvPr id="7" name="Группа 6"/>
              <p:cNvGrpSpPr/>
              <p:nvPr/>
            </p:nvGrpSpPr>
            <p:grpSpPr>
              <a:xfrm>
                <a:off x="3857809" y="1891425"/>
                <a:ext cx="2988056" cy="3077718"/>
                <a:chOff x="3857809" y="2068864"/>
                <a:chExt cx="2988056" cy="3077718"/>
              </a:xfrm>
            </p:grpSpPr>
            <p:grpSp>
              <p:nvGrpSpPr>
                <p:cNvPr id="56" name="Группа 55"/>
                <p:cNvGrpSpPr/>
                <p:nvPr/>
              </p:nvGrpSpPr>
              <p:grpSpPr>
                <a:xfrm>
                  <a:off x="3857809" y="2068864"/>
                  <a:ext cx="2929466" cy="699594"/>
                  <a:chOff x="220363" y="1898124"/>
                  <a:chExt cx="2929466" cy="560887"/>
                </a:xfrm>
              </p:grpSpPr>
              <p:grpSp>
                <p:nvGrpSpPr>
                  <p:cNvPr id="77" name="Группа 76"/>
                  <p:cNvGrpSpPr/>
                  <p:nvPr/>
                </p:nvGrpSpPr>
                <p:grpSpPr>
                  <a:xfrm>
                    <a:off x="220363" y="1898124"/>
                    <a:ext cx="2929466" cy="545955"/>
                    <a:chOff x="1144596" y="2885149"/>
                    <a:chExt cx="2929466" cy="545955"/>
                  </a:xfrm>
                </p:grpSpPr>
                <p:sp>
                  <p:nvSpPr>
                    <p:cNvPr id="79" name="Объект 2"/>
                    <p:cNvSpPr txBox="1">
                      <a:spLocks/>
                    </p:cNvSpPr>
                    <p:nvPr/>
                  </p:nvSpPr>
                  <p:spPr>
                    <a:xfrm>
                      <a:off x="1144596" y="2978436"/>
                      <a:ext cx="2929466" cy="413320"/>
                    </a:xfrm>
                    <a:prstGeom prst="rect">
                      <a:avLst/>
                    </a:prstGeom>
                  </p:spPr>
                  <p:txBody>
                    <a:bodyPr/>
                    <a:lstStyle>
                      <a:lvl1pPr marL="2286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858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5146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9718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4290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8862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 b="1" dirty="0">
                          <a:latin typeface="Bookman Old Style" panose="02050604050505020204" pitchFamily="18" charset="0"/>
                        </a:rPr>
                        <a:t>С родителями</a:t>
                      </a:r>
                    </a:p>
                  </p:txBody>
                </p:sp>
                <p:sp>
                  <p:nvSpPr>
                    <p:cNvPr id="80" name="Скругленный прямоугольник 79"/>
                    <p:cNvSpPr/>
                    <p:nvPr/>
                  </p:nvSpPr>
                  <p:spPr>
                    <a:xfrm>
                      <a:off x="1148883" y="2885149"/>
                      <a:ext cx="2912244" cy="545955"/>
                    </a:xfrm>
                    <a:prstGeom prst="roundRect">
                      <a:avLst/>
                    </a:prstGeom>
                    <a:noFill/>
                    <a:ln w="28575">
                      <a:solidFill>
                        <a:schemeClr val="accent5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sp>
                <p:nvSpPr>
                  <p:cNvPr id="78" name="Прямоугольник 77"/>
                  <p:cNvSpPr/>
                  <p:nvPr/>
                </p:nvSpPr>
                <p:spPr>
                  <a:xfrm>
                    <a:off x="357641" y="2163008"/>
                    <a:ext cx="1088760" cy="29600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Bookman Old Style" panose="02050604050505020204" pitchFamily="18" charset="0"/>
                      </a:rPr>
                      <a:t>23,36%</a:t>
                    </a:r>
                    <a:endParaRPr lang="ru-RU" sz="3200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7" name="Группа 56"/>
                <p:cNvGrpSpPr/>
                <p:nvPr/>
              </p:nvGrpSpPr>
              <p:grpSpPr>
                <a:xfrm>
                  <a:off x="3892016" y="2936694"/>
                  <a:ext cx="2929466" cy="868718"/>
                  <a:chOff x="263181" y="1851286"/>
                  <a:chExt cx="2929466" cy="696478"/>
                </a:xfrm>
              </p:grpSpPr>
              <p:sp>
                <p:nvSpPr>
                  <p:cNvPr id="75" name="Объект 2"/>
                  <p:cNvSpPr txBox="1">
                    <a:spLocks/>
                  </p:cNvSpPr>
                  <p:nvPr/>
                </p:nvSpPr>
                <p:spPr>
                  <a:xfrm>
                    <a:off x="263181" y="1851286"/>
                    <a:ext cx="2929466" cy="696478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0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С друзьями</a:t>
                    </a:r>
                  </a:p>
                </p:txBody>
              </p:sp>
              <p:sp>
                <p:nvSpPr>
                  <p:cNvPr id="74" name="Прямоугольник 73"/>
                  <p:cNvSpPr/>
                  <p:nvPr/>
                </p:nvSpPr>
                <p:spPr>
                  <a:xfrm>
                    <a:off x="366251" y="2050026"/>
                    <a:ext cx="1088760" cy="29600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Bookman Old Style" panose="02050604050505020204" pitchFamily="18" charset="0"/>
                      </a:rPr>
                      <a:t>30,33%</a:t>
                    </a:r>
                    <a:endParaRPr lang="ru-RU" sz="3200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8" name="Группа 57"/>
                <p:cNvGrpSpPr/>
                <p:nvPr/>
              </p:nvGrpSpPr>
              <p:grpSpPr>
                <a:xfrm>
                  <a:off x="3857809" y="3754030"/>
                  <a:ext cx="2929466" cy="596468"/>
                  <a:chOff x="228974" y="1761882"/>
                  <a:chExt cx="2929466" cy="478207"/>
                </a:xfrm>
              </p:grpSpPr>
              <p:sp>
                <p:nvSpPr>
                  <p:cNvPr id="71" name="Объект 2"/>
                  <p:cNvSpPr txBox="1">
                    <a:spLocks/>
                  </p:cNvSpPr>
                  <p:nvPr/>
                </p:nvSpPr>
                <p:spPr>
                  <a:xfrm>
                    <a:off x="228974" y="1761882"/>
                    <a:ext cx="2929466" cy="265281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0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С учителями</a:t>
                    </a:r>
                  </a:p>
                </p:txBody>
              </p:sp>
              <p:sp>
                <p:nvSpPr>
                  <p:cNvPr id="70" name="Прямоугольник 69"/>
                  <p:cNvSpPr/>
                  <p:nvPr/>
                </p:nvSpPr>
                <p:spPr>
                  <a:xfrm>
                    <a:off x="366250" y="1944087"/>
                    <a:ext cx="1088760" cy="29600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Bookman Old Style" panose="02050604050505020204" pitchFamily="18" charset="0"/>
                      </a:rPr>
                      <a:t>33,96%</a:t>
                    </a:r>
                    <a:endParaRPr lang="ru-RU" sz="3200" b="1" dirty="0">
                      <a:solidFill>
                        <a:schemeClr val="accent6">
                          <a:lumMod val="75000"/>
                        </a:schemeClr>
                      </a:solidFill>
                      <a:effectLst/>
                      <a:latin typeface="Bookman Old Style" panose="020506040505050202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9" name="Группа 58"/>
                <p:cNvGrpSpPr/>
                <p:nvPr/>
              </p:nvGrpSpPr>
              <p:grpSpPr>
                <a:xfrm>
                  <a:off x="3916399" y="4534580"/>
                  <a:ext cx="2929466" cy="612002"/>
                  <a:chOff x="287564" y="1643341"/>
                  <a:chExt cx="2929466" cy="490661"/>
                </a:xfrm>
              </p:grpSpPr>
              <p:sp>
                <p:nvSpPr>
                  <p:cNvPr id="67" name="Объект 2"/>
                  <p:cNvSpPr txBox="1">
                    <a:spLocks/>
                  </p:cNvSpPr>
                  <p:nvPr/>
                </p:nvSpPr>
                <p:spPr>
                  <a:xfrm>
                    <a:off x="287564" y="1643341"/>
                    <a:ext cx="2929466" cy="274722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5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Не обсуждаю эту тему</a:t>
                    </a:r>
                  </a:p>
                </p:txBody>
              </p:sp>
              <p:sp>
                <p:nvSpPr>
                  <p:cNvPr id="66" name="Прямоугольник 65"/>
                  <p:cNvSpPr/>
                  <p:nvPr/>
                </p:nvSpPr>
                <p:spPr>
                  <a:xfrm>
                    <a:off x="429715" y="1838000"/>
                    <a:ext cx="936474" cy="29600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Bookman Old Style" panose="02050604050505020204" pitchFamily="18" charset="0"/>
                      </a:rPr>
                      <a:t>7,93%</a:t>
                    </a:r>
                    <a:endParaRPr lang="ru-RU" sz="3200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95" name="Скругленный прямоугольник 94"/>
            <p:cNvSpPr/>
            <p:nvPr/>
          </p:nvSpPr>
          <p:spPr>
            <a:xfrm>
              <a:off x="3860799" y="5078471"/>
              <a:ext cx="2929468" cy="680970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бъект 2"/>
            <p:cNvSpPr txBox="1">
              <a:spLocks/>
            </p:cNvSpPr>
            <p:nvPr/>
          </p:nvSpPr>
          <p:spPr>
            <a:xfrm>
              <a:off x="3836263" y="5208925"/>
              <a:ext cx="2929466" cy="34266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ru-RU" sz="1200" b="1" dirty="0">
                  <a:latin typeface="Bookman Old Style" panose="02050604050505020204" pitchFamily="18" charset="0"/>
                </a:rPr>
                <a:t>Затрудняюсь ответить</a:t>
              </a:r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4040249" y="5424047"/>
              <a:ext cx="936474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4,42%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8318584" y="1647963"/>
            <a:ext cx="2929466" cy="720405"/>
            <a:chOff x="196289" y="2504639"/>
            <a:chExt cx="2929466" cy="720405"/>
          </a:xfrm>
        </p:grpSpPr>
        <p:grpSp>
          <p:nvGrpSpPr>
            <p:cNvPr id="144" name="Группа 143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146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Да</a:t>
                </a:r>
              </a:p>
            </p:txBody>
          </p:sp>
          <p:sp>
            <p:nvSpPr>
              <p:cNvPr id="147" name="Скругленный прямоугольник 146"/>
              <p:cNvSpPr/>
              <p:nvPr/>
            </p:nvSpPr>
            <p:spPr>
              <a:xfrm>
                <a:off x="1140864" y="3491664"/>
                <a:ext cx="2909123" cy="670014"/>
              </a:xfrm>
              <a:prstGeom prst="roundRect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45" name="Прямоугольник 144"/>
            <p:cNvSpPr/>
            <p:nvPr/>
          </p:nvSpPr>
          <p:spPr>
            <a:xfrm>
              <a:off x="533314" y="2811153"/>
              <a:ext cx="1088760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  <a:effectLst/>
                  <a:latin typeface="Bookman Old Style" panose="02050604050505020204" pitchFamily="18" charset="0"/>
                </a:rPr>
                <a:t>85,36%</a:t>
              </a:r>
              <a:endParaRPr lang="ru-RU" sz="3200" b="1" dirty="0">
                <a:solidFill>
                  <a:schemeClr val="accent6">
                    <a:lumMod val="75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8" name="Группа 147"/>
          <p:cNvGrpSpPr/>
          <p:nvPr/>
        </p:nvGrpSpPr>
        <p:grpSpPr>
          <a:xfrm>
            <a:off x="8344030" y="2515538"/>
            <a:ext cx="2929466" cy="911804"/>
            <a:chOff x="196289" y="2504639"/>
            <a:chExt cx="2929466" cy="911804"/>
          </a:xfrm>
        </p:grpSpPr>
        <p:grpSp>
          <p:nvGrpSpPr>
            <p:cNvPr id="149" name="Группа 148"/>
            <p:cNvGrpSpPr/>
            <p:nvPr/>
          </p:nvGrpSpPr>
          <p:grpSpPr>
            <a:xfrm>
              <a:off x="196289" y="2504639"/>
              <a:ext cx="2929466" cy="883302"/>
              <a:chOff x="1120522" y="3491664"/>
              <a:chExt cx="2929466" cy="883302"/>
            </a:xfrm>
          </p:grpSpPr>
          <p:sp>
            <p:nvSpPr>
              <p:cNvPr id="151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Проводятся, но не затрагивают большую часть учеников</a:t>
                </a:r>
              </a:p>
            </p:txBody>
          </p:sp>
          <p:sp>
            <p:nvSpPr>
              <p:cNvPr id="152" name="Скругленный прямоугольник 151"/>
              <p:cNvSpPr/>
              <p:nvPr/>
            </p:nvSpPr>
            <p:spPr>
              <a:xfrm>
                <a:off x="1120523" y="3491664"/>
                <a:ext cx="2909124" cy="883302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50" name="Прямоугольник 149"/>
            <p:cNvSpPr/>
            <p:nvPr/>
          </p:nvSpPr>
          <p:spPr>
            <a:xfrm>
              <a:off x="431257" y="3047239"/>
              <a:ext cx="936474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8,81%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3" name="Группа 152"/>
          <p:cNvGrpSpPr/>
          <p:nvPr/>
        </p:nvGrpSpPr>
        <p:grpSpPr>
          <a:xfrm>
            <a:off x="8338927" y="3617931"/>
            <a:ext cx="2929466" cy="720405"/>
            <a:chOff x="196289" y="2504639"/>
            <a:chExt cx="2929466" cy="720405"/>
          </a:xfrm>
        </p:grpSpPr>
        <p:grpSp>
          <p:nvGrpSpPr>
            <p:cNvPr id="154" name="Группа 153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156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Не проводятся</a:t>
                </a:r>
              </a:p>
            </p:txBody>
          </p:sp>
          <p:sp>
            <p:nvSpPr>
              <p:cNvPr id="157" name="Скругленный прямоугольник 156"/>
              <p:cNvSpPr/>
              <p:nvPr/>
            </p:nvSpPr>
            <p:spPr>
              <a:xfrm>
                <a:off x="1120522" y="3491664"/>
                <a:ext cx="2909123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55" name="Прямоугольник 154"/>
            <p:cNvSpPr/>
            <p:nvPr/>
          </p:nvSpPr>
          <p:spPr>
            <a:xfrm>
              <a:off x="609457" y="2811153"/>
              <a:ext cx="936474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1,26%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8335936" y="4507036"/>
            <a:ext cx="2932457" cy="748898"/>
            <a:chOff x="193298" y="2476146"/>
            <a:chExt cx="2932457" cy="748898"/>
          </a:xfrm>
        </p:grpSpPr>
        <p:grpSp>
          <p:nvGrpSpPr>
            <p:cNvPr id="159" name="Группа 158"/>
            <p:cNvGrpSpPr/>
            <p:nvPr/>
          </p:nvGrpSpPr>
          <p:grpSpPr>
            <a:xfrm>
              <a:off x="193298" y="2476146"/>
              <a:ext cx="2932457" cy="748898"/>
              <a:chOff x="1117531" y="3463171"/>
              <a:chExt cx="2932457" cy="748898"/>
            </a:xfrm>
          </p:grpSpPr>
          <p:sp>
            <p:nvSpPr>
              <p:cNvPr id="161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Затрудняюсь ответить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 </a:t>
                </a:r>
              </a:p>
            </p:txBody>
          </p:sp>
          <p:sp>
            <p:nvSpPr>
              <p:cNvPr id="162" name="Скругленный прямоугольник 161"/>
              <p:cNvSpPr/>
              <p:nvPr/>
            </p:nvSpPr>
            <p:spPr>
              <a:xfrm>
                <a:off x="1117531" y="3463171"/>
                <a:ext cx="2912114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0" name="Прямоугольник 159"/>
            <p:cNvSpPr/>
            <p:nvPr/>
          </p:nvSpPr>
          <p:spPr>
            <a:xfrm>
              <a:off x="609457" y="2811153"/>
              <a:ext cx="936474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4,57%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5" name="Скругленный прямоугольник 114"/>
          <p:cNvSpPr/>
          <p:nvPr/>
        </p:nvSpPr>
        <p:spPr>
          <a:xfrm>
            <a:off x="6155531" y="5749529"/>
            <a:ext cx="5840650" cy="1033976"/>
          </a:xfrm>
          <a:prstGeom prst="roundRect">
            <a:avLst/>
          </a:prstGeom>
          <a:solidFill>
            <a:schemeClr val="accent6">
              <a:lumMod val="7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Воспитательные события должны быть искренними, привлекающими детей</a:t>
            </a:r>
          </a:p>
        </p:txBody>
      </p:sp>
      <p:sp>
        <p:nvSpPr>
          <p:cNvPr id="82" name="Скругленный прямоугольник 15">
            <a:extLst>
              <a:ext uri="{FF2B5EF4-FFF2-40B4-BE49-F238E27FC236}">
                <a16:creationId xmlns:a16="http://schemas.microsoft.com/office/drawing/2014/main" id="{204FE0E3-B25A-4FA8-BA19-1D946482B1CC}"/>
              </a:ext>
            </a:extLst>
          </p:cNvPr>
          <p:cNvSpPr/>
          <p:nvPr/>
        </p:nvSpPr>
        <p:spPr>
          <a:xfrm>
            <a:off x="820817" y="6267190"/>
            <a:ext cx="5170365" cy="526683"/>
          </a:xfrm>
          <a:prstGeom prst="roundRect">
            <a:avLst/>
          </a:prstGeom>
          <a:solidFill>
            <a:srgbClr val="2E5496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1200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Ключевая роль педагогов</a:t>
            </a:r>
            <a:br>
              <a:rPr lang="ru-RU" sz="1200" b="1" i="1" dirty="0">
                <a:solidFill>
                  <a:schemeClr val="bg1"/>
                </a:solidFill>
                <a:latin typeface="Bookman Old Style" panose="02050604050505020204" pitchFamily="18" charset="0"/>
              </a:rPr>
            </a:br>
            <a:r>
              <a:rPr lang="ru-RU" sz="1200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в патриотическом воспитании молодежи</a:t>
            </a:r>
          </a:p>
        </p:txBody>
      </p:sp>
    </p:spTree>
    <p:extLst>
      <p:ext uri="{BB962C8B-B14F-4D97-AF65-F5344CB8AC3E}">
        <p14:creationId xmlns:p14="http://schemas.microsoft.com/office/powerpoint/2010/main" val="2186774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25878"/>
            <a:ext cx="12192000" cy="6858000"/>
          </a:xfrm>
          <a:prstGeom prst="rect">
            <a:avLst/>
          </a:prstGeom>
          <a:blipFill>
            <a:blip r:embed="rId3">
              <a:alphaModFix amt="24000"/>
            </a:blip>
            <a:stretch>
              <a:fillRect l="-376" t="-8486" b="-238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bject 2"/>
          <p:cNvSpPr/>
          <p:nvPr/>
        </p:nvSpPr>
        <p:spPr>
          <a:xfrm>
            <a:off x="0" y="-39330"/>
            <a:ext cx="12192000" cy="808247"/>
          </a:xfrm>
          <a:custGeom>
            <a:avLst/>
            <a:gdLst/>
            <a:ahLst/>
            <a:cxnLst/>
            <a:rect l="l" t="t" r="r" b="b"/>
            <a:pathLst>
              <a:path w="12192000" h="544194">
                <a:moveTo>
                  <a:pt x="12192000" y="0"/>
                </a:moveTo>
                <a:lnTo>
                  <a:pt x="0" y="0"/>
                </a:lnTo>
                <a:lnTo>
                  <a:pt x="0" y="544067"/>
                </a:lnTo>
                <a:lnTo>
                  <a:pt x="12192000" y="5440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943897" y="-94189"/>
            <a:ext cx="1124810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Патриотическое сознание современной российской школьной молодежи.  Воронежская область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114"/>
            <a:ext cx="1089814" cy="1089814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3331555" y="1615048"/>
            <a:ext cx="2929466" cy="696478"/>
            <a:chOff x="113637" y="5890803"/>
            <a:chExt cx="2929466" cy="696478"/>
          </a:xfrm>
        </p:grpSpPr>
        <p:sp>
          <p:nvSpPr>
            <p:cNvPr id="69" name="Объект 2"/>
            <p:cNvSpPr txBox="1">
              <a:spLocks/>
            </p:cNvSpPr>
            <p:nvPr/>
          </p:nvSpPr>
          <p:spPr>
            <a:xfrm>
              <a:off x="113637" y="5890803"/>
              <a:ext cx="2929466" cy="696478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ru-RU" sz="1200" b="1" dirty="0">
                  <a:latin typeface="Bookman Old Style" panose="02050604050505020204" pitchFamily="18" charset="0"/>
                </a:rPr>
                <a:t>Экскурсии и фестивали</a:t>
              </a: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400280" y="6161615"/>
              <a:ext cx="784189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2,8%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20074" y="5904035"/>
              <a:ext cx="2497393" cy="670014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34341" y="963422"/>
            <a:ext cx="6234800" cy="5330762"/>
            <a:chOff x="44239" y="1042648"/>
            <a:chExt cx="6234800" cy="5330762"/>
          </a:xfrm>
        </p:grpSpPr>
        <p:sp>
          <p:nvSpPr>
            <p:cNvPr id="8" name="Объект 2"/>
            <p:cNvSpPr txBox="1">
              <a:spLocks/>
            </p:cNvSpPr>
            <p:nvPr/>
          </p:nvSpPr>
          <p:spPr>
            <a:xfrm>
              <a:off x="44239" y="1042648"/>
              <a:ext cx="6234800" cy="8021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300" b="1" dirty="0">
                  <a:solidFill>
                    <a:schemeClr val="accent5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Какие источники знаний о прошлом нашей страны</a:t>
              </a:r>
              <a:br>
                <a:rPr lang="ru-RU" sz="1300" b="1" dirty="0">
                  <a:solidFill>
                    <a:schemeClr val="accent5">
                      <a:lumMod val="75000"/>
                    </a:schemeClr>
                  </a:solidFill>
                  <a:latin typeface="Bookman Old Style" panose="02050604050505020204" pitchFamily="18" charset="0"/>
                </a:rPr>
              </a:br>
              <a:r>
                <a:rPr lang="ru-RU" sz="1300" b="1" dirty="0">
                  <a:solidFill>
                    <a:schemeClr val="accent5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в наибольшей мере повлияли на Ваши патриотические чувства?</a:t>
              </a: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423459" y="1699922"/>
              <a:ext cx="2929466" cy="720405"/>
              <a:chOff x="196289" y="2504639"/>
              <a:chExt cx="2929466" cy="720405"/>
            </a:xfrm>
          </p:grpSpPr>
          <p:grpSp>
            <p:nvGrpSpPr>
              <p:cNvPr id="3" name="Группа 2"/>
              <p:cNvGrpSpPr/>
              <p:nvPr/>
            </p:nvGrpSpPr>
            <p:grpSpPr>
              <a:xfrm>
                <a:off x="196289" y="2504639"/>
                <a:ext cx="2929466" cy="720405"/>
                <a:chOff x="1120522" y="3491664"/>
                <a:chExt cx="2929466" cy="720405"/>
              </a:xfrm>
            </p:grpSpPr>
            <p:sp>
              <p:nvSpPr>
                <p:cNvPr id="15" name="Объект 2"/>
                <p:cNvSpPr txBox="1">
                  <a:spLocks/>
                </p:cNvSpPr>
                <p:nvPr/>
              </p:nvSpPr>
              <p:spPr>
                <a:xfrm>
                  <a:off x="1120522" y="3515591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Учебники истории</a:t>
                  </a:r>
                </a:p>
              </p:txBody>
            </p:sp>
            <p:sp>
              <p:nvSpPr>
                <p:cNvPr id="38" name="Скругленный прямоугольник 37"/>
                <p:cNvSpPr/>
                <p:nvPr/>
              </p:nvSpPr>
              <p:spPr>
                <a:xfrm>
                  <a:off x="1235153" y="3491664"/>
                  <a:ext cx="2493949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" name="Прямоугольник 3"/>
              <p:cNvSpPr/>
              <p:nvPr/>
            </p:nvSpPr>
            <p:spPr>
              <a:xfrm>
                <a:off x="460748" y="2821218"/>
                <a:ext cx="936474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16,3%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" name="Группа 27"/>
            <p:cNvGrpSpPr/>
            <p:nvPr/>
          </p:nvGrpSpPr>
          <p:grpSpPr>
            <a:xfrm>
              <a:off x="414848" y="2442523"/>
              <a:ext cx="2929466" cy="763893"/>
              <a:chOff x="196289" y="2504639"/>
              <a:chExt cx="2929466" cy="763893"/>
            </a:xfrm>
          </p:grpSpPr>
          <p:grpSp>
            <p:nvGrpSpPr>
              <p:cNvPr id="29" name="Группа 28"/>
              <p:cNvGrpSpPr/>
              <p:nvPr/>
            </p:nvGrpSpPr>
            <p:grpSpPr>
              <a:xfrm>
                <a:off x="196289" y="2504639"/>
                <a:ext cx="2929466" cy="763893"/>
                <a:chOff x="1120522" y="3491664"/>
                <a:chExt cx="2929466" cy="763893"/>
              </a:xfrm>
            </p:grpSpPr>
            <p:sp>
              <p:nvSpPr>
                <p:cNvPr id="32" name="Объект 2"/>
                <p:cNvSpPr txBox="1">
                  <a:spLocks/>
                </p:cNvSpPr>
                <p:nvPr/>
              </p:nvSpPr>
              <p:spPr>
                <a:xfrm>
                  <a:off x="1120522" y="3515591"/>
                  <a:ext cx="2929466" cy="652552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Разговоры со старшими родственниками</a:t>
                  </a:r>
                </a:p>
              </p:txBody>
            </p:sp>
            <p:sp>
              <p:nvSpPr>
                <p:cNvPr id="33" name="Скругленный прямоугольник 32"/>
                <p:cNvSpPr/>
                <p:nvPr/>
              </p:nvSpPr>
              <p:spPr>
                <a:xfrm>
                  <a:off x="1243765" y="3491664"/>
                  <a:ext cx="2493948" cy="763893"/>
                </a:xfrm>
                <a:prstGeom prst="roundRect">
                  <a:avLst/>
                </a:prstGeom>
                <a:noFill/>
                <a:ln w="28575">
                  <a:solidFill>
                    <a:srgbClr val="54823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0" name="Прямоугольник 29"/>
              <p:cNvSpPr/>
              <p:nvPr/>
            </p:nvSpPr>
            <p:spPr>
              <a:xfrm>
                <a:off x="484969" y="2890072"/>
                <a:ext cx="936474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29,4%</a:t>
                </a:r>
                <a:endParaRPr lang="ru-RU" sz="3200" b="1" dirty="0">
                  <a:solidFill>
                    <a:schemeClr val="accent6">
                      <a:lumMod val="75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384403" y="3268618"/>
              <a:ext cx="2929466" cy="720405"/>
              <a:chOff x="196289" y="2504639"/>
              <a:chExt cx="2929466" cy="720405"/>
            </a:xfrm>
          </p:grpSpPr>
          <p:grpSp>
            <p:nvGrpSpPr>
              <p:cNvPr id="35" name="Группа 34"/>
              <p:cNvGrpSpPr/>
              <p:nvPr/>
            </p:nvGrpSpPr>
            <p:grpSpPr>
              <a:xfrm>
                <a:off x="196289" y="2504639"/>
                <a:ext cx="2929466" cy="720405"/>
                <a:chOff x="1120522" y="3491664"/>
                <a:chExt cx="2929466" cy="720405"/>
              </a:xfrm>
            </p:grpSpPr>
            <p:sp>
              <p:nvSpPr>
                <p:cNvPr id="42" name="Объект 2"/>
                <p:cNvSpPr txBox="1">
                  <a:spLocks/>
                </p:cNvSpPr>
                <p:nvPr/>
              </p:nvSpPr>
              <p:spPr>
                <a:xfrm>
                  <a:off x="1120522" y="3515591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Разговоры с друзьями</a:t>
                  </a:r>
                </a:p>
              </p:txBody>
            </p:sp>
            <p:sp>
              <p:nvSpPr>
                <p:cNvPr id="43" name="Скругленный прямоугольник 42"/>
                <p:cNvSpPr/>
                <p:nvPr/>
              </p:nvSpPr>
              <p:spPr>
                <a:xfrm>
                  <a:off x="1274210" y="3491664"/>
                  <a:ext cx="2497392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6" name="Прямоугольник 35"/>
              <p:cNvSpPr/>
              <p:nvPr/>
            </p:nvSpPr>
            <p:spPr>
              <a:xfrm>
                <a:off x="470856" y="2802957"/>
                <a:ext cx="784189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1,1%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4" name="Группа 43"/>
            <p:cNvGrpSpPr/>
            <p:nvPr/>
          </p:nvGrpSpPr>
          <p:grpSpPr>
            <a:xfrm>
              <a:off x="379911" y="4011140"/>
              <a:ext cx="2929466" cy="758700"/>
              <a:chOff x="189765" y="2504638"/>
              <a:chExt cx="2929466" cy="758700"/>
            </a:xfrm>
          </p:grpSpPr>
          <p:grpSp>
            <p:nvGrpSpPr>
              <p:cNvPr id="45" name="Группа 44"/>
              <p:cNvGrpSpPr/>
              <p:nvPr/>
            </p:nvGrpSpPr>
            <p:grpSpPr>
              <a:xfrm>
                <a:off x="189765" y="2504638"/>
                <a:ext cx="2929466" cy="748672"/>
                <a:chOff x="1113998" y="3491663"/>
                <a:chExt cx="2929466" cy="748672"/>
              </a:xfrm>
            </p:grpSpPr>
            <p:sp>
              <p:nvSpPr>
                <p:cNvPr id="47" name="Объект 2"/>
                <p:cNvSpPr txBox="1">
                  <a:spLocks/>
                </p:cNvSpPr>
                <p:nvPr/>
              </p:nvSpPr>
              <p:spPr>
                <a:xfrm>
                  <a:off x="1113998" y="3543857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Просмотр советских исторических фильмов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 </a:t>
                  </a:r>
                </a:p>
              </p:txBody>
            </p:sp>
            <p:sp>
              <p:nvSpPr>
                <p:cNvPr id="48" name="Скругленный прямоугольник 47"/>
                <p:cNvSpPr/>
                <p:nvPr/>
              </p:nvSpPr>
              <p:spPr>
                <a:xfrm>
                  <a:off x="1272178" y="3491663"/>
                  <a:ext cx="2497392" cy="748671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6" name="Прямоугольник 45"/>
              <p:cNvSpPr/>
              <p:nvPr/>
            </p:nvSpPr>
            <p:spPr>
              <a:xfrm>
                <a:off x="440641" y="2894134"/>
                <a:ext cx="936474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19,2%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291524" y="5653005"/>
              <a:ext cx="2929466" cy="720405"/>
              <a:chOff x="196289" y="2504639"/>
              <a:chExt cx="2929466" cy="720405"/>
            </a:xfrm>
          </p:grpSpPr>
          <p:grpSp>
            <p:nvGrpSpPr>
              <p:cNvPr id="50" name="Группа 49"/>
              <p:cNvGrpSpPr/>
              <p:nvPr/>
            </p:nvGrpSpPr>
            <p:grpSpPr>
              <a:xfrm>
                <a:off x="196289" y="2504639"/>
                <a:ext cx="2929466" cy="720405"/>
                <a:chOff x="1120522" y="3491664"/>
                <a:chExt cx="2929466" cy="720405"/>
              </a:xfrm>
            </p:grpSpPr>
            <p:sp>
              <p:nvSpPr>
                <p:cNvPr id="52" name="Объект 2"/>
                <p:cNvSpPr txBox="1">
                  <a:spLocks/>
                </p:cNvSpPr>
                <p:nvPr/>
              </p:nvSpPr>
              <p:spPr>
                <a:xfrm>
                  <a:off x="1120522" y="3515591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Посещение музеев</a:t>
                  </a:r>
                </a:p>
              </p:txBody>
            </p:sp>
            <p:sp>
              <p:nvSpPr>
                <p:cNvPr id="53" name="Скругленный прямоугольник 52"/>
                <p:cNvSpPr/>
                <p:nvPr/>
              </p:nvSpPr>
              <p:spPr>
                <a:xfrm>
                  <a:off x="1367087" y="3491664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1" name="Прямоугольник 50"/>
              <p:cNvSpPr/>
              <p:nvPr/>
            </p:nvSpPr>
            <p:spPr>
              <a:xfrm>
                <a:off x="563735" y="2781957"/>
                <a:ext cx="784189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7,3%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3260806" y="2472649"/>
              <a:ext cx="2929466" cy="720405"/>
              <a:chOff x="196289" y="2504639"/>
              <a:chExt cx="2929466" cy="720405"/>
            </a:xfrm>
          </p:grpSpPr>
          <p:grpSp>
            <p:nvGrpSpPr>
              <p:cNvPr id="83" name="Группа 82"/>
              <p:cNvGrpSpPr/>
              <p:nvPr/>
            </p:nvGrpSpPr>
            <p:grpSpPr>
              <a:xfrm>
                <a:off x="196289" y="2504639"/>
                <a:ext cx="2929466" cy="720405"/>
                <a:chOff x="1120522" y="3491664"/>
                <a:chExt cx="2929466" cy="720405"/>
              </a:xfrm>
            </p:grpSpPr>
            <p:sp>
              <p:nvSpPr>
                <p:cNvPr id="98" name="Объект 2"/>
                <p:cNvSpPr txBox="1">
                  <a:spLocks/>
                </p:cNvSpPr>
                <p:nvPr/>
              </p:nvSpPr>
              <p:spPr>
                <a:xfrm>
                  <a:off x="1120522" y="3515591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Информация в Интернете</a:t>
                  </a:r>
                </a:p>
              </p:txBody>
            </p:sp>
            <p:sp>
              <p:nvSpPr>
                <p:cNvPr id="99" name="Скругленный прямоугольник 98"/>
                <p:cNvSpPr/>
                <p:nvPr/>
              </p:nvSpPr>
              <p:spPr>
                <a:xfrm>
                  <a:off x="1307607" y="3491664"/>
                  <a:ext cx="2497392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84" name="Прямоугольник 83"/>
              <p:cNvSpPr/>
              <p:nvPr/>
            </p:nvSpPr>
            <p:spPr>
              <a:xfrm>
                <a:off x="438180" y="2832080"/>
                <a:ext cx="784189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5,7%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2" name="Группа 111"/>
            <p:cNvGrpSpPr/>
            <p:nvPr/>
          </p:nvGrpSpPr>
          <p:grpSpPr>
            <a:xfrm>
              <a:off x="3329461" y="3215250"/>
              <a:ext cx="2852199" cy="720405"/>
              <a:chOff x="273555" y="2504639"/>
              <a:chExt cx="2852199" cy="720405"/>
            </a:xfrm>
          </p:grpSpPr>
          <p:grpSp>
            <p:nvGrpSpPr>
              <p:cNvPr id="113" name="Группа 112"/>
              <p:cNvGrpSpPr/>
              <p:nvPr/>
            </p:nvGrpSpPr>
            <p:grpSpPr>
              <a:xfrm>
                <a:off x="273555" y="2504639"/>
                <a:ext cx="2852199" cy="720405"/>
                <a:chOff x="1197788" y="3491664"/>
                <a:chExt cx="2852199" cy="720405"/>
              </a:xfrm>
            </p:grpSpPr>
            <p:sp>
              <p:nvSpPr>
                <p:cNvPr id="115" name="Объект 2"/>
                <p:cNvSpPr txBox="1">
                  <a:spLocks/>
                </p:cNvSpPr>
                <p:nvPr/>
              </p:nvSpPr>
              <p:spPr>
                <a:xfrm>
                  <a:off x="1197788" y="3515591"/>
                  <a:ext cx="2852199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Чтение книг по патриотической тематике </a:t>
                  </a:r>
                  <a:endParaRPr lang="ru-RU" sz="1200" dirty="0">
                    <a:latin typeface="Bookman Old Style" panose="02050604050505020204" pitchFamily="18" charset="0"/>
                  </a:endParaRPr>
                </a:p>
              </p:txBody>
            </p:sp>
            <p:sp>
              <p:nvSpPr>
                <p:cNvPr id="116" name="Скругленный прямоугольник 115"/>
                <p:cNvSpPr/>
                <p:nvPr/>
              </p:nvSpPr>
              <p:spPr>
                <a:xfrm>
                  <a:off x="1314261" y="3491664"/>
                  <a:ext cx="2499349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14" name="Прямоугольник 113"/>
              <p:cNvSpPr/>
              <p:nvPr/>
            </p:nvSpPr>
            <p:spPr>
              <a:xfrm>
                <a:off x="458184" y="2824816"/>
                <a:ext cx="553357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3%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7" name="Группа 116"/>
            <p:cNvGrpSpPr/>
            <p:nvPr/>
          </p:nvGrpSpPr>
          <p:grpSpPr>
            <a:xfrm>
              <a:off x="3252195" y="3959939"/>
              <a:ext cx="2929466" cy="720405"/>
              <a:chOff x="196289" y="2504639"/>
              <a:chExt cx="2929466" cy="720405"/>
            </a:xfrm>
          </p:grpSpPr>
          <p:grpSp>
            <p:nvGrpSpPr>
              <p:cNvPr id="118" name="Группа 117"/>
              <p:cNvGrpSpPr/>
              <p:nvPr/>
            </p:nvGrpSpPr>
            <p:grpSpPr>
              <a:xfrm>
                <a:off x="196289" y="2504639"/>
                <a:ext cx="2929466" cy="720405"/>
                <a:chOff x="1120522" y="3491664"/>
                <a:chExt cx="2929466" cy="720405"/>
              </a:xfrm>
            </p:grpSpPr>
            <p:sp>
              <p:nvSpPr>
                <p:cNvPr id="120" name="Объект 2"/>
                <p:cNvSpPr txBox="1">
                  <a:spLocks/>
                </p:cNvSpPr>
                <p:nvPr/>
              </p:nvSpPr>
              <p:spPr>
                <a:xfrm>
                  <a:off x="1120522" y="3515591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Написание патриотических диктантов</a:t>
                  </a:r>
                </a:p>
              </p:txBody>
            </p:sp>
            <p:sp>
              <p:nvSpPr>
                <p:cNvPr id="121" name="Скругленный прямоугольник 120"/>
                <p:cNvSpPr/>
                <p:nvPr/>
              </p:nvSpPr>
              <p:spPr>
                <a:xfrm>
                  <a:off x="1316217" y="3491664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19" name="Прямоугольник 118"/>
              <p:cNvSpPr/>
              <p:nvPr/>
            </p:nvSpPr>
            <p:spPr>
              <a:xfrm>
                <a:off x="461802" y="2831090"/>
                <a:ext cx="784189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0,2%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2" name="Группа 121"/>
            <p:cNvGrpSpPr/>
            <p:nvPr/>
          </p:nvGrpSpPr>
          <p:grpSpPr>
            <a:xfrm>
              <a:off x="3252195" y="4704271"/>
              <a:ext cx="2929466" cy="720405"/>
              <a:chOff x="196289" y="2504639"/>
              <a:chExt cx="2929466" cy="720405"/>
            </a:xfrm>
          </p:grpSpPr>
          <p:grpSp>
            <p:nvGrpSpPr>
              <p:cNvPr id="123" name="Группа 122"/>
              <p:cNvGrpSpPr/>
              <p:nvPr/>
            </p:nvGrpSpPr>
            <p:grpSpPr>
              <a:xfrm>
                <a:off x="196289" y="2504639"/>
                <a:ext cx="2929466" cy="720405"/>
                <a:chOff x="1120522" y="3491664"/>
                <a:chExt cx="2929466" cy="720405"/>
              </a:xfrm>
            </p:grpSpPr>
            <p:sp>
              <p:nvSpPr>
                <p:cNvPr id="125" name="Объект 2"/>
                <p:cNvSpPr txBox="1">
                  <a:spLocks/>
                </p:cNvSpPr>
                <p:nvPr/>
              </p:nvSpPr>
              <p:spPr>
                <a:xfrm>
                  <a:off x="1120522" y="3515591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Участие в игре «Зарница»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 </a:t>
                  </a:r>
                </a:p>
              </p:txBody>
            </p:sp>
            <p:sp>
              <p:nvSpPr>
                <p:cNvPr id="126" name="Скругленный прямоугольник 125"/>
                <p:cNvSpPr/>
                <p:nvPr/>
              </p:nvSpPr>
              <p:spPr>
                <a:xfrm>
                  <a:off x="1316217" y="3491664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24" name="Прямоугольник 123"/>
              <p:cNvSpPr/>
              <p:nvPr/>
            </p:nvSpPr>
            <p:spPr>
              <a:xfrm>
                <a:off x="446791" y="2848272"/>
                <a:ext cx="553357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2%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7" name="Группа 126"/>
            <p:cNvGrpSpPr/>
            <p:nvPr/>
          </p:nvGrpSpPr>
          <p:grpSpPr>
            <a:xfrm>
              <a:off x="3210827" y="5448603"/>
              <a:ext cx="2929466" cy="720405"/>
              <a:chOff x="196289" y="2504639"/>
              <a:chExt cx="2929466" cy="720405"/>
            </a:xfrm>
          </p:grpSpPr>
          <p:grpSp>
            <p:nvGrpSpPr>
              <p:cNvPr id="128" name="Группа 127"/>
              <p:cNvGrpSpPr/>
              <p:nvPr/>
            </p:nvGrpSpPr>
            <p:grpSpPr>
              <a:xfrm>
                <a:off x="196289" y="2504639"/>
                <a:ext cx="2929466" cy="720405"/>
                <a:chOff x="1120522" y="3491664"/>
                <a:chExt cx="2929466" cy="720405"/>
              </a:xfrm>
            </p:grpSpPr>
            <p:sp>
              <p:nvSpPr>
                <p:cNvPr id="130" name="Объект 2"/>
                <p:cNvSpPr txBox="1">
                  <a:spLocks/>
                </p:cNvSpPr>
                <p:nvPr/>
              </p:nvSpPr>
              <p:spPr>
                <a:xfrm>
                  <a:off x="1120522" y="3515591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Затрудняюсь ответить</a:t>
                  </a:r>
                </a:p>
              </p:txBody>
            </p:sp>
            <p:sp>
              <p:nvSpPr>
                <p:cNvPr id="131" name="Скругленный прямоугольник 130"/>
                <p:cNvSpPr/>
                <p:nvPr/>
              </p:nvSpPr>
              <p:spPr>
                <a:xfrm>
                  <a:off x="1357585" y="3491664"/>
                  <a:ext cx="2497393" cy="670014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29" name="Прямоугольник 128"/>
              <p:cNvSpPr/>
              <p:nvPr/>
            </p:nvSpPr>
            <p:spPr>
              <a:xfrm>
                <a:off x="451562" y="2801757"/>
                <a:ext cx="784189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5,2%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335871" y="4832073"/>
              <a:ext cx="2929466" cy="760248"/>
              <a:chOff x="189765" y="2504638"/>
              <a:chExt cx="2929466" cy="760248"/>
            </a:xfrm>
          </p:grpSpPr>
          <p:grpSp>
            <p:nvGrpSpPr>
              <p:cNvPr id="137" name="Группа 136"/>
              <p:cNvGrpSpPr/>
              <p:nvPr/>
            </p:nvGrpSpPr>
            <p:grpSpPr>
              <a:xfrm>
                <a:off x="189765" y="2504638"/>
                <a:ext cx="2929466" cy="748672"/>
                <a:chOff x="1113998" y="3491663"/>
                <a:chExt cx="2929466" cy="748672"/>
              </a:xfrm>
            </p:grpSpPr>
            <p:sp>
              <p:nvSpPr>
                <p:cNvPr id="139" name="Объект 2"/>
                <p:cNvSpPr txBox="1">
                  <a:spLocks/>
                </p:cNvSpPr>
                <p:nvPr/>
              </p:nvSpPr>
              <p:spPr>
                <a:xfrm>
                  <a:off x="1113998" y="3543857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Просмотр современных российских фильмов </a:t>
                  </a:r>
                </a:p>
              </p:txBody>
            </p:sp>
            <p:sp>
              <p:nvSpPr>
                <p:cNvPr id="140" name="Скругленный прямоугольник 139"/>
                <p:cNvSpPr/>
                <p:nvPr/>
              </p:nvSpPr>
              <p:spPr>
                <a:xfrm>
                  <a:off x="1316217" y="3491663"/>
                  <a:ext cx="2497393" cy="748671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8" name="Прямоугольник 137"/>
              <p:cNvSpPr/>
              <p:nvPr/>
            </p:nvSpPr>
            <p:spPr>
              <a:xfrm>
                <a:off x="500217" y="2895682"/>
                <a:ext cx="784189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7,7%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6" name="Объект 2"/>
          <p:cNvSpPr txBox="1">
            <a:spLocks/>
          </p:cNvSpPr>
          <p:nvPr/>
        </p:nvSpPr>
        <p:spPr>
          <a:xfrm>
            <a:off x="6596411" y="1499395"/>
            <a:ext cx="4963671" cy="8629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Bookman Old Style" panose="02050604050505020204" pitchFamily="18" charset="0"/>
              </a:rPr>
              <a:t>С чем у Вас ассоциируется День Победы 9 мая?</a:t>
            </a:r>
          </a:p>
        </p:txBody>
      </p:sp>
      <p:grpSp>
        <p:nvGrpSpPr>
          <p:cNvPr id="147" name="Группа 146"/>
          <p:cNvGrpSpPr/>
          <p:nvPr/>
        </p:nvGrpSpPr>
        <p:grpSpPr>
          <a:xfrm>
            <a:off x="6283674" y="1943729"/>
            <a:ext cx="2929466" cy="775023"/>
            <a:chOff x="252068" y="2045244"/>
            <a:chExt cx="2929466" cy="720405"/>
          </a:xfrm>
        </p:grpSpPr>
        <p:grpSp>
          <p:nvGrpSpPr>
            <p:cNvPr id="168" name="Группа 167"/>
            <p:cNvGrpSpPr/>
            <p:nvPr/>
          </p:nvGrpSpPr>
          <p:grpSpPr>
            <a:xfrm>
              <a:off x="252068" y="2045244"/>
              <a:ext cx="2929466" cy="720405"/>
              <a:chOff x="1176301" y="3032269"/>
              <a:chExt cx="2929466" cy="720405"/>
            </a:xfrm>
          </p:grpSpPr>
          <p:sp>
            <p:nvSpPr>
              <p:cNvPr id="170" name="Объект 2"/>
              <p:cNvSpPr txBox="1">
                <a:spLocks/>
              </p:cNvSpPr>
              <p:nvPr/>
            </p:nvSpPr>
            <p:spPr>
              <a:xfrm>
                <a:off x="1176301" y="3056196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Великий подвиг народа и глубокая скорбь</a:t>
                </a:r>
              </a:p>
            </p:txBody>
          </p:sp>
          <p:sp>
            <p:nvSpPr>
              <p:cNvPr id="171" name="Скругленный прямоугольник 170"/>
              <p:cNvSpPr/>
              <p:nvPr/>
            </p:nvSpPr>
            <p:spPr>
              <a:xfrm>
                <a:off x="1364724" y="3032269"/>
                <a:ext cx="2496054" cy="670014"/>
              </a:xfrm>
              <a:prstGeom prst="roundRect">
                <a:avLst/>
              </a:prstGeom>
              <a:noFill/>
              <a:ln w="28575">
                <a:solidFill>
                  <a:srgbClr val="5482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9" name="Прямоугольник 168"/>
            <p:cNvSpPr/>
            <p:nvPr/>
          </p:nvSpPr>
          <p:spPr>
            <a:xfrm>
              <a:off x="413973" y="2392177"/>
              <a:ext cx="1088760" cy="343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  <a:effectLst/>
                  <a:latin typeface="Bookman Old Style" panose="02050604050505020204" pitchFamily="18" charset="0"/>
                </a:rPr>
                <a:t>92,25%</a:t>
              </a:r>
              <a:endParaRPr lang="ru-RU" sz="3200" b="1" dirty="0">
                <a:solidFill>
                  <a:schemeClr val="accent6">
                    <a:lumMod val="75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8" name="Группа 147"/>
          <p:cNvGrpSpPr/>
          <p:nvPr/>
        </p:nvGrpSpPr>
        <p:grpSpPr>
          <a:xfrm>
            <a:off x="6275063" y="2742630"/>
            <a:ext cx="2929466" cy="786747"/>
            <a:chOff x="252068" y="2045244"/>
            <a:chExt cx="2929466" cy="731303"/>
          </a:xfrm>
        </p:grpSpPr>
        <p:grpSp>
          <p:nvGrpSpPr>
            <p:cNvPr id="164" name="Группа 163"/>
            <p:cNvGrpSpPr/>
            <p:nvPr/>
          </p:nvGrpSpPr>
          <p:grpSpPr>
            <a:xfrm>
              <a:off x="252068" y="2045244"/>
              <a:ext cx="2929466" cy="720405"/>
              <a:chOff x="1176301" y="3032269"/>
              <a:chExt cx="2929466" cy="720405"/>
            </a:xfrm>
          </p:grpSpPr>
          <p:sp>
            <p:nvSpPr>
              <p:cNvPr id="166" name="Объект 2"/>
              <p:cNvSpPr txBox="1">
                <a:spLocks/>
              </p:cNvSpPr>
              <p:nvPr/>
            </p:nvSpPr>
            <p:spPr>
              <a:xfrm>
                <a:off x="1176301" y="3056196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Чувство гордости за свою страну и за своих предков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ru-RU" sz="1200" dirty="0">
                  <a:latin typeface="Bookman Old Style" panose="02050604050505020204" pitchFamily="18" charset="0"/>
                </a:endParaRPr>
              </a:p>
            </p:txBody>
          </p:sp>
          <p:sp>
            <p:nvSpPr>
              <p:cNvPr id="167" name="Скругленный прямоугольник 166"/>
              <p:cNvSpPr/>
              <p:nvPr/>
            </p:nvSpPr>
            <p:spPr>
              <a:xfrm>
                <a:off x="1371996" y="3032269"/>
                <a:ext cx="2497393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5" name="Прямоугольник 164"/>
            <p:cNvSpPr/>
            <p:nvPr/>
          </p:nvSpPr>
          <p:spPr>
            <a:xfrm>
              <a:off x="443093" y="2407343"/>
              <a:ext cx="936475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86,2%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9168457" y="3654725"/>
            <a:ext cx="2545378" cy="775023"/>
            <a:chOff x="399778" y="2045244"/>
            <a:chExt cx="2545378" cy="720405"/>
          </a:xfrm>
        </p:grpSpPr>
        <p:grpSp>
          <p:nvGrpSpPr>
            <p:cNvPr id="160" name="Группа 159"/>
            <p:cNvGrpSpPr/>
            <p:nvPr/>
          </p:nvGrpSpPr>
          <p:grpSpPr>
            <a:xfrm>
              <a:off x="399778" y="2045244"/>
              <a:ext cx="2545378" cy="720405"/>
              <a:chOff x="1324011" y="3032269"/>
              <a:chExt cx="2545378" cy="720405"/>
            </a:xfrm>
          </p:grpSpPr>
          <p:sp>
            <p:nvSpPr>
              <p:cNvPr id="162" name="Объект 2"/>
              <p:cNvSpPr txBox="1">
                <a:spLocks/>
              </p:cNvSpPr>
              <p:nvPr/>
            </p:nvSpPr>
            <p:spPr>
              <a:xfrm>
                <a:off x="1324011" y="3056196"/>
                <a:ext cx="2502064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Георгиевские ленточки, ордена и медали</a:t>
                </a:r>
              </a:p>
            </p:txBody>
          </p:sp>
          <p:sp>
            <p:nvSpPr>
              <p:cNvPr id="163" name="Скругленный прямоугольник 162"/>
              <p:cNvSpPr/>
              <p:nvPr/>
            </p:nvSpPr>
            <p:spPr>
              <a:xfrm>
                <a:off x="1371996" y="3032269"/>
                <a:ext cx="2497393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1" name="Прямоугольник 160"/>
            <p:cNvSpPr/>
            <p:nvPr/>
          </p:nvSpPr>
          <p:spPr>
            <a:xfrm>
              <a:off x="408041" y="2396737"/>
              <a:ext cx="784189" cy="3613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2,7%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0" name="Группа 149"/>
          <p:cNvGrpSpPr/>
          <p:nvPr/>
        </p:nvGrpSpPr>
        <p:grpSpPr>
          <a:xfrm>
            <a:off x="8992647" y="1962285"/>
            <a:ext cx="2929466" cy="775022"/>
            <a:chOff x="2969652" y="562480"/>
            <a:chExt cx="2929466" cy="72040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2969652" y="562480"/>
              <a:ext cx="2929466" cy="720404"/>
              <a:chOff x="3893885" y="1549505"/>
              <a:chExt cx="2929466" cy="720404"/>
            </a:xfrm>
          </p:grpSpPr>
          <p:sp>
            <p:nvSpPr>
              <p:cNvPr id="158" name="Объект 2"/>
              <p:cNvSpPr txBox="1">
                <a:spLocks/>
              </p:cNvSpPr>
              <p:nvPr/>
            </p:nvSpPr>
            <p:spPr>
              <a:xfrm>
                <a:off x="3893885" y="157343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Цветы, память о погибших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 </a:t>
                </a:r>
              </a:p>
            </p:txBody>
          </p:sp>
          <p:sp>
            <p:nvSpPr>
              <p:cNvPr id="159" name="Скругленный прямоугольник 158"/>
              <p:cNvSpPr/>
              <p:nvPr/>
            </p:nvSpPr>
            <p:spPr>
              <a:xfrm>
                <a:off x="4089580" y="1549505"/>
                <a:ext cx="2497393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57" name="Прямоугольник 156"/>
            <p:cNvSpPr/>
            <p:nvPr/>
          </p:nvSpPr>
          <p:spPr>
            <a:xfrm>
              <a:off x="3382820" y="868993"/>
              <a:ext cx="936475" cy="3431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76,5%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6199347" y="3615549"/>
            <a:ext cx="2929466" cy="775023"/>
            <a:chOff x="252068" y="2045244"/>
            <a:chExt cx="2929466" cy="720405"/>
          </a:xfrm>
        </p:grpSpPr>
        <p:grpSp>
          <p:nvGrpSpPr>
            <p:cNvPr id="152" name="Группа 151"/>
            <p:cNvGrpSpPr/>
            <p:nvPr/>
          </p:nvGrpSpPr>
          <p:grpSpPr>
            <a:xfrm>
              <a:off x="252068" y="2045244"/>
              <a:ext cx="2929466" cy="720405"/>
              <a:chOff x="1176301" y="3032269"/>
              <a:chExt cx="2929466" cy="720405"/>
            </a:xfrm>
          </p:grpSpPr>
          <p:sp>
            <p:nvSpPr>
              <p:cNvPr id="154" name="Объект 2"/>
              <p:cNvSpPr txBox="1">
                <a:spLocks/>
              </p:cNvSpPr>
              <p:nvPr/>
            </p:nvSpPr>
            <p:spPr>
              <a:xfrm>
                <a:off x="1176301" y="3056196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Салют в честь праздника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 </a:t>
                </a:r>
              </a:p>
            </p:txBody>
          </p:sp>
          <p:sp>
            <p:nvSpPr>
              <p:cNvPr id="155" name="Скругленный прямоугольник 154"/>
              <p:cNvSpPr/>
              <p:nvPr/>
            </p:nvSpPr>
            <p:spPr>
              <a:xfrm>
                <a:off x="1423170" y="3032269"/>
                <a:ext cx="2489200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53" name="Прямоугольник 152"/>
            <p:cNvSpPr/>
            <p:nvPr/>
          </p:nvSpPr>
          <p:spPr>
            <a:xfrm>
              <a:off x="665236" y="2351759"/>
              <a:ext cx="936475" cy="3613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41,6%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3" name="Объект 2"/>
          <p:cNvSpPr txBox="1">
            <a:spLocks/>
          </p:cNvSpPr>
          <p:nvPr/>
        </p:nvSpPr>
        <p:spPr>
          <a:xfrm>
            <a:off x="8963806" y="2789807"/>
            <a:ext cx="2929466" cy="74928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200" b="1" dirty="0">
                <a:latin typeface="Bookman Old Style" panose="02050604050505020204" pitchFamily="18" charset="0"/>
              </a:rPr>
              <a:t>Военные песни и фильмы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200" b="1" dirty="0">
                <a:latin typeface="Bookman Old Style" panose="02050604050505020204" pitchFamily="18" charset="0"/>
              </a:rPr>
              <a:t> </a:t>
            </a:r>
          </a:p>
        </p:txBody>
      </p:sp>
      <p:sp>
        <p:nvSpPr>
          <p:cNvPr id="144" name="Скругленный прямоугольник 143"/>
          <p:cNvSpPr/>
          <p:nvPr/>
        </p:nvSpPr>
        <p:spPr>
          <a:xfrm>
            <a:off x="9213642" y="2777901"/>
            <a:ext cx="2497393" cy="720812"/>
          </a:xfrm>
          <a:prstGeom prst="round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ик 144"/>
          <p:cNvSpPr/>
          <p:nvPr/>
        </p:nvSpPr>
        <p:spPr>
          <a:xfrm>
            <a:off x="9313604" y="3107655"/>
            <a:ext cx="1088761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18,87%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3482756" y="6294184"/>
            <a:ext cx="8327618" cy="424922"/>
          </a:xfrm>
          <a:prstGeom prst="roundRect">
            <a:avLst/>
          </a:prstGeom>
          <a:solidFill>
            <a:srgbClr val="2E5496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1400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Диалог (прямая коммуникация) дает наибольший эффект воспитания</a:t>
            </a:r>
          </a:p>
        </p:txBody>
      </p:sp>
      <p:sp>
        <p:nvSpPr>
          <p:cNvPr id="133" name="Объект 2"/>
          <p:cNvSpPr txBox="1">
            <a:spLocks/>
          </p:cNvSpPr>
          <p:nvPr/>
        </p:nvSpPr>
        <p:spPr>
          <a:xfrm>
            <a:off x="1734813" y="7272521"/>
            <a:ext cx="2440426" cy="1067746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endParaRPr lang="ru-RU" sz="1300" b="1" i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8" name="Скругленный прямоугольник 131">
            <a:extLst>
              <a:ext uri="{FF2B5EF4-FFF2-40B4-BE49-F238E27FC236}">
                <a16:creationId xmlns:a16="http://schemas.microsoft.com/office/drawing/2014/main" id="{5FBA0DBA-A584-4357-9A09-674A2ABCF473}"/>
              </a:ext>
            </a:extLst>
          </p:cNvPr>
          <p:cNvSpPr/>
          <p:nvPr/>
        </p:nvSpPr>
        <p:spPr>
          <a:xfrm>
            <a:off x="6289974" y="4968677"/>
            <a:ext cx="5520400" cy="1160735"/>
          </a:xfrm>
          <a:prstGeom prst="roundRect">
            <a:avLst/>
          </a:prstGeom>
          <a:solidFill>
            <a:schemeClr val="accent6">
              <a:lumMod val="7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С молодёжью нужно уметь разговаривать, просто объяснять сложное</a:t>
            </a:r>
          </a:p>
        </p:txBody>
      </p:sp>
    </p:spTree>
    <p:extLst>
      <p:ext uri="{BB962C8B-B14F-4D97-AF65-F5344CB8AC3E}">
        <p14:creationId xmlns:p14="http://schemas.microsoft.com/office/powerpoint/2010/main" val="1557461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" y="3008"/>
            <a:ext cx="12191999" cy="6854992"/>
          </a:xfrm>
          <a:prstGeom prst="rect">
            <a:avLst/>
          </a:prstGeom>
          <a:blipFill>
            <a:blip r:embed="rId3">
              <a:alphaModFix amt="24000"/>
            </a:blip>
            <a:stretch>
              <a:fillRect l="-376" t="-8486" b="-238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bject 2"/>
          <p:cNvSpPr/>
          <p:nvPr/>
        </p:nvSpPr>
        <p:spPr>
          <a:xfrm>
            <a:off x="0" y="-39330"/>
            <a:ext cx="12192000" cy="808247"/>
          </a:xfrm>
          <a:custGeom>
            <a:avLst/>
            <a:gdLst/>
            <a:ahLst/>
            <a:cxnLst/>
            <a:rect l="l" t="t" r="r" b="b"/>
            <a:pathLst>
              <a:path w="12192000" h="544194">
                <a:moveTo>
                  <a:pt x="12192000" y="0"/>
                </a:moveTo>
                <a:lnTo>
                  <a:pt x="0" y="0"/>
                </a:lnTo>
                <a:lnTo>
                  <a:pt x="0" y="544067"/>
                </a:lnTo>
                <a:lnTo>
                  <a:pt x="12192000" y="5440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943897" y="-94189"/>
            <a:ext cx="1124810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Патриотическое сознание современной российской школьной молодежи.  Воронежская область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114"/>
            <a:ext cx="1089814" cy="1089814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86246" y="944431"/>
            <a:ext cx="6234800" cy="8021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  <a:latin typeface="Bookman Old Style" panose="02050604050505020204" pitchFamily="18" charset="0"/>
              </a:rPr>
              <a:t>Какие акции и события, связанные с героикой Великой Отечественной войны, произвели на Вас сильное эмоциональное впечатление?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423459" y="1699921"/>
            <a:ext cx="2654032" cy="890761"/>
            <a:chOff x="196289" y="2504638"/>
            <a:chExt cx="2654032" cy="890761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96289" y="2504638"/>
              <a:ext cx="2654032" cy="849681"/>
              <a:chOff x="1120522" y="3491663"/>
              <a:chExt cx="2654032" cy="849681"/>
            </a:xfrm>
          </p:grpSpPr>
          <p:sp>
            <p:nvSpPr>
              <p:cNvPr id="15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654032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Ежегодное участие в шествии Бессмертного полка 9 мая</a:t>
                </a:r>
              </a:p>
            </p:txBody>
          </p:sp>
          <p:sp>
            <p:nvSpPr>
              <p:cNvPr id="38" name="Скругленный прямоугольник 37"/>
              <p:cNvSpPr/>
              <p:nvPr/>
            </p:nvSpPr>
            <p:spPr>
              <a:xfrm>
                <a:off x="1279735" y="3491663"/>
                <a:ext cx="2484993" cy="849681"/>
              </a:xfrm>
              <a:prstGeom prst="roundRect">
                <a:avLst/>
              </a:prstGeom>
              <a:noFill/>
              <a:ln w="28575">
                <a:solidFill>
                  <a:srgbClr val="5482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" name="Прямоугольник 3"/>
            <p:cNvSpPr/>
            <p:nvPr/>
          </p:nvSpPr>
          <p:spPr>
            <a:xfrm>
              <a:off x="431979" y="3026195"/>
              <a:ext cx="1088760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  <a:effectLst/>
                  <a:latin typeface="Bookman Old Style" panose="02050604050505020204" pitchFamily="18" charset="0"/>
                </a:rPr>
                <a:t>85,32%</a:t>
              </a:r>
              <a:endParaRPr lang="ru-RU" sz="3200" b="1" dirty="0">
                <a:solidFill>
                  <a:schemeClr val="accent6">
                    <a:lumMod val="75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65116" y="2619604"/>
            <a:ext cx="2929466" cy="667320"/>
            <a:chOff x="139682" y="2504639"/>
            <a:chExt cx="2929466" cy="667320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139682" y="2504639"/>
              <a:ext cx="2929466" cy="667320"/>
              <a:chOff x="1063915" y="3491664"/>
              <a:chExt cx="2929466" cy="667320"/>
            </a:xfrm>
          </p:grpSpPr>
          <p:sp>
            <p:nvSpPr>
              <p:cNvPr id="32" name="Объект 2"/>
              <p:cNvSpPr txBox="1">
                <a:spLocks/>
              </p:cNvSpPr>
              <p:nvPr/>
            </p:nvSpPr>
            <p:spPr>
              <a:xfrm>
                <a:off x="1063915" y="3506432"/>
                <a:ext cx="2929466" cy="65255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Участие в Эстафете памяти</a:t>
                </a:r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1251726" y="3491664"/>
                <a:ext cx="2498276" cy="504063"/>
              </a:xfrm>
              <a:prstGeom prst="roundRect">
                <a:avLst/>
              </a:prstGeom>
              <a:noFill/>
              <a:ln w="28575">
                <a:solidFill>
                  <a:srgbClr val="5482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0" name="Прямоугольник 29"/>
            <p:cNvSpPr/>
            <p:nvPr/>
          </p:nvSpPr>
          <p:spPr>
            <a:xfrm>
              <a:off x="426350" y="2681539"/>
              <a:ext cx="936475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  <a:effectLst/>
                  <a:latin typeface="Bookman Old Style" panose="02050604050505020204" pitchFamily="18" charset="0"/>
                </a:rPr>
                <a:t>72,3%</a:t>
              </a:r>
              <a:endParaRPr lang="ru-RU" sz="3200" b="1" dirty="0">
                <a:solidFill>
                  <a:schemeClr val="accent6">
                    <a:lumMod val="75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03599" y="3199423"/>
            <a:ext cx="2929466" cy="720405"/>
            <a:chOff x="196289" y="2504639"/>
            <a:chExt cx="2929466" cy="720405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42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Участие в акции «Капсула памяти»</a:t>
                </a:r>
              </a:p>
            </p:txBody>
          </p:sp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1269851" y="3491664"/>
                <a:ext cx="2514737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6" name="Прямоугольник 35"/>
            <p:cNvSpPr/>
            <p:nvPr/>
          </p:nvSpPr>
          <p:spPr>
            <a:xfrm>
              <a:off x="428222" y="2822087"/>
              <a:ext cx="1088761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48,45%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80454" y="3950124"/>
            <a:ext cx="2929466" cy="631704"/>
            <a:chOff x="189765" y="2504638"/>
            <a:chExt cx="2929466" cy="631704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189765" y="2504638"/>
              <a:ext cx="2929466" cy="631704"/>
              <a:chOff x="1113998" y="3491663"/>
              <a:chExt cx="2929466" cy="631704"/>
            </a:xfrm>
          </p:grpSpPr>
          <p:sp>
            <p:nvSpPr>
              <p:cNvPr id="47" name="Объект 2"/>
              <p:cNvSpPr txBox="1">
                <a:spLocks/>
              </p:cNvSpPr>
              <p:nvPr/>
            </p:nvSpPr>
            <p:spPr>
              <a:xfrm>
                <a:off x="1113998" y="3543857"/>
                <a:ext cx="2929466" cy="579510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Акции у Поста №1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 </a:t>
                </a:r>
              </a:p>
            </p:txBody>
          </p:sp>
          <p:sp>
            <p:nvSpPr>
              <p:cNvPr id="48" name="Скругленный прямоугольник 47"/>
              <p:cNvSpPr/>
              <p:nvPr/>
            </p:nvSpPr>
            <p:spPr>
              <a:xfrm>
                <a:off x="1286471" y="3491663"/>
                <a:ext cx="2498277" cy="556875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6" name="Прямоугольник 45"/>
            <p:cNvSpPr/>
            <p:nvPr/>
          </p:nvSpPr>
          <p:spPr>
            <a:xfrm>
              <a:off x="438752" y="2735635"/>
              <a:ext cx="93647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56,3%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274180" y="6234074"/>
            <a:ext cx="2929466" cy="696478"/>
            <a:chOff x="189081" y="2504638"/>
            <a:chExt cx="2929466" cy="696478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189081" y="2504638"/>
              <a:ext cx="2929466" cy="696478"/>
              <a:chOff x="1113314" y="3491663"/>
              <a:chExt cx="2929466" cy="696478"/>
            </a:xfrm>
          </p:grpSpPr>
          <p:sp>
            <p:nvSpPr>
              <p:cNvPr id="52" name="Объект 2"/>
              <p:cNvSpPr txBox="1">
                <a:spLocks/>
              </p:cNvSpPr>
              <p:nvPr/>
            </p:nvSpPr>
            <p:spPr>
              <a:xfrm>
                <a:off x="1113314" y="3491663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Школьные учебники</a:t>
                </a:r>
              </a:p>
            </p:txBody>
          </p:sp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1392061" y="3491664"/>
                <a:ext cx="2512006" cy="547989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1" name="Прямоугольник 50"/>
            <p:cNvSpPr/>
            <p:nvPr/>
          </p:nvSpPr>
          <p:spPr>
            <a:xfrm>
              <a:off x="548051" y="2736860"/>
              <a:ext cx="93647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0,23%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3241453" y="1694274"/>
            <a:ext cx="2929466" cy="696478"/>
            <a:chOff x="113637" y="5890803"/>
            <a:chExt cx="2929466" cy="696478"/>
          </a:xfrm>
        </p:grpSpPr>
        <p:sp>
          <p:nvSpPr>
            <p:cNvPr id="69" name="Объект 2"/>
            <p:cNvSpPr txBox="1">
              <a:spLocks/>
            </p:cNvSpPr>
            <p:nvPr/>
          </p:nvSpPr>
          <p:spPr>
            <a:xfrm>
              <a:off x="113637" y="5890803"/>
              <a:ext cx="2929466" cy="696478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ru-RU" sz="1200" b="1" dirty="0">
                  <a:latin typeface="Bookman Old Style" panose="02050604050505020204" pitchFamily="18" charset="0"/>
                </a:rPr>
                <a:t>Рассказы родителей</a:t>
              </a: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372971" y="6159232"/>
              <a:ext cx="1088761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14,15%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320074" y="5904035"/>
              <a:ext cx="2496273" cy="584923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3260994" y="2376555"/>
            <a:ext cx="2929466" cy="720405"/>
            <a:chOff x="196289" y="2504639"/>
            <a:chExt cx="2929466" cy="720405"/>
          </a:xfrm>
        </p:grpSpPr>
        <p:grpSp>
          <p:nvGrpSpPr>
            <p:cNvPr id="83" name="Группа 82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98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Встречи с ветеранами</a:t>
                </a:r>
              </a:p>
            </p:txBody>
          </p:sp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1307607" y="3491664"/>
                <a:ext cx="2497392" cy="563420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4" name="Прямоугольник 83"/>
            <p:cNvSpPr/>
            <p:nvPr/>
          </p:nvSpPr>
          <p:spPr>
            <a:xfrm>
              <a:off x="439541" y="2742871"/>
              <a:ext cx="93647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51,6%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2" name="Группа 111"/>
          <p:cNvGrpSpPr/>
          <p:nvPr/>
        </p:nvGrpSpPr>
        <p:grpSpPr>
          <a:xfrm>
            <a:off x="3320651" y="3018212"/>
            <a:ext cx="2761965" cy="720405"/>
            <a:chOff x="273555" y="2504639"/>
            <a:chExt cx="2761965" cy="720405"/>
          </a:xfrm>
        </p:grpSpPr>
        <p:grpSp>
          <p:nvGrpSpPr>
            <p:cNvPr id="113" name="Группа 112"/>
            <p:cNvGrpSpPr/>
            <p:nvPr/>
          </p:nvGrpSpPr>
          <p:grpSpPr>
            <a:xfrm>
              <a:off x="273555" y="2504639"/>
              <a:ext cx="2761965" cy="720405"/>
              <a:chOff x="1197788" y="3491664"/>
              <a:chExt cx="2761965" cy="720405"/>
            </a:xfrm>
          </p:grpSpPr>
          <p:sp>
            <p:nvSpPr>
              <p:cNvPr id="115" name="Объект 2"/>
              <p:cNvSpPr txBox="1">
                <a:spLocks/>
              </p:cNvSpPr>
              <p:nvPr/>
            </p:nvSpPr>
            <p:spPr>
              <a:xfrm>
                <a:off x="1197788" y="3515591"/>
                <a:ext cx="2761965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Современные документальные фильмы</a:t>
                </a:r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1316217" y="3491664"/>
                <a:ext cx="2497393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4" name="Прямоугольник 113"/>
            <p:cNvSpPr/>
            <p:nvPr/>
          </p:nvSpPr>
          <p:spPr>
            <a:xfrm>
              <a:off x="453631" y="2853625"/>
              <a:ext cx="936475" cy="369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25,6%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3203646" y="3772557"/>
            <a:ext cx="2929466" cy="750754"/>
            <a:chOff x="147740" y="2504639"/>
            <a:chExt cx="2929466" cy="750754"/>
          </a:xfrm>
        </p:grpSpPr>
        <p:grpSp>
          <p:nvGrpSpPr>
            <p:cNvPr id="118" name="Группа 117"/>
            <p:cNvGrpSpPr/>
            <p:nvPr/>
          </p:nvGrpSpPr>
          <p:grpSpPr>
            <a:xfrm>
              <a:off x="147740" y="2504639"/>
              <a:ext cx="2929466" cy="750754"/>
              <a:chOff x="1071973" y="3491664"/>
              <a:chExt cx="2929466" cy="750754"/>
            </a:xfrm>
          </p:grpSpPr>
          <p:sp>
            <p:nvSpPr>
              <p:cNvPr id="120" name="Объект 2"/>
              <p:cNvSpPr txBox="1">
                <a:spLocks/>
              </p:cNvSpPr>
              <p:nvPr/>
            </p:nvSpPr>
            <p:spPr>
              <a:xfrm>
                <a:off x="1071973" y="3545940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Мемуары полководцев</a:t>
                </a:r>
              </a:p>
            </p:txBody>
          </p:sp>
          <p:sp>
            <p:nvSpPr>
              <p:cNvPr id="121" name="Скругленный прямоугольник 120"/>
              <p:cNvSpPr/>
              <p:nvPr/>
            </p:nvSpPr>
            <p:spPr>
              <a:xfrm>
                <a:off x="1316217" y="3491664"/>
                <a:ext cx="2497393" cy="546961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9" name="Прямоугольник 118"/>
            <p:cNvSpPr/>
            <p:nvPr/>
          </p:nvSpPr>
          <p:spPr>
            <a:xfrm>
              <a:off x="452236" y="2693057"/>
              <a:ext cx="784189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0,9%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3241453" y="4408805"/>
            <a:ext cx="2929466" cy="708147"/>
            <a:chOff x="196289" y="2504639"/>
            <a:chExt cx="2929466" cy="720405"/>
          </a:xfrm>
        </p:grpSpPr>
        <p:grpSp>
          <p:nvGrpSpPr>
            <p:cNvPr id="123" name="Группа 122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125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Ток-шоу по ТВ </a:t>
                </a:r>
              </a:p>
            </p:txBody>
          </p:sp>
          <p:sp>
            <p:nvSpPr>
              <p:cNvPr id="126" name="Скругленный прямоугольник 125"/>
              <p:cNvSpPr/>
              <p:nvPr/>
            </p:nvSpPr>
            <p:spPr>
              <a:xfrm>
                <a:off x="1333469" y="3491664"/>
                <a:ext cx="2480733" cy="558415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4" name="Прямоугольник 123"/>
            <p:cNvSpPr/>
            <p:nvPr/>
          </p:nvSpPr>
          <p:spPr>
            <a:xfrm>
              <a:off x="459461" y="2741371"/>
              <a:ext cx="93647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2,67%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7" name="Группа 126"/>
          <p:cNvGrpSpPr/>
          <p:nvPr/>
        </p:nvGrpSpPr>
        <p:grpSpPr>
          <a:xfrm>
            <a:off x="3196234" y="5042898"/>
            <a:ext cx="2929466" cy="720405"/>
            <a:chOff x="196289" y="2504639"/>
            <a:chExt cx="2929466" cy="720405"/>
          </a:xfrm>
        </p:grpSpPr>
        <p:grpSp>
          <p:nvGrpSpPr>
            <p:cNvPr id="128" name="Группа 127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130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Форумы в Интернете</a:t>
                </a:r>
              </a:p>
            </p:txBody>
          </p:sp>
          <p:sp>
            <p:nvSpPr>
              <p:cNvPr id="131" name="Скругленный прямоугольник 130"/>
              <p:cNvSpPr/>
              <p:nvPr/>
            </p:nvSpPr>
            <p:spPr>
              <a:xfrm>
                <a:off x="1372178" y="3491664"/>
                <a:ext cx="2482800" cy="67001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9" name="Прямоугольник 128"/>
            <p:cNvSpPr/>
            <p:nvPr/>
          </p:nvSpPr>
          <p:spPr>
            <a:xfrm>
              <a:off x="471270" y="2792703"/>
              <a:ext cx="93647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16,8%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351592" y="4585587"/>
            <a:ext cx="2929466" cy="779586"/>
            <a:chOff x="189765" y="2504638"/>
            <a:chExt cx="2929466" cy="779586"/>
          </a:xfrm>
        </p:grpSpPr>
        <p:grpSp>
          <p:nvGrpSpPr>
            <p:cNvPr id="137" name="Группа 136"/>
            <p:cNvGrpSpPr/>
            <p:nvPr/>
          </p:nvGrpSpPr>
          <p:grpSpPr>
            <a:xfrm>
              <a:off x="189765" y="2504638"/>
              <a:ext cx="2929466" cy="748672"/>
              <a:chOff x="1113998" y="3491663"/>
              <a:chExt cx="2929466" cy="748672"/>
            </a:xfrm>
          </p:grpSpPr>
          <p:sp>
            <p:nvSpPr>
              <p:cNvPr id="139" name="Объект 2"/>
              <p:cNvSpPr txBox="1">
                <a:spLocks/>
              </p:cNvSpPr>
              <p:nvPr/>
            </p:nvSpPr>
            <p:spPr>
              <a:xfrm>
                <a:off x="1113998" y="3543857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Просмотр советских художественных фильмов о ВОВ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 </a:t>
                </a:r>
              </a:p>
            </p:txBody>
          </p:sp>
          <p:sp>
            <p:nvSpPr>
              <p:cNvPr id="140" name="Скругленный прямоугольник 139"/>
              <p:cNvSpPr/>
              <p:nvPr/>
            </p:nvSpPr>
            <p:spPr>
              <a:xfrm>
                <a:off x="1316217" y="3491663"/>
                <a:ext cx="2497393" cy="748671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8" name="Прямоугольник 137"/>
            <p:cNvSpPr/>
            <p:nvPr/>
          </p:nvSpPr>
          <p:spPr>
            <a:xfrm>
              <a:off x="457896" y="2895528"/>
              <a:ext cx="93647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41,7%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306373" y="5406589"/>
            <a:ext cx="2929466" cy="789129"/>
            <a:chOff x="189765" y="2504638"/>
            <a:chExt cx="2929466" cy="789129"/>
          </a:xfrm>
        </p:grpSpPr>
        <p:grpSp>
          <p:nvGrpSpPr>
            <p:cNvPr id="88" name="Группа 87"/>
            <p:cNvGrpSpPr/>
            <p:nvPr/>
          </p:nvGrpSpPr>
          <p:grpSpPr>
            <a:xfrm>
              <a:off x="189765" y="2504638"/>
              <a:ext cx="2929466" cy="748672"/>
              <a:chOff x="1113998" y="3491663"/>
              <a:chExt cx="2929466" cy="748672"/>
            </a:xfrm>
          </p:grpSpPr>
          <p:sp>
            <p:nvSpPr>
              <p:cNvPr id="90" name="Объект 2"/>
              <p:cNvSpPr txBox="1">
                <a:spLocks/>
              </p:cNvSpPr>
              <p:nvPr/>
            </p:nvSpPr>
            <p:spPr>
              <a:xfrm>
                <a:off x="1113998" y="3543857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Просмотр современных российских фильмов о ВОВ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 </a:t>
                </a:r>
              </a:p>
            </p:txBody>
          </p:sp>
          <p:sp>
            <p:nvSpPr>
              <p:cNvPr id="91" name="Скругленный прямоугольник 90"/>
              <p:cNvSpPr/>
              <p:nvPr/>
            </p:nvSpPr>
            <p:spPr>
              <a:xfrm>
                <a:off x="1360553" y="3491663"/>
                <a:ext cx="2498276" cy="748671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9" name="Прямоугольник 88"/>
            <p:cNvSpPr/>
            <p:nvPr/>
          </p:nvSpPr>
          <p:spPr>
            <a:xfrm>
              <a:off x="499254" y="2905071"/>
              <a:ext cx="1088761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22,25%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3229281" y="5807022"/>
            <a:ext cx="2929466" cy="708147"/>
            <a:chOff x="196289" y="2504639"/>
            <a:chExt cx="2929466" cy="720405"/>
          </a:xfrm>
        </p:grpSpPr>
        <p:grpSp>
          <p:nvGrpSpPr>
            <p:cNvPr id="96" name="Группа 95"/>
            <p:cNvGrpSpPr/>
            <p:nvPr/>
          </p:nvGrpSpPr>
          <p:grpSpPr>
            <a:xfrm>
              <a:off x="196289" y="2504639"/>
              <a:ext cx="2929466" cy="720405"/>
              <a:chOff x="1120522" y="3491664"/>
              <a:chExt cx="2929466" cy="720405"/>
            </a:xfrm>
          </p:grpSpPr>
          <p:sp>
            <p:nvSpPr>
              <p:cNvPr id="100" name="Объект 2"/>
              <p:cNvSpPr txBox="1">
                <a:spLocks/>
              </p:cNvSpPr>
              <p:nvPr/>
            </p:nvSpPr>
            <p:spPr>
              <a:xfrm>
                <a:off x="1120522" y="351559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Рассказы родных</a:t>
                </a:r>
              </a:p>
            </p:txBody>
          </p:sp>
          <p:sp>
            <p:nvSpPr>
              <p:cNvPr id="101" name="Скругленный прямоугольник 100"/>
              <p:cNvSpPr/>
              <p:nvPr/>
            </p:nvSpPr>
            <p:spPr>
              <a:xfrm>
                <a:off x="1339131" y="3491664"/>
                <a:ext cx="2469985" cy="558415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7" name="Прямоугольник 96"/>
            <p:cNvSpPr/>
            <p:nvPr/>
          </p:nvSpPr>
          <p:spPr>
            <a:xfrm>
              <a:off x="459461" y="2741371"/>
              <a:ext cx="936475" cy="3954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38,2%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917875" y="989722"/>
            <a:ext cx="3480651" cy="5397007"/>
            <a:chOff x="7350049" y="970144"/>
            <a:chExt cx="3480651" cy="5397007"/>
          </a:xfrm>
        </p:grpSpPr>
        <p:sp>
          <p:nvSpPr>
            <p:cNvPr id="92" name="Скругленный прямоугольник 91"/>
            <p:cNvSpPr/>
            <p:nvPr/>
          </p:nvSpPr>
          <p:spPr>
            <a:xfrm>
              <a:off x="7778610" y="2759415"/>
              <a:ext cx="2916824" cy="786816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бъект 2"/>
            <p:cNvSpPr txBox="1">
              <a:spLocks/>
            </p:cNvSpPr>
            <p:nvPr/>
          </p:nvSpPr>
          <p:spPr>
            <a:xfrm>
              <a:off x="7350049" y="970144"/>
              <a:ext cx="3480651" cy="76359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300" b="1" dirty="0">
                  <a:solidFill>
                    <a:schemeClr val="accent5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В каких патриотических мероприятиях Вам было бы интересно принять участие?</a:t>
              </a: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7783190" y="1719455"/>
              <a:ext cx="2946725" cy="908655"/>
              <a:chOff x="7687263" y="1916080"/>
              <a:chExt cx="2946725" cy="908655"/>
            </a:xfrm>
          </p:grpSpPr>
          <p:grpSp>
            <p:nvGrpSpPr>
              <p:cNvPr id="77" name="Группа 76"/>
              <p:cNvGrpSpPr/>
              <p:nvPr/>
            </p:nvGrpSpPr>
            <p:grpSpPr>
              <a:xfrm>
                <a:off x="7687263" y="1916080"/>
                <a:ext cx="2946725" cy="895339"/>
                <a:chOff x="1269193" y="2544735"/>
                <a:chExt cx="2946725" cy="717822"/>
              </a:xfrm>
            </p:grpSpPr>
            <p:sp>
              <p:nvSpPr>
                <p:cNvPr id="79" name="Объект 2"/>
                <p:cNvSpPr txBox="1">
                  <a:spLocks/>
                </p:cNvSpPr>
                <p:nvPr/>
              </p:nvSpPr>
              <p:spPr>
                <a:xfrm>
                  <a:off x="1286452" y="2544735"/>
                  <a:ext cx="2929466" cy="413320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Конкурс рисунков «Спасибо деду за победу» и «Мой старший товарищ на СВО»</a:t>
                  </a:r>
                </a:p>
              </p:txBody>
            </p:sp>
            <p:sp>
              <p:nvSpPr>
                <p:cNvPr id="80" name="Скругленный прямоугольник 79"/>
                <p:cNvSpPr/>
                <p:nvPr/>
              </p:nvSpPr>
              <p:spPr>
                <a:xfrm>
                  <a:off x="1269193" y="2546042"/>
                  <a:ext cx="2912244" cy="716515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78" name="Прямоугольник 77"/>
              <p:cNvSpPr/>
              <p:nvPr/>
            </p:nvSpPr>
            <p:spPr>
              <a:xfrm>
                <a:off x="7749273" y="2455531"/>
                <a:ext cx="1088761" cy="3692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26,98%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7" name="Группа 56"/>
            <p:cNvGrpSpPr/>
            <p:nvPr/>
          </p:nvGrpSpPr>
          <p:grpSpPr>
            <a:xfrm>
              <a:off x="7756134" y="2842225"/>
              <a:ext cx="2929466" cy="868718"/>
              <a:chOff x="383491" y="1623361"/>
              <a:chExt cx="2929466" cy="696478"/>
            </a:xfrm>
          </p:grpSpPr>
          <p:sp>
            <p:nvSpPr>
              <p:cNvPr id="75" name="Объект 2"/>
              <p:cNvSpPr txBox="1">
                <a:spLocks/>
              </p:cNvSpPr>
              <p:nvPr/>
            </p:nvSpPr>
            <p:spPr>
              <a:xfrm>
                <a:off x="383491" y="1623361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Урок истории «Герои и коллаборационист»</a:t>
                </a:r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401615" y="1901396"/>
                <a:ext cx="1088761" cy="3116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10,38%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Группа 16"/>
            <p:cNvGrpSpPr/>
            <p:nvPr/>
          </p:nvGrpSpPr>
          <p:grpSpPr>
            <a:xfrm>
              <a:off x="7778610" y="3702827"/>
              <a:ext cx="2929466" cy="992873"/>
              <a:chOff x="7682532" y="3825930"/>
              <a:chExt cx="2929466" cy="992873"/>
            </a:xfrm>
          </p:grpSpPr>
          <p:sp>
            <p:nvSpPr>
              <p:cNvPr id="93" name="Скругленный прямоугольник 92"/>
              <p:cNvSpPr/>
              <p:nvPr/>
            </p:nvSpPr>
            <p:spPr>
              <a:xfrm>
                <a:off x="7700198" y="3825930"/>
                <a:ext cx="2899158" cy="970064"/>
              </a:xfrm>
              <a:prstGeom prst="roundRect">
                <a:avLst/>
              </a:prstGeom>
              <a:noFill/>
              <a:ln w="28575">
                <a:solidFill>
                  <a:srgbClr val="5482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8" name="Группа 57"/>
              <p:cNvGrpSpPr/>
              <p:nvPr/>
            </p:nvGrpSpPr>
            <p:grpSpPr>
              <a:xfrm>
                <a:off x="7682532" y="3858066"/>
                <a:ext cx="2929466" cy="960737"/>
                <a:chOff x="357895" y="1619906"/>
                <a:chExt cx="2929466" cy="770253"/>
              </a:xfrm>
            </p:grpSpPr>
            <p:sp>
              <p:nvSpPr>
                <p:cNvPr id="71" name="Объект 2"/>
                <p:cNvSpPr txBox="1">
                  <a:spLocks/>
                </p:cNvSpPr>
                <p:nvPr/>
              </p:nvSpPr>
              <p:spPr>
                <a:xfrm>
                  <a:off x="357895" y="1619906"/>
                  <a:ext cx="2929466" cy="265281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Составление биографии родственника, участвовавшего в Великой Отечественной войне и СВО</a:t>
                  </a:r>
                </a:p>
              </p:txBody>
            </p:sp>
            <p:sp>
              <p:nvSpPr>
                <p:cNvPr id="70" name="Прямоугольник 69"/>
                <p:cNvSpPr/>
                <p:nvPr/>
              </p:nvSpPr>
              <p:spPr>
                <a:xfrm>
                  <a:off x="401614" y="2094157"/>
                  <a:ext cx="1088760" cy="2960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6">
                          <a:lumMod val="75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74,25%</a:t>
                  </a:r>
                  <a:endParaRPr lang="ru-RU" sz="3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8" name="Группа 17"/>
            <p:cNvGrpSpPr/>
            <p:nvPr/>
          </p:nvGrpSpPr>
          <p:grpSpPr>
            <a:xfrm>
              <a:off x="7756424" y="4825431"/>
              <a:ext cx="2939010" cy="691095"/>
              <a:chOff x="7717183" y="5042898"/>
              <a:chExt cx="2939010" cy="69109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7742201" y="5042898"/>
                <a:ext cx="2913992" cy="680970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9" name="Группа 58"/>
              <p:cNvGrpSpPr/>
              <p:nvPr/>
            </p:nvGrpSpPr>
            <p:grpSpPr>
              <a:xfrm>
                <a:off x="7717183" y="5121991"/>
                <a:ext cx="2929466" cy="612002"/>
                <a:chOff x="349574" y="1698413"/>
                <a:chExt cx="2929466" cy="490661"/>
              </a:xfrm>
            </p:grpSpPr>
            <p:sp>
              <p:nvSpPr>
                <p:cNvPr id="67" name="Объект 2"/>
                <p:cNvSpPr txBox="1">
                  <a:spLocks/>
                </p:cNvSpPr>
                <p:nvPr/>
              </p:nvSpPr>
              <p:spPr>
                <a:xfrm>
                  <a:off x="349574" y="1698413"/>
                  <a:ext cx="2929466" cy="274722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Видеопоздравление ветерану</a:t>
                  </a:r>
                </a:p>
              </p:txBody>
            </p:sp>
            <p:sp>
              <p:nvSpPr>
                <p:cNvPr id="66" name="Прямоугольник 65"/>
                <p:cNvSpPr/>
                <p:nvPr/>
              </p:nvSpPr>
              <p:spPr>
                <a:xfrm>
                  <a:off x="415581" y="1893072"/>
                  <a:ext cx="1088761" cy="2960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55,55%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9" name="Группа 18"/>
            <p:cNvGrpSpPr/>
            <p:nvPr/>
          </p:nvGrpSpPr>
          <p:grpSpPr>
            <a:xfrm>
              <a:off x="7717328" y="5656562"/>
              <a:ext cx="2978106" cy="710589"/>
              <a:chOff x="7594280" y="5848980"/>
              <a:chExt cx="2978106" cy="710589"/>
            </a:xfrm>
          </p:grpSpPr>
          <p:sp>
            <p:nvSpPr>
              <p:cNvPr id="102" name="Скругленный прямоугольник 101"/>
              <p:cNvSpPr/>
              <p:nvPr/>
            </p:nvSpPr>
            <p:spPr>
              <a:xfrm>
                <a:off x="7655562" y="5848980"/>
                <a:ext cx="2916824" cy="680970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03" name="Группа 102"/>
              <p:cNvGrpSpPr/>
              <p:nvPr/>
            </p:nvGrpSpPr>
            <p:grpSpPr>
              <a:xfrm>
                <a:off x="7594280" y="5928074"/>
                <a:ext cx="2929466" cy="631495"/>
                <a:chOff x="349574" y="1698413"/>
                <a:chExt cx="2929466" cy="506289"/>
              </a:xfrm>
            </p:grpSpPr>
            <p:sp>
              <p:nvSpPr>
                <p:cNvPr id="104" name="Объект 2"/>
                <p:cNvSpPr txBox="1">
                  <a:spLocks/>
                </p:cNvSpPr>
                <p:nvPr/>
              </p:nvSpPr>
              <p:spPr>
                <a:xfrm>
                  <a:off x="349574" y="1698413"/>
                  <a:ext cx="2929466" cy="274722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Затрудняюсь с ответом</a:t>
                  </a:r>
                </a:p>
              </p:txBody>
            </p:sp>
            <p:sp>
              <p:nvSpPr>
                <p:cNvPr id="105" name="Прямоугольник 104"/>
                <p:cNvSpPr/>
                <p:nvPr/>
              </p:nvSpPr>
              <p:spPr>
                <a:xfrm>
                  <a:off x="567867" y="1893072"/>
                  <a:ext cx="784189" cy="31163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3,8%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32" name="Группа 131"/>
          <p:cNvGrpSpPr/>
          <p:nvPr/>
        </p:nvGrpSpPr>
        <p:grpSpPr>
          <a:xfrm>
            <a:off x="9317135" y="1711968"/>
            <a:ext cx="2801902" cy="2510218"/>
            <a:chOff x="-460331" y="6215227"/>
            <a:chExt cx="6745077" cy="417972"/>
          </a:xfrm>
        </p:grpSpPr>
        <p:sp>
          <p:nvSpPr>
            <p:cNvPr id="133" name="Скругленный прямоугольник 132"/>
            <p:cNvSpPr/>
            <p:nvPr/>
          </p:nvSpPr>
          <p:spPr>
            <a:xfrm>
              <a:off x="-317206" y="6215227"/>
              <a:ext cx="6408549" cy="378004"/>
            </a:xfrm>
            <a:prstGeom prst="roundRect">
              <a:avLst/>
            </a:prstGeom>
            <a:solidFill>
              <a:schemeClr val="accent6">
                <a:lumMod val="75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Объект 2"/>
            <p:cNvSpPr txBox="1">
              <a:spLocks/>
            </p:cNvSpPr>
            <p:nvPr/>
          </p:nvSpPr>
          <p:spPr>
            <a:xfrm>
              <a:off x="-460331" y="6277757"/>
              <a:ext cx="6745077" cy="355442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800" b="1" i="1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Необходимость эмоционального вовлечения молодежи в события и акции</a:t>
              </a:r>
            </a:p>
          </p:txBody>
        </p:sp>
      </p:grpSp>
      <p:grpSp>
        <p:nvGrpSpPr>
          <p:cNvPr id="106" name="Группа 105">
            <a:extLst>
              <a:ext uri="{FF2B5EF4-FFF2-40B4-BE49-F238E27FC236}">
                <a16:creationId xmlns:a16="http://schemas.microsoft.com/office/drawing/2014/main" id="{20ED6632-349C-473D-8FA3-8288447C50E0}"/>
              </a:ext>
            </a:extLst>
          </p:cNvPr>
          <p:cNvGrpSpPr/>
          <p:nvPr/>
        </p:nvGrpSpPr>
        <p:grpSpPr>
          <a:xfrm>
            <a:off x="9362392" y="4252171"/>
            <a:ext cx="2801902" cy="2510218"/>
            <a:chOff x="-460331" y="6215227"/>
            <a:chExt cx="6745077" cy="417972"/>
          </a:xfrm>
        </p:grpSpPr>
        <p:sp>
          <p:nvSpPr>
            <p:cNvPr id="107" name="Скругленный прямоугольник 132">
              <a:extLst>
                <a:ext uri="{FF2B5EF4-FFF2-40B4-BE49-F238E27FC236}">
                  <a16:creationId xmlns:a16="http://schemas.microsoft.com/office/drawing/2014/main" id="{2DA64463-F82D-43BC-8531-EE93C2E30246}"/>
                </a:ext>
              </a:extLst>
            </p:cNvPr>
            <p:cNvSpPr/>
            <p:nvPr/>
          </p:nvSpPr>
          <p:spPr>
            <a:xfrm>
              <a:off x="-317206" y="6215227"/>
              <a:ext cx="6408549" cy="378004"/>
            </a:xfrm>
            <a:prstGeom prst="roundRect">
              <a:avLst/>
            </a:prstGeom>
            <a:solidFill>
              <a:srgbClr val="8293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Объект 2">
              <a:extLst>
                <a:ext uri="{FF2B5EF4-FFF2-40B4-BE49-F238E27FC236}">
                  <a16:creationId xmlns:a16="http://schemas.microsoft.com/office/drawing/2014/main" id="{9512D852-23E6-4CF8-8C86-AF70DFB6A8CD}"/>
                </a:ext>
              </a:extLst>
            </p:cNvPr>
            <p:cNvSpPr txBox="1">
              <a:spLocks/>
            </p:cNvSpPr>
            <p:nvPr/>
          </p:nvSpPr>
          <p:spPr>
            <a:xfrm>
              <a:off x="-460331" y="6277757"/>
              <a:ext cx="6745077" cy="355442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600" b="1" i="1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Отклик у детей получают эмоционально-окрашенные, массовые, реальные события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7391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162" y="138918"/>
            <a:ext cx="12194162" cy="6724902"/>
          </a:xfrm>
          <a:prstGeom prst="rect">
            <a:avLst/>
          </a:prstGeom>
          <a:blipFill>
            <a:blip r:embed="rId3">
              <a:alphaModFix amt="24000"/>
            </a:blip>
            <a:stretch>
              <a:fillRect l="-376" t="-8486" b="-238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bject 2"/>
          <p:cNvSpPr/>
          <p:nvPr/>
        </p:nvSpPr>
        <p:spPr>
          <a:xfrm>
            <a:off x="0" y="-39330"/>
            <a:ext cx="12192000" cy="808247"/>
          </a:xfrm>
          <a:custGeom>
            <a:avLst/>
            <a:gdLst/>
            <a:ahLst/>
            <a:cxnLst/>
            <a:rect l="l" t="t" r="r" b="b"/>
            <a:pathLst>
              <a:path w="12192000" h="544194">
                <a:moveTo>
                  <a:pt x="12192000" y="0"/>
                </a:moveTo>
                <a:lnTo>
                  <a:pt x="0" y="0"/>
                </a:lnTo>
                <a:lnTo>
                  <a:pt x="0" y="544067"/>
                </a:lnTo>
                <a:lnTo>
                  <a:pt x="12192000" y="5440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943897" y="-94189"/>
            <a:ext cx="1124810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Патриотическое сознание современной российской школьной молодежи.  Воронежская область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114"/>
            <a:ext cx="1089814" cy="1089814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125656" y="865533"/>
            <a:ext cx="2963990" cy="5529448"/>
            <a:chOff x="3635291" y="1164541"/>
            <a:chExt cx="2963990" cy="5529448"/>
          </a:xfrm>
        </p:grpSpPr>
        <p:sp>
          <p:nvSpPr>
            <p:cNvPr id="90" name="Объект 2"/>
            <p:cNvSpPr txBox="1">
              <a:spLocks/>
            </p:cNvSpPr>
            <p:nvPr/>
          </p:nvSpPr>
          <p:spPr>
            <a:xfrm>
              <a:off x="3724812" y="1164541"/>
              <a:ext cx="2750425" cy="877258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300" b="1" dirty="0">
                  <a:solidFill>
                    <a:schemeClr val="accent5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На кого из членов семьи Вы хотели бы быть похожим?</a:t>
              </a:r>
            </a:p>
          </p:txBody>
        </p:sp>
        <p:sp>
          <p:nvSpPr>
            <p:cNvPr id="120" name="Скругленный прямоугольник 119"/>
            <p:cNvSpPr/>
            <p:nvPr/>
          </p:nvSpPr>
          <p:spPr>
            <a:xfrm>
              <a:off x="3687259" y="3951759"/>
              <a:ext cx="2895022" cy="742444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2" name="Группа 91"/>
            <p:cNvGrpSpPr/>
            <p:nvPr/>
          </p:nvGrpSpPr>
          <p:grpSpPr>
            <a:xfrm>
              <a:off x="3661221" y="1684086"/>
              <a:ext cx="2929466" cy="1066371"/>
              <a:chOff x="192594" y="1850544"/>
              <a:chExt cx="2929466" cy="744169"/>
            </a:xfrm>
          </p:grpSpPr>
          <p:grpSp>
            <p:nvGrpSpPr>
              <p:cNvPr id="113" name="Группа 112"/>
              <p:cNvGrpSpPr/>
              <p:nvPr/>
            </p:nvGrpSpPr>
            <p:grpSpPr>
              <a:xfrm>
                <a:off x="192594" y="1850544"/>
                <a:ext cx="2929466" cy="744169"/>
                <a:chOff x="1116827" y="2837569"/>
                <a:chExt cx="2929466" cy="744169"/>
              </a:xfrm>
            </p:grpSpPr>
            <p:sp>
              <p:nvSpPr>
                <p:cNvPr id="115" name="Объект 2"/>
                <p:cNvSpPr txBox="1">
                  <a:spLocks/>
                </p:cNvSpPr>
                <p:nvPr/>
              </p:nvSpPr>
              <p:spPr>
                <a:xfrm>
                  <a:off x="1116827" y="2885260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Ни на кого</a:t>
                  </a:r>
                </a:p>
              </p:txBody>
            </p:sp>
            <p:sp>
              <p:nvSpPr>
                <p:cNvPr id="116" name="Скругленный прямоугольник 115"/>
                <p:cNvSpPr/>
                <p:nvPr/>
              </p:nvSpPr>
              <p:spPr>
                <a:xfrm>
                  <a:off x="1121114" y="2837569"/>
                  <a:ext cx="2903633" cy="437740"/>
                </a:xfrm>
                <a:prstGeom prst="roundRect">
                  <a:avLst/>
                </a:prstGeom>
                <a:noFill/>
                <a:ln w="28575"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14" name="Прямоугольник 113"/>
              <p:cNvSpPr/>
              <p:nvPr/>
            </p:nvSpPr>
            <p:spPr>
              <a:xfrm>
                <a:off x="324729" y="2000884"/>
                <a:ext cx="1088761" cy="2712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18,77%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8" name="Группа 17"/>
            <p:cNvGrpSpPr/>
            <p:nvPr/>
          </p:nvGrpSpPr>
          <p:grpSpPr>
            <a:xfrm>
              <a:off x="3660187" y="2396927"/>
              <a:ext cx="2929466" cy="1113167"/>
              <a:chOff x="3606489" y="2536926"/>
              <a:chExt cx="2929466" cy="1113167"/>
            </a:xfrm>
          </p:grpSpPr>
          <p:sp>
            <p:nvSpPr>
              <p:cNvPr id="95" name="Скругленный прямоугольник 94"/>
              <p:cNvSpPr/>
              <p:nvPr/>
            </p:nvSpPr>
            <p:spPr>
              <a:xfrm>
                <a:off x="3606489" y="2536926"/>
                <a:ext cx="2902859" cy="689301"/>
              </a:xfrm>
              <a:prstGeom prst="roundRect">
                <a:avLst/>
              </a:prstGeom>
              <a:noFill/>
              <a:ln w="28575">
                <a:solidFill>
                  <a:srgbClr val="5482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93" name="Группа 92"/>
              <p:cNvGrpSpPr/>
              <p:nvPr/>
            </p:nvGrpSpPr>
            <p:grpSpPr>
              <a:xfrm>
                <a:off x="3606489" y="2652062"/>
                <a:ext cx="2929466" cy="998031"/>
                <a:chOff x="191579" y="1686509"/>
                <a:chExt cx="2929466" cy="696478"/>
              </a:xfrm>
            </p:grpSpPr>
            <p:sp>
              <p:nvSpPr>
                <p:cNvPr id="99" name="Объект 2"/>
                <p:cNvSpPr txBox="1">
                  <a:spLocks/>
                </p:cNvSpPr>
                <p:nvPr/>
              </p:nvSpPr>
              <p:spPr>
                <a:xfrm>
                  <a:off x="191579" y="1686509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Хочу быть похожим на отца</a:t>
                  </a:r>
                </a:p>
              </p:txBody>
            </p:sp>
            <p:sp>
              <p:nvSpPr>
                <p:cNvPr id="112" name="Прямоугольник 111"/>
                <p:cNvSpPr/>
                <p:nvPr/>
              </p:nvSpPr>
              <p:spPr>
                <a:xfrm>
                  <a:off x="305786" y="1804354"/>
                  <a:ext cx="1088760" cy="25765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6">
                          <a:lumMod val="75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31,78%</a:t>
                  </a:r>
                  <a:endParaRPr lang="ru-RU" sz="3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94" name="Группа 93"/>
            <p:cNvGrpSpPr/>
            <p:nvPr/>
          </p:nvGrpSpPr>
          <p:grpSpPr>
            <a:xfrm>
              <a:off x="3635291" y="3295738"/>
              <a:ext cx="2929466" cy="998032"/>
              <a:chOff x="175275" y="1487947"/>
              <a:chExt cx="2929466" cy="696478"/>
            </a:xfrm>
          </p:grpSpPr>
          <p:sp>
            <p:nvSpPr>
              <p:cNvPr id="97" name="Объект 2"/>
              <p:cNvSpPr txBox="1">
                <a:spLocks/>
              </p:cNvSpPr>
              <p:nvPr/>
            </p:nvSpPr>
            <p:spPr>
              <a:xfrm>
                <a:off x="175275" y="1487947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Хочу быть похожим на мать</a:t>
                </a:r>
              </a:p>
            </p:txBody>
          </p:sp>
          <p:sp>
            <p:nvSpPr>
              <p:cNvPr id="98" name="Прямоугольник 97"/>
              <p:cNvSpPr/>
              <p:nvPr/>
            </p:nvSpPr>
            <p:spPr>
              <a:xfrm>
                <a:off x="305124" y="1624769"/>
                <a:ext cx="1088760" cy="257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25,56%</a:t>
                </a:r>
                <a:endParaRPr lang="ru-RU" sz="3200" b="1" dirty="0">
                  <a:solidFill>
                    <a:schemeClr val="accent6">
                      <a:lumMod val="75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6" name="Скругленный прямоугольник 95"/>
            <p:cNvSpPr/>
            <p:nvPr/>
          </p:nvSpPr>
          <p:spPr>
            <a:xfrm>
              <a:off x="3666462" y="3147288"/>
              <a:ext cx="2912244" cy="742444"/>
            </a:xfrm>
            <a:prstGeom prst="roundRect">
              <a:avLst/>
            </a:prstGeom>
            <a:noFill/>
            <a:ln w="28575">
              <a:solidFill>
                <a:srgbClr val="548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7" name="Группа 116"/>
            <p:cNvGrpSpPr/>
            <p:nvPr/>
          </p:nvGrpSpPr>
          <p:grpSpPr>
            <a:xfrm>
              <a:off x="3658283" y="4073204"/>
              <a:ext cx="2929466" cy="998032"/>
              <a:chOff x="202591" y="1414689"/>
              <a:chExt cx="2929466" cy="696478"/>
            </a:xfrm>
          </p:grpSpPr>
          <p:sp>
            <p:nvSpPr>
              <p:cNvPr id="118" name="Объект 2"/>
              <p:cNvSpPr txBox="1">
                <a:spLocks/>
              </p:cNvSpPr>
              <p:nvPr/>
            </p:nvSpPr>
            <p:spPr>
              <a:xfrm>
                <a:off x="202591" y="1414689"/>
                <a:ext cx="2929466" cy="69647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ru-RU" sz="1200" b="1" dirty="0">
                    <a:latin typeface="Bookman Old Style" panose="02050604050505020204" pitchFamily="18" charset="0"/>
                  </a:rPr>
                  <a:t>Хочу быть похожим на бабушку</a:t>
                </a:r>
              </a:p>
            </p:txBody>
          </p:sp>
          <p:sp>
            <p:nvSpPr>
              <p:cNvPr id="119" name="Прямоугольник 118"/>
              <p:cNvSpPr/>
              <p:nvPr/>
            </p:nvSpPr>
            <p:spPr>
              <a:xfrm>
                <a:off x="377870" y="1577865"/>
                <a:ext cx="936475" cy="2712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</a:rPr>
                  <a:t>8,25%</a:t>
                </a:r>
                <a:endParaRPr lang="ru-RU" sz="3200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3655641" y="4754083"/>
              <a:ext cx="2933790" cy="1048358"/>
              <a:chOff x="3601943" y="4894082"/>
              <a:chExt cx="2933790" cy="1048358"/>
            </a:xfrm>
          </p:grpSpPr>
          <p:grpSp>
            <p:nvGrpSpPr>
              <p:cNvPr id="121" name="Группа 120"/>
              <p:cNvGrpSpPr/>
              <p:nvPr/>
            </p:nvGrpSpPr>
            <p:grpSpPr>
              <a:xfrm>
                <a:off x="3601943" y="4944408"/>
                <a:ext cx="2929466" cy="998032"/>
                <a:chOff x="199949" y="1316146"/>
                <a:chExt cx="2929466" cy="696478"/>
              </a:xfrm>
            </p:grpSpPr>
            <p:sp>
              <p:nvSpPr>
                <p:cNvPr id="122" name="Объект 2"/>
                <p:cNvSpPr txBox="1">
                  <a:spLocks/>
                </p:cNvSpPr>
                <p:nvPr/>
              </p:nvSpPr>
              <p:spPr>
                <a:xfrm>
                  <a:off x="199949" y="1316146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Хочу быть похожим на дедушку</a:t>
                  </a:r>
                </a:p>
              </p:txBody>
            </p:sp>
            <p:sp>
              <p:nvSpPr>
                <p:cNvPr id="123" name="Прямоугольник 122"/>
                <p:cNvSpPr/>
                <p:nvPr/>
              </p:nvSpPr>
              <p:spPr>
                <a:xfrm>
                  <a:off x="311014" y="1537142"/>
                  <a:ext cx="1088761" cy="2712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15,53%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4" name="Скругленный прямоугольник 123"/>
              <p:cNvSpPr/>
              <p:nvPr/>
            </p:nvSpPr>
            <p:spPr>
              <a:xfrm>
                <a:off x="3640711" y="4894082"/>
                <a:ext cx="2895022" cy="74244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3654631" y="5556408"/>
              <a:ext cx="2944650" cy="1137581"/>
              <a:chOff x="3600933" y="5696407"/>
              <a:chExt cx="2944650" cy="1137581"/>
            </a:xfrm>
          </p:grpSpPr>
          <p:grpSp>
            <p:nvGrpSpPr>
              <p:cNvPr id="125" name="Группа 124"/>
              <p:cNvGrpSpPr/>
              <p:nvPr/>
            </p:nvGrpSpPr>
            <p:grpSpPr>
              <a:xfrm>
                <a:off x="3600933" y="5835956"/>
                <a:ext cx="2929466" cy="998032"/>
                <a:chOff x="220485" y="1333216"/>
                <a:chExt cx="2929466" cy="696478"/>
              </a:xfrm>
            </p:grpSpPr>
            <p:sp>
              <p:nvSpPr>
                <p:cNvPr id="126" name="Объект 2"/>
                <p:cNvSpPr txBox="1">
                  <a:spLocks/>
                </p:cNvSpPr>
                <p:nvPr/>
              </p:nvSpPr>
              <p:spPr>
                <a:xfrm>
                  <a:off x="220485" y="1333216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Другое</a:t>
                  </a:r>
                </a:p>
              </p:txBody>
            </p:sp>
            <p:sp>
              <p:nvSpPr>
                <p:cNvPr id="127" name="Прямоугольник 126"/>
                <p:cNvSpPr/>
                <p:nvPr/>
              </p:nvSpPr>
              <p:spPr>
                <a:xfrm>
                  <a:off x="418554" y="1442317"/>
                  <a:ext cx="936475" cy="2712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0,12%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8" name="Скругленный прямоугольник 127"/>
              <p:cNvSpPr/>
              <p:nvPr/>
            </p:nvSpPr>
            <p:spPr>
              <a:xfrm>
                <a:off x="3659209" y="5696407"/>
                <a:ext cx="2886374" cy="742444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3" name="Группа 22"/>
          <p:cNvGrpSpPr/>
          <p:nvPr/>
        </p:nvGrpSpPr>
        <p:grpSpPr>
          <a:xfrm>
            <a:off x="2841258" y="880302"/>
            <a:ext cx="3829093" cy="5027430"/>
            <a:chOff x="7637082" y="900730"/>
            <a:chExt cx="3829093" cy="5027430"/>
          </a:xfrm>
        </p:grpSpPr>
        <p:grpSp>
          <p:nvGrpSpPr>
            <p:cNvPr id="85" name="Группа 84"/>
            <p:cNvGrpSpPr/>
            <p:nvPr/>
          </p:nvGrpSpPr>
          <p:grpSpPr>
            <a:xfrm>
              <a:off x="7637082" y="900730"/>
              <a:ext cx="3829093" cy="4042195"/>
              <a:chOff x="-175270" y="900730"/>
              <a:chExt cx="3829093" cy="4042195"/>
            </a:xfrm>
          </p:grpSpPr>
          <p:sp>
            <p:nvSpPr>
              <p:cNvPr id="86" name="Объект 2"/>
              <p:cNvSpPr txBox="1">
                <a:spLocks/>
              </p:cNvSpPr>
              <p:nvPr/>
            </p:nvSpPr>
            <p:spPr>
              <a:xfrm>
                <a:off x="-175270" y="900730"/>
                <a:ext cx="3829093" cy="802114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ru-RU" sz="1300" b="1" dirty="0">
                    <a:solidFill>
                      <a:schemeClr val="accent5">
                        <a:lumMod val="75000"/>
                      </a:schemeClr>
                    </a:solidFill>
                    <a:latin typeface="Bookman Old Style" panose="02050604050505020204" pitchFamily="18" charset="0"/>
                  </a:rPr>
                  <a:t>Существуют ли в Вашей семье традиции, связанные с важными историческими событиями, в том числе с Великой Отечественной войной?</a:t>
                </a:r>
              </a:p>
            </p:txBody>
          </p:sp>
          <p:grpSp>
            <p:nvGrpSpPr>
              <p:cNvPr id="87" name="Группа 86"/>
              <p:cNvGrpSpPr/>
              <p:nvPr/>
            </p:nvGrpSpPr>
            <p:grpSpPr>
              <a:xfrm>
                <a:off x="313492" y="2107699"/>
                <a:ext cx="2929466" cy="720405"/>
                <a:chOff x="352821" y="2138321"/>
                <a:chExt cx="2929466" cy="720405"/>
              </a:xfrm>
            </p:grpSpPr>
            <p:grpSp>
              <p:nvGrpSpPr>
                <p:cNvPr id="108" name="Группа 107"/>
                <p:cNvGrpSpPr/>
                <p:nvPr/>
              </p:nvGrpSpPr>
              <p:grpSpPr>
                <a:xfrm>
                  <a:off x="352821" y="2138321"/>
                  <a:ext cx="2929466" cy="720405"/>
                  <a:chOff x="1277054" y="3125346"/>
                  <a:chExt cx="2929466" cy="720405"/>
                </a:xfrm>
              </p:grpSpPr>
              <p:sp>
                <p:nvSpPr>
                  <p:cNvPr id="110" name="Объект 2"/>
                  <p:cNvSpPr txBox="1">
                    <a:spLocks/>
                  </p:cNvSpPr>
                  <p:nvPr/>
                </p:nvSpPr>
                <p:spPr>
                  <a:xfrm>
                    <a:off x="1277054" y="3149273"/>
                    <a:ext cx="2929466" cy="696478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5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Да</a:t>
                    </a:r>
                    <a:endParaRPr lang="ru-RU" sz="1200" dirty="0">
                      <a:latin typeface="Bookman Old Style" panose="02050604050505020204" pitchFamily="18" charset="0"/>
                    </a:endParaRPr>
                  </a:p>
                </p:txBody>
              </p:sp>
              <p:sp>
                <p:nvSpPr>
                  <p:cNvPr id="111" name="Скругленный прямоугольник 110"/>
                  <p:cNvSpPr/>
                  <p:nvPr/>
                </p:nvSpPr>
                <p:spPr>
                  <a:xfrm>
                    <a:off x="1464138" y="3125346"/>
                    <a:ext cx="2512465" cy="670014"/>
                  </a:xfrm>
                  <a:prstGeom prst="roundRect">
                    <a:avLst/>
                  </a:prstGeom>
                  <a:noFill/>
                  <a:ln w="28575">
                    <a:solidFill>
                      <a:srgbClr val="54823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09" name="Прямоугольник 108"/>
                <p:cNvSpPr/>
                <p:nvPr/>
              </p:nvSpPr>
              <p:spPr>
                <a:xfrm>
                  <a:off x="689845" y="2444835"/>
                  <a:ext cx="1088760" cy="36920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6">
                          <a:lumMod val="75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55,69%</a:t>
                  </a:r>
                  <a:endParaRPr lang="ru-RU" sz="3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88" name="Группа 87"/>
              <p:cNvGrpSpPr/>
              <p:nvPr/>
            </p:nvGrpSpPr>
            <p:grpSpPr>
              <a:xfrm>
                <a:off x="313818" y="3159423"/>
                <a:ext cx="2929466" cy="738494"/>
                <a:chOff x="361758" y="2447444"/>
                <a:chExt cx="2929466" cy="738494"/>
              </a:xfrm>
            </p:grpSpPr>
            <p:grpSp>
              <p:nvGrpSpPr>
                <p:cNvPr id="104" name="Группа 103"/>
                <p:cNvGrpSpPr/>
                <p:nvPr/>
              </p:nvGrpSpPr>
              <p:grpSpPr>
                <a:xfrm>
                  <a:off x="361758" y="2447444"/>
                  <a:ext cx="2929466" cy="738494"/>
                  <a:chOff x="1285991" y="3434469"/>
                  <a:chExt cx="2929466" cy="738494"/>
                </a:xfrm>
              </p:grpSpPr>
              <p:sp>
                <p:nvSpPr>
                  <p:cNvPr id="106" name="Объект 2"/>
                  <p:cNvSpPr txBox="1">
                    <a:spLocks/>
                  </p:cNvSpPr>
                  <p:nvPr/>
                </p:nvSpPr>
                <p:spPr>
                  <a:xfrm>
                    <a:off x="1285991" y="3476485"/>
                    <a:ext cx="2929466" cy="696478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5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Нет</a:t>
                    </a:r>
                    <a:endParaRPr lang="ru-RU" sz="1200" dirty="0">
                      <a:latin typeface="Bookman Old Style" panose="02050604050505020204" pitchFamily="18" charset="0"/>
                    </a:endParaRPr>
                  </a:p>
                </p:txBody>
              </p:sp>
              <p:sp>
                <p:nvSpPr>
                  <p:cNvPr id="107" name="Скругленный прямоугольник 106"/>
                  <p:cNvSpPr/>
                  <p:nvPr/>
                </p:nvSpPr>
                <p:spPr>
                  <a:xfrm>
                    <a:off x="1481686" y="3434469"/>
                    <a:ext cx="2497393" cy="670014"/>
                  </a:xfrm>
                  <a:prstGeom prst="roundRect">
                    <a:avLst/>
                  </a:prstGeom>
                  <a:noFill/>
                  <a:ln w="28575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05" name="Прямоугольник 104"/>
                <p:cNvSpPr/>
                <p:nvPr/>
              </p:nvSpPr>
              <p:spPr>
                <a:xfrm>
                  <a:off x="698782" y="2772047"/>
                  <a:ext cx="1088761" cy="38869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18,16%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89" name="Группа 88"/>
              <p:cNvGrpSpPr/>
              <p:nvPr/>
            </p:nvGrpSpPr>
            <p:grpSpPr>
              <a:xfrm>
                <a:off x="304881" y="4222520"/>
                <a:ext cx="2929466" cy="720405"/>
                <a:chOff x="352821" y="2765852"/>
                <a:chExt cx="2929466" cy="720405"/>
              </a:xfrm>
            </p:grpSpPr>
            <p:grpSp>
              <p:nvGrpSpPr>
                <p:cNvPr id="100" name="Группа 99"/>
                <p:cNvGrpSpPr/>
                <p:nvPr/>
              </p:nvGrpSpPr>
              <p:grpSpPr>
                <a:xfrm>
                  <a:off x="352821" y="2765852"/>
                  <a:ext cx="2929466" cy="720405"/>
                  <a:chOff x="1277054" y="3752877"/>
                  <a:chExt cx="2929466" cy="720405"/>
                </a:xfrm>
              </p:grpSpPr>
              <p:sp>
                <p:nvSpPr>
                  <p:cNvPr id="102" name="Объект 2"/>
                  <p:cNvSpPr txBox="1">
                    <a:spLocks/>
                  </p:cNvSpPr>
                  <p:nvPr/>
                </p:nvSpPr>
                <p:spPr>
                  <a:xfrm>
                    <a:off x="1277054" y="3776804"/>
                    <a:ext cx="2929466" cy="696478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5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Затрудняюсь ответить</a:t>
                    </a:r>
                  </a:p>
                </p:txBody>
              </p:sp>
              <p:sp>
                <p:nvSpPr>
                  <p:cNvPr id="103" name="Скругленный прямоугольник 102"/>
                  <p:cNvSpPr/>
                  <p:nvPr/>
                </p:nvSpPr>
                <p:spPr>
                  <a:xfrm>
                    <a:off x="1472749" y="3752877"/>
                    <a:ext cx="2497393" cy="670014"/>
                  </a:xfrm>
                  <a:prstGeom prst="roundRect">
                    <a:avLst/>
                  </a:prstGeom>
                  <a:noFill/>
                  <a:ln w="28575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01" name="Прямоугольник 100"/>
                <p:cNvSpPr/>
                <p:nvPr/>
              </p:nvSpPr>
              <p:spPr>
                <a:xfrm>
                  <a:off x="689846" y="3072366"/>
                  <a:ext cx="1088761" cy="38869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22,72%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29" name="Объект 2"/>
            <p:cNvSpPr txBox="1">
              <a:spLocks/>
            </p:cNvSpPr>
            <p:nvPr/>
          </p:nvSpPr>
          <p:spPr>
            <a:xfrm>
              <a:off x="8126170" y="5199048"/>
              <a:ext cx="2826965" cy="696478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ru-RU" sz="1200" b="1" dirty="0">
                  <a:latin typeface="Bookman Old Style" panose="02050604050505020204" pitchFamily="18" charset="0"/>
                </a:rPr>
                <a:t>Такие традиции необязательны</a:t>
              </a:r>
            </a:p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endParaRPr lang="ru-RU" sz="1200" b="1" dirty="0">
                <a:latin typeface="Bookman Old Style" panose="02050604050505020204" pitchFamily="18" charset="0"/>
              </a:endParaRPr>
            </a:p>
          </p:txBody>
        </p:sp>
        <p:sp>
          <p:nvSpPr>
            <p:cNvPr id="130" name="Скругленный прямоугольник 129"/>
            <p:cNvSpPr/>
            <p:nvPr/>
          </p:nvSpPr>
          <p:spPr>
            <a:xfrm>
              <a:off x="8312929" y="5175120"/>
              <a:ext cx="2506330" cy="720405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Прямоугольник 130"/>
            <p:cNvSpPr/>
            <p:nvPr/>
          </p:nvSpPr>
          <p:spPr>
            <a:xfrm>
              <a:off x="8539337" y="5539464"/>
              <a:ext cx="936475" cy="3886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  <a:effectLst/>
                  <a:latin typeface="Bookman Old Style" panose="02050604050505020204" pitchFamily="18" charset="0"/>
                </a:rPr>
                <a:t>3,43%</a:t>
              </a:r>
              <a:endParaRPr lang="ru-RU" sz="3200" b="1" dirty="0">
                <a:solidFill>
                  <a:schemeClr val="accent5">
                    <a:lumMod val="50000"/>
                  </a:schemeClr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6313776" y="865533"/>
            <a:ext cx="3242069" cy="4354567"/>
            <a:chOff x="3528805" y="629253"/>
            <a:chExt cx="3953934" cy="3450474"/>
          </a:xfrm>
        </p:grpSpPr>
        <p:sp>
          <p:nvSpPr>
            <p:cNvPr id="82" name="Скругленный прямоугольник 81"/>
            <p:cNvSpPr/>
            <p:nvPr/>
          </p:nvSpPr>
          <p:spPr>
            <a:xfrm>
              <a:off x="3942660" y="2022675"/>
              <a:ext cx="2912245" cy="550277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3938336" y="2751945"/>
              <a:ext cx="2912245" cy="513645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3938335" y="3447744"/>
              <a:ext cx="2912245" cy="546850"/>
            </a:xfrm>
            <a:prstGeom prst="roundRect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1" name="Группа 90"/>
            <p:cNvGrpSpPr/>
            <p:nvPr/>
          </p:nvGrpSpPr>
          <p:grpSpPr>
            <a:xfrm>
              <a:off x="3528805" y="629253"/>
              <a:ext cx="3953934" cy="3450474"/>
              <a:chOff x="3528805" y="629253"/>
              <a:chExt cx="3953934" cy="3450474"/>
            </a:xfrm>
          </p:grpSpPr>
          <p:sp>
            <p:nvSpPr>
              <p:cNvPr id="141" name="Объект 2"/>
              <p:cNvSpPr txBox="1">
                <a:spLocks/>
              </p:cNvSpPr>
              <p:nvPr/>
            </p:nvSpPr>
            <p:spPr>
              <a:xfrm>
                <a:off x="3528805" y="629253"/>
                <a:ext cx="3953934" cy="763593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ru-RU" sz="1300" b="1" dirty="0">
                    <a:solidFill>
                      <a:schemeClr val="accent5">
                        <a:lumMod val="75000"/>
                      </a:schemeClr>
                    </a:solidFill>
                    <a:latin typeface="Bookman Old Style" panose="02050604050505020204" pitchFamily="18" charset="0"/>
                  </a:rPr>
                  <a:t>Хранятся ли у Вас в семье фотографии, связанные с Великой Отечественной войной? </a:t>
                </a:r>
              </a:p>
            </p:txBody>
          </p:sp>
          <p:grpSp>
            <p:nvGrpSpPr>
              <p:cNvPr id="142" name="Группа 141"/>
              <p:cNvGrpSpPr/>
              <p:nvPr/>
            </p:nvGrpSpPr>
            <p:grpSpPr>
              <a:xfrm>
                <a:off x="3901465" y="1272189"/>
                <a:ext cx="2996258" cy="2807538"/>
                <a:chOff x="3901465" y="1449628"/>
                <a:chExt cx="2996258" cy="2807538"/>
              </a:xfrm>
            </p:grpSpPr>
            <p:grpSp>
              <p:nvGrpSpPr>
                <p:cNvPr id="143" name="Группа 142"/>
                <p:cNvGrpSpPr/>
                <p:nvPr/>
              </p:nvGrpSpPr>
              <p:grpSpPr>
                <a:xfrm>
                  <a:off x="3901465" y="1449628"/>
                  <a:ext cx="2958110" cy="624746"/>
                  <a:chOff x="264019" y="1401664"/>
                  <a:chExt cx="2958110" cy="500879"/>
                </a:xfrm>
              </p:grpSpPr>
              <p:grpSp>
                <p:nvGrpSpPr>
                  <p:cNvPr id="169" name="Группа 168"/>
                  <p:cNvGrpSpPr/>
                  <p:nvPr/>
                </p:nvGrpSpPr>
                <p:grpSpPr>
                  <a:xfrm>
                    <a:off x="264019" y="1401664"/>
                    <a:ext cx="2958110" cy="470412"/>
                    <a:chOff x="1188252" y="2388689"/>
                    <a:chExt cx="2958110" cy="470412"/>
                  </a:xfrm>
                </p:grpSpPr>
                <p:sp>
                  <p:nvSpPr>
                    <p:cNvPr id="171" name="Объект 2"/>
                    <p:cNvSpPr txBox="1">
                      <a:spLocks/>
                    </p:cNvSpPr>
                    <p:nvPr/>
                  </p:nvSpPr>
                  <p:spPr>
                    <a:xfrm>
                      <a:off x="1216896" y="2407460"/>
                      <a:ext cx="2929466" cy="413320"/>
                    </a:xfrm>
                    <a:prstGeom prst="rect">
                      <a:avLst/>
                    </a:prstGeom>
                  </p:spPr>
                  <p:txBody>
                    <a:bodyPr/>
                    <a:lstStyle>
                      <a:lvl1pPr marL="2286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858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5146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9718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4290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8862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ru-RU" sz="1200" b="1" dirty="0">
                          <a:latin typeface="Bookman Old Style" panose="02050604050505020204" pitchFamily="18" charset="0"/>
                        </a:rPr>
                        <a:t>Да, часто пересматриваем</a:t>
                      </a:r>
                    </a:p>
                  </p:txBody>
                </p:sp>
                <p:sp>
                  <p:nvSpPr>
                    <p:cNvPr id="172" name="Скругленный прямоугольник 171"/>
                    <p:cNvSpPr/>
                    <p:nvPr/>
                  </p:nvSpPr>
                  <p:spPr>
                    <a:xfrm>
                      <a:off x="1188252" y="2388689"/>
                      <a:ext cx="2931468" cy="470412"/>
                    </a:xfrm>
                    <a:prstGeom prst="roundRect">
                      <a:avLst/>
                    </a:prstGeom>
                    <a:noFill/>
                    <a:ln w="28575">
                      <a:solidFill>
                        <a:srgbClr val="54823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sp>
                <p:nvSpPr>
                  <p:cNvPr id="170" name="Прямоугольник 169"/>
                  <p:cNvSpPr/>
                  <p:nvPr/>
                </p:nvSpPr>
                <p:spPr>
                  <a:xfrm>
                    <a:off x="331955" y="1667996"/>
                    <a:ext cx="1327820" cy="23454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Bookman Old Style" panose="02050604050505020204" pitchFamily="18" charset="0"/>
                      </a:rPr>
                      <a:t>44,42%</a:t>
                    </a:r>
                    <a:endParaRPr lang="ru-RU" sz="3200" b="1" dirty="0">
                      <a:solidFill>
                        <a:schemeClr val="accent6">
                          <a:lumMod val="75000"/>
                        </a:schemeClr>
                      </a:solidFill>
                      <a:effectLst/>
                      <a:latin typeface="Bookman Old Style" panose="020506040505050202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44" name="Группа 143"/>
                <p:cNvGrpSpPr/>
                <p:nvPr/>
              </p:nvGrpSpPr>
              <p:grpSpPr>
                <a:xfrm>
                  <a:off x="3968257" y="2277763"/>
                  <a:ext cx="2929466" cy="868718"/>
                  <a:chOff x="339422" y="1323001"/>
                  <a:chExt cx="2929466" cy="696478"/>
                </a:xfrm>
              </p:grpSpPr>
              <p:sp>
                <p:nvSpPr>
                  <p:cNvPr id="167" name="Объект 2"/>
                  <p:cNvSpPr txBox="1">
                    <a:spLocks/>
                  </p:cNvSpPr>
                  <p:nvPr/>
                </p:nvSpPr>
                <p:spPr>
                  <a:xfrm>
                    <a:off x="339422" y="1323001"/>
                    <a:ext cx="2929466" cy="696478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0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Да, не пересматриваем</a:t>
                    </a:r>
                  </a:p>
                </p:txBody>
              </p:sp>
              <p:sp>
                <p:nvSpPr>
                  <p:cNvPr id="168" name="Прямоугольник 167"/>
                  <p:cNvSpPr/>
                  <p:nvPr/>
                </p:nvSpPr>
                <p:spPr>
                  <a:xfrm>
                    <a:off x="442490" y="1521741"/>
                    <a:ext cx="1088761" cy="31162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Bookman Old Style" panose="02050604050505020204" pitchFamily="18" charset="0"/>
                      </a:rPr>
                      <a:t>17,91%</a:t>
                    </a:r>
                    <a:endParaRPr lang="ru-RU" sz="3200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45" name="Группа 144"/>
                <p:cNvGrpSpPr/>
                <p:nvPr/>
              </p:nvGrpSpPr>
              <p:grpSpPr>
                <a:xfrm>
                  <a:off x="3942660" y="2941139"/>
                  <a:ext cx="2929466" cy="615962"/>
                  <a:chOff x="313825" y="1110163"/>
                  <a:chExt cx="2929466" cy="493836"/>
                </a:xfrm>
              </p:grpSpPr>
              <p:sp>
                <p:nvSpPr>
                  <p:cNvPr id="165" name="Объект 2"/>
                  <p:cNvSpPr txBox="1">
                    <a:spLocks/>
                  </p:cNvSpPr>
                  <p:nvPr/>
                </p:nvSpPr>
                <p:spPr>
                  <a:xfrm>
                    <a:off x="313825" y="1110163"/>
                    <a:ext cx="2929466" cy="265281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0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Нет</a:t>
                    </a:r>
                  </a:p>
                </p:txBody>
              </p:sp>
              <p:sp>
                <p:nvSpPr>
                  <p:cNvPr id="166" name="Прямоугольник 165"/>
                  <p:cNvSpPr/>
                  <p:nvPr/>
                </p:nvSpPr>
                <p:spPr>
                  <a:xfrm>
                    <a:off x="451100" y="1292369"/>
                    <a:ext cx="1088761" cy="31163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Bookman Old Style" panose="02050604050505020204" pitchFamily="18" charset="0"/>
                      </a:rPr>
                      <a:t>24,89%</a:t>
                    </a:r>
                    <a:endParaRPr lang="ru-RU" sz="3200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62" name="Группа 161"/>
                <p:cNvGrpSpPr/>
                <p:nvPr/>
              </p:nvGrpSpPr>
              <p:grpSpPr>
                <a:xfrm>
                  <a:off x="3906570" y="3625671"/>
                  <a:ext cx="2929466" cy="631495"/>
                  <a:chOff x="277735" y="914640"/>
                  <a:chExt cx="2929466" cy="506289"/>
                </a:xfrm>
              </p:grpSpPr>
              <p:sp>
                <p:nvSpPr>
                  <p:cNvPr id="163" name="Объект 2"/>
                  <p:cNvSpPr txBox="1">
                    <a:spLocks/>
                  </p:cNvSpPr>
                  <p:nvPr/>
                </p:nvSpPr>
                <p:spPr>
                  <a:xfrm>
                    <a:off x="277735" y="914640"/>
                    <a:ext cx="2929466" cy="274722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5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Затрудняюсь ответить</a:t>
                    </a:r>
                  </a:p>
                </p:txBody>
              </p:sp>
              <p:sp>
                <p:nvSpPr>
                  <p:cNvPr id="164" name="Прямоугольник 163"/>
                  <p:cNvSpPr/>
                  <p:nvPr/>
                </p:nvSpPr>
                <p:spPr>
                  <a:xfrm>
                    <a:off x="343742" y="1109299"/>
                    <a:ext cx="1088761" cy="31163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Bookman Old Style" panose="02050604050505020204" pitchFamily="18" charset="0"/>
                      </a:rPr>
                      <a:t>12,78%</a:t>
                    </a:r>
                    <a:endParaRPr lang="ru-RU" sz="3200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  <p:grpSp>
        <p:nvGrpSpPr>
          <p:cNvPr id="173" name="Группа 172"/>
          <p:cNvGrpSpPr/>
          <p:nvPr/>
        </p:nvGrpSpPr>
        <p:grpSpPr>
          <a:xfrm>
            <a:off x="9412793" y="907747"/>
            <a:ext cx="2636502" cy="3377425"/>
            <a:chOff x="3823365" y="1257995"/>
            <a:chExt cx="2963910" cy="2939818"/>
          </a:xfrm>
        </p:grpSpPr>
        <p:sp>
          <p:nvSpPr>
            <p:cNvPr id="174" name="Объект 2"/>
            <p:cNvSpPr txBox="1">
              <a:spLocks/>
            </p:cNvSpPr>
            <p:nvPr/>
          </p:nvSpPr>
          <p:spPr>
            <a:xfrm>
              <a:off x="3947329" y="1257995"/>
              <a:ext cx="2750425" cy="76359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300" b="1" dirty="0">
                  <a:solidFill>
                    <a:schemeClr val="accent5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Существует ли в Вашей семье семейный архив?</a:t>
              </a:r>
            </a:p>
          </p:txBody>
        </p:sp>
        <p:grpSp>
          <p:nvGrpSpPr>
            <p:cNvPr id="175" name="Группа 174"/>
            <p:cNvGrpSpPr/>
            <p:nvPr/>
          </p:nvGrpSpPr>
          <p:grpSpPr>
            <a:xfrm>
              <a:off x="3823365" y="1891432"/>
              <a:ext cx="2963910" cy="2306381"/>
              <a:chOff x="3823365" y="2068871"/>
              <a:chExt cx="2963910" cy="2306381"/>
            </a:xfrm>
          </p:grpSpPr>
          <p:grpSp>
            <p:nvGrpSpPr>
              <p:cNvPr id="176" name="Группа 175"/>
              <p:cNvGrpSpPr/>
              <p:nvPr/>
            </p:nvGrpSpPr>
            <p:grpSpPr>
              <a:xfrm>
                <a:off x="3857809" y="2068871"/>
                <a:ext cx="2929466" cy="928203"/>
                <a:chOff x="220363" y="1898126"/>
                <a:chExt cx="2929466" cy="744169"/>
              </a:xfrm>
            </p:grpSpPr>
            <p:grpSp>
              <p:nvGrpSpPr>
                <p:cNvPr id="185" name="Группа 184"/>
                <p:cNvGrpSpPr/>
                <p:nvPr/>
              </p:nvGrpSpPr>
              <p:grpSpPr>
                <a:xfrm>
                  <a:off x="220363" y="1898126"/>
                  <a:ext cx="2929466" cy="744169"/>
                  <a:chOff x="1144596" y="2885151"/>
                  <a:chExt cx="2929466" cy="744169"/>
                </a:xfrm>
              </p:grpSpPr>
              <p:sp>
                <p:nvSpPr>
                  <p:cNvPr id="187" name="Объект 2"/>
                  <p:cNvSpPr txBox="1">
                    <a:spLocks/>
                  </p:cNvSpPr>
                  <p:nvPr/>
                </p:nvSpPr>
                <p:spPr>
                  <a:xfrm>
                    <a:off x="1144596" y="2932842"/>
                    <a:ext cx="2929466" cy="696478"/>
                  </a:xfrm>
                  <a:prstGeom prst="rect">
                    <a:avLst/>
                  </a:prstGeom>
                </p:spPr>
                <p:txBody>
                  <a:bodyPr/>
                  <a:lstStyle>
                    <a:lvl1pPr marL="228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85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lnSpc>
                        <a:spcPct val="100000"/>
                      </a:lnSpc>
                      <a:spcBef>
                        <a:spcPts val="0"/>
                      </a:spcBef>
                      <a:buNone/>
                    </a:pPr>
                    <a:r>
                      <a:rPr lang="ru-RU" sz="1200" b="1" dirty="0">
                        <a:latin typeface="Bookman Old Style" panose="02050604050505020204" pitchFamily="18" charset="0"/>
                      </a:rPr>
                      <a:t>Да</a:t>
                    </a:r>
                    <a:endParaRPr lang="ru-RU" sz="1200" dirty="0">
                      <a:latin typeface="Bookman Old Style" panose="02050604050505020204" pitchFamily="18" charset="0"/>
                    </a:endParaRPr>
                  </a:p>
                </p:txBody>
              </p:sp>
              <p:sp>
                <p:nvSpPr>
                  <p:cNvPr id="188" name="Скругленный прямоугольник 187"/>
                  <p:cNvSpPr/>
                  <p:nvPr/>
                </p:nvSpPr>
                <p:spPr>
                  <a:xfrm>
                    <a:off x="1148883" y="2885151"/>
                    <a:ext cx="2903633" cy="437740"/>
                  </a:xfrm>
                  <a:prstGeom prst="roundRect">
                    <a:avLst/>
                  </a:prstGeom>
                  <a:noFill/>
                  <a:ln w="28575">
                    <a:solidFill>
                      <a:srgbClr val="54823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86" name="Прямоугольник 185"/>
                <p:cNvSpPr/>
                <p:nvPr/>
              </p:nvSpPr>
              <p:spPr>
                <a:xfrm>
                  <a:off x="284896" y="2048465"/>
                  <a:ext cx="1223966" cy="25765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6">
                          <a:lumMod val="75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56,89%</a:t>
                  </a:r>
                  <a:endParaRPr lang="ru-RU" sz="32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77" name="Группа 176"/>
              <p:cNvGrpSpPr/>
              <p:nvPr/>
            </p:nvGrpSpPr>
            <p:grpSpPr>
              <a:xfrm>
                <a:off x="3840587" y="2842048"/>
                <a:ext cx="2929466" cy="868718"/>
                <a:chOff x="211752" y="1775405"/>
                <a:chExt cx="2929466" cy="696478"/>
              </a:xfrm>
            </p:grpSpPr>
            <p:sp>
              <p:nvSpPr>
                <p:cNvPr id="183" name="Объект 2"/>
                <p:cNvSpPr txBox="1">
                  <a:spLocks/>
                </p:cNvSpPr>
                <p:nvPr/>
              </p:nvSpPr>
              <p:spPr>
                <a:xfrm>
                  <a:off x="211752" y="1775405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Нет</a:t>
                  </a:r>
                  <a:endParaRPr lang="ru-RU" sz="1200" dirty="0">
                    <a:latin typeface="Bookman Old Style" panose="02050604050505020204" pitchFamily="18" charset="0"/>
                  </a:endParaRPr>
                </a:p>
              </p:txBody>
            </p:sp>
            <p:sp>
              <p:nvSpPr>
                <p:cNvPr id="184" name="Прямоугольник 183"/>
                <p:cNvSpPr/>
                <p:nvPr/>
              </p:nvSpPr>
              <p:spPr>
                <a:xfrm>
                  <a:off x="374043" y="1872846"/>
                  <a:ext cx="1088761" cy="31163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18,36%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78" name="Группа 177"/>
              <p:cNvGrpSpPr/>
              <p:nvPr/>
            </p:nvGrpSpPr>
            <p:grpSpPr>
              <a:xfrm>
                <a:off x="3823365" y="3506533"/>
                <a:ext cx="2929466" cy="868719"/>
                <a:chOff x="194530" y="1563452"/>
                <a:chExt cx="2929466" cy="696478"/>
              </a:xfrm>
            </p:grpSpPr>
            <p:sp>
              <p:nvSpPr>
                <p:cNvPr id="181" name="Объект 2"/>
                <p:cNvSpPr txBox="1">
                  <a:spLocks/>
                </p:cNvSpPr>
                <p:nvPr/>
              </p:nvSpPr>
              <p:spPr>
                <a:xfrm>
                  <a:off x="194530" y="1563452"/>
                  <a:ext cx="2929466" cy="696478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00000"/>
                    </a:lnSpc>
                    <a:spcBef>
                      <a:spcPts val="0"/>
                    </a:spcBef>
                    <a:buNone/>
                  </a:pPr>
                  <a:r>
                    <a:rPr lang="ru-RU" sz="1200" b="1" dirty="0">
                      <a:latin typeface="Bookman Old Style" panose="02050604050505020204" pitchFamily="18" charset="0"/>
                    </a:rPr>
                    <a:t>Я ничего не знаю об этом</a:t>
                  </a:r>
                </a:p>
              </p:txBody>
            </p:sp>
            <p:sp>
              <p:nvSpPr>
                <p:cNvPr id="182" name="Прямоугольник 181"/>
                <p:cNvSpPr/>
                <p:nvPr/>
              </p:nvSpPr>
              <p:spPr>
                <a:xfrm>
                  <a:off x="305596" y="1734818"/>
                  <a:ext cx="1088761" cy="31162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b="1" dirty="0">
                      <a:solidFill>
                        <a:schemeClr val="accent5">
                          <a:lumMod val="50000"/>
                        </a:schemeClr>
                      </a:solidFill>
                      <a:effectLst/>
                      <a:latin typeface="Bookman Old Style" panose="02050604050505020204" pitchFamily="18" charset="0"/>
                    </a:rPr>
                    <a:t>24,75%</a:t>
                  </a:r>
                  <a:endParaRPr lang="ru-RU" sz="3200" b="1" dirty="0"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Bookman Old Style" panose="02050604050505020204" pitchFamily="18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79" name="Скругленный прямоугольник 178"/>
              <p:cNvSpPr/>
              <p:nvPr/>
            </p:nvSpPr>
            <p:spPr>
              <a:xfrm>
                <a:off x="3857809" y="2740882"/>
                <a:ext cx="2912244" cy="599989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0" name="Скругленный прямоугольник 179"/>
              <p:cNvSpPr/>
              <p:nvPr/>
            </p:nvSpPr>
            <p:spPr>
              <a:xfrm>
                <a:off x="3844911" y="3462729"/>
                <a:ext cx="2912244" cy="646247"/>
              </a:xfrm>
              <a:prstGeom prst="roundRect">
                <a:avLst/>
              </a:prstGeom>
              <a:noFill/>
              <a:ln w="285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89" name="Группа 188"/>
          <p:cNvGrpSpPr/>
          <p:nvPr/>
        </p:nvGrpSpPr>
        <p:grpSpPr>
          <a:xfrm>
            <a:off x="3517103" y="6106325"/>
            <a:ext cx="6962978" cy="727069"/>
            <a:chOff x="0" y="6216862"/>
            <a:chExt cx="6981693" cy="354503"/>
          </a:xfrm>
        </p:grpSpPr>
        <p:sp>
          <p:nvSpPr>
            <p:cNvPr id="190" name="Скругленный прямоугольник 189"/>
            <p:cNvSpPr/>
            <p:nvPr/>
          </p:nvSpPr>
          <p:spPr>
            <a:xfrm>
              <a:off x="0" y="6216862"/>
              <a:ext cx="6951099" cy="354503"/>
            </a:xfrm>
            <a:prstGeom prst="roundRect">
              <a:avLst/>
            </a:prstGeom>
            <a:solidFill>
              <a:srgbClr val="2E5496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191" name="Объект 2"/>
            <p:cNvSpPr txBox="1">
              <a:spLocks/>
            </p:cNvSpPr>
            <p:nvPr/>
          </p:nvSpPr>
          <p:spPr>
            <a:xfrm>
              <a:off x="30594" y="6249486"/>
              <a:ext cx="6951099" cy="304112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600" b="1" i="1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Особую роль в процессе воспитания играет крепкая связь поколений</a:t>
              </a:r>
            </a:p>
          </p:txBody>
        </p:sp>
      </p:grpSp>
      <p:grpSp>
        <p:nvGrpSpPr>
          <p:cNvPr id="192" name="Группа 191"/>
          <p:cNvGrpSpPr/>
          <p:nvPr/>
        </p:nvGrpSpPr>
        <p:grpSpPr>
          <a:xfrm>
            <a:off x="53947" y="6065268"/>
            <a:ext cx="3185024" cy="995918"/>
            <a:chOff x="0" y="6210321"/>
            <a:chExt cx="6981692" cy="304112"/>
          </a:xfrm>
        </p:grpSpPr>
        <p:sp>
          <p:nvSpPr>
            <p:cNvPr id="193" name="Скругленный прямоугольник 192"/>
            <p:cNvSpPr/>
            <p:nvPr/>
          </p:nvSpPr>
          <p:spPr>
            <a:xfrm>
              <a:off x="0" y="6216862"/>
              <a:ext cx="6951099" cy="212786"/>
            </a:xfrm>
            <a:prstGeom prst="roundRect">
              <a:avLst/>
            </a:prstGeom>
            <a:solidFill>
              <a:srgbClr val="2E5496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194" name="Объект 2"/>
            <p:cNvSpPr txBox="1">
              <a:spLocks/>
            </p:cNvSpPr>
            <p:nvPr/>
          </p:nvSpPr>
          <p:spPr>
            <a:xfrm>
              <a:off x="30593" y="6210321"/>
              <a:ext cx="6951099" cy="304112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ru-RU" sz="1400" b="1" i="1" dirty="0">
                  <a:solidFill>
                    <a:schemeClr val="bg1"/>
                  </a:solidFill>
                  <a:latin typeface="Bookman Old Style" panose="02050604050505020204" pitchFamily="18" charset="0"/>
                </a:rPr>
                <a:t>В школьном возрасте происходит самоопределение личности ребенка</a:t>
              </a:r>
            </a:p>
          </p:txBody>
        </p:sp>
      </p:grpSp>
      <p:sp>
        <p:nvSpPr>
          <p:cNvPr id="133" name="Скругленный прямоугольник 132">
            <a:extLst>
              <a:ext uri="{FF2B5EF4-FFF2-40B4-BE49-F238E27FC236}">
                <a16:creationId xmlns:a16="http://schemas.microsoft.com/office/drawing/2014/main" id="{2BDCD929-029C-49DB-BE24-B6A34263B15C}"/>
              </a:ext>
            </a:extLst>
          </p:cNvPr>
          <p:cNvSpPr/>
          <p:nvPr/>
        </p:nvSpPr>
        <p:spPr>
          <a:xfrm>
            <a:off x="9352268" y="4202092"/>
            <a:ext cx="2662108" cy="1863680"/>
          </a:xfrm>
          <a:prstGeom prst="roundRect">
            <a:avLst/>
          </a:prstGeom>
          <a:solidFill>
            <a:schemeClr val="accent6">
              <a:lumMod val="7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Bookman Old Style" panose="02050604050505020204" pitchFamily="18" charset="0"/>
              </a:rPr>
              <a:t>Рядом с ребёнком должен находиться значимый взрослый!</a:t>
            </a:r>
          </a:p>
        </p:txBody>
      </p:sp>
    </p:spTree>
    <p:extLst>
      <p:ext uri="{BB962C8B-B14F-4D97-AF65-F5344CB8AC3E}">
        <p14:creationId xmlns:p14="http://schemas.microsoft.com/office/powerpoint/2010/main" val="75411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/>
          <p:cNvSpPr/>
          <p:nvPr/>
        </p:nvSpPr>
        <p:spPr>
          <a:xfrm>
            <a:off x="0" y="-39330"/>
            <a:ext cx="12192000" cy="808247"/>
          </a:xfrm>
          <a:custGeom>
            <a:avLst/>
            <a:gdLst/>
            <a:ahLst/>
            <a:cxnLst/>
            <a:rect l="l" t="t" r="r" b="b"/>
            <a:pathLst>
              <a:path w="12192000" h="544194">
                <a:moveTo>
                  <a:pt x="12192000" y="0"/>
                </a:moveTo>
                <a:lnTo>
                  <a:pt x="0" y="0"/>
                </a:lnTo>
                <a:lnTo>
                  <a:pt x="0" y="544067"/>
                </a:lnTo>
                <a:lnTo>
                  <a:pt x="12192000" y="5440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943897" y="-94189"/>
            <a:ext cx="1124810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Патриотическое сознание современной российской школьной молодежи.  Воронежская область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114"/>
            <a:ext cx="1089814" cy="1089814"/>
          </a:xfrm>
          <a:prstGeom prst="rect">
            <a:avLst/>
          </a:prstGeom>
        </p:spPr>
      </p:pic>
      <p:sp>
        <p:nvSpPr>
          <p:cNvPr id="136" name="Скругленный прямоугольник 135"/>
          <p:cNvSpPr/>
          <p:nvPr/>
        </p:nvSpPr>
        <p:spPr>
          <a:xfrm>
            <a:off x="6400710" y="1828470"/>
            <a:ext cx="5487975" cy="3840413"/>
          </a:xfrm>
          <a:prstGeom prst="roundRect">
            <a:avLst>
              <a:gd name="adj" fmla="val 15494"/>
            </a:avLst>
          </a:prstGeom>
          <a:solidFill>
            <a:srgbClr val="2F5597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ru-RU" sz="3200" dirty="0"/>
          </a:p>
        </p:txBody>
      </p:sp>
      <p:sp>
        <p:nvSpPr>
          <p:cNvPr id="137" name="Объект 2"/>
          <p:cNvSpPr txBox="1">
            <a:spLocks/>
          </p:cNvSpPr>
          <p:nvPr/>
        </p:nvSpPr>
        <p:spPr>
          <a:xfrm>
            <a:off x="6678646" y="2002792"/>
            <a:ext cx="4932107" cy="26065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400" b="1" i="1" dirty="0">
                <a:solidFill>
                  <a:srgbClr val="2E5496"/>
                </a:solidFill>
                <a:latin typeface="Bookman Old Style" panose="02050604050505020204" pitchFamily="18" charset="0"/>
              </a:rPr>
              <a:t>Педагог – основа успеха образования:</a:t>
            </a:r>
          </a:p>
          <a:p>
            <a:pPr marL="0" indent="0" algn="ctr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sz="1400" b="1" i="1" dirty="0">
              <a:latin typeface="Bookman Old Style" panose="020506040505050202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Bookman Old Style" panose="02050604050505020204" pitchFamily="18" charset="0"/>
              </a:rPr>
              <a:t>Воспитывает патриотов России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Bookman Old Style" panose="02050604050505020204" pitchFamily="18" charset="0"/>
              </a:rPr>
              <a:t>Формирует будущих профессионалов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Bookman Old Style" panose="02050604050505020204" pitchFamily="18" charset="0"/>
              </a:rPr>
              <a:t>Передает нравственные ценности и культурные ориентиры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Bookman Old Style" panose="02050604050505020204" pitchFamily="18" charset="0"/>
              </a:rPr>
              <a:t>Цифровые технологии, включая ИИ, никогда не заменят педагога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53B7B1-3AC3-4B02-9057-B238FA6DD0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80" y="1873818"/>
            <a:ext cx="5694822" cy="3795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864828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2778</Words>
  <Application>Microsoft Office PowerPoint</Application>
  <PresentationFormat>Широкоэкранный</PresentationFormat>
  <Paragraphs>488</Paragraphs>
  <Slides>24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DengXian</vt:lpstr>
      <vt:lpstr>Arial</vt:lpstr>
      <vt:lpstr>Bookman Old Style</vt:lpstr>
      <vt:lpstr>Calibri</vt:lpstr>
      <vt:lpstr>Calibri Light</vt:lpstr>
      <vt:lpstr>Days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Модель работы методического объединения советников директора по воспитанию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Практикум.   Методический конструктор деятельности советника по воспитанию и взаимодействию с детскими общественными объединениями  Карточная игра «Конструктор методического события»  </vt:lpstr>
      <vt:lpstr>Карточная игра «Конструктор методического события» </vt:lpstr>
      <vt:lpstr>Задача на ближайшие 40 минут:   «Прочувствовать игру изнутри» — понять, как она работает, и как этот опыт можно перенести на учебный процесс.</vt:lpstr>
      <vt:lpstr>ЭТАП 1: Анализ кейса </vt:lpstr>
      <vt:lpstr>ЭТАП 2: Проектирование </vt:lpstr>
      <vt:lpstr> ЭТАП 3: КРИЗИС!  </vt:lpstr>
      <vt:lpstr> ЭТАП 4: ПРЕЗЕНТУЕМ РЕШЕНИЯ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3</cp:revision>
  <dcterms:created xsi:type="dcterms:W3CDTF">2025-08-24T17:27:53Z</dcterms:created>
  <dcterms:modified xsi:type="dcterms:W3CDTF">2025-08-25T05:23:04Z</dcterms:modified>
</cp:coreProperties>
</file>