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58" r:id="rId4"/>
    <p:sldId id="257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9" d="100"/>
          <a:sy n="59" d="100"/>
        </p:scale>
        <p:origin x="-1464" y="-10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01.01.2005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8640"/>
            <a:ext cx="763284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Управление образования  Администрации Угличского муниципального района </a:t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Муниципальное общеобразовательное учреждение средняя общеобразовательная школа № 4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 descr="G:\фото мет. разр. 2018\12263797.JPG"/>
          <p:cNvPicPr>
            <a:picLocks noChangeAspect="1" noChangeArrowheads="1"/>
          </p:cNvPicPr>
          <p:nvPr/>
        </p:nvPicPr>
        <p:blipFill>
          <a:blip r:embed="rId2" cstate="print"/>
          <a:srcRect b="15918"/>
          <a:stretch>
            <a:fillRect/>
          </a:stretch>
        </p:blipFill>
        <p:spPr bwMode="auto">
          <a:xfrm>
            <a:off x="2195736" y="2636912"/>
            <a:ext cx="5780102" cy="32403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1583160" y="1196752"/>
            <a:ext cx="75608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Методическая разработка внеклассного мероприятия по спортивному туризму </a:t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Контрольный туристический маршрут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гости к новогодней елке» </a:t>
            </a:r>
            <a:b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203848" y="5949280"/>
            <a:ext cx="568863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Подготовила: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Толокнова Елена Вячеславовна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учитель физической культуры МОУ СОШ №4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142852"/>
            <a:ext cx="850112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Зачетная маршрутная книжка прохождения маршрута (ЗМК)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endParaRPr lang="ru-RU" dirty="0"/>
          </a:p>
        </p:txBody>
      </p:sp>
      <p:pic>
        <p:nvPicPr>
          <p:cNvPr id="20482" name="Picture 2" descr="G:\фото мет. разр. 2018\P1130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000504"/>
            <a:ext cx="3535802" cy="26518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857232"/>
          <a:ext cx="4607128" cy="5760720"/>
        </p:xfrm>
        <a:graphic>
          <a:graphicData uri="http://schemas.openxmlformats.org/drawingml/2006/table">
            <a:tbl>
              <a:tblPr/>
              <a:tblGrid>
                <a:gridCol w="533133"/>
                <a:gridCol w="1310621"/>
                <a:gridCol w="931499"/>
                <a:gridCol w="923171"/>
                <a:gridCol w="908704"/>
              </a:tblGrid>
              <a:tr h="5805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Номер этапа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Название этапа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Время выполнения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Количество штрафных баллов на этапе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Штрафные баллы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Предстартовая проверка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057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Оказание доврачебной помощи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Подъём по склону лесенкой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Природа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Костер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Вязка узлов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10 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7619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Спуск с торможением и остановкой в указанном месте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36 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704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Азимутальный ход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3524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Всего штрафных баллов 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41469" marR="4146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C:\Users\PC\Desktop\фото мет. разр. 2018\P1090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642918"/>
            <a:ext cx="2381160" cy="31748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6072198" y="4500570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4211638" y="4483100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738563" y="3578225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4589" name="Рисунок 1" descr="Img.ashx"/>
          <p:cNvPicPr>
            <a:picLocks noChangeAspect="1" noChangeArrowheads="1"/>
          </p:cNvPicPr>
          <p:nvPr/>
        </p:nvPicPr>
        <p:blipFill>
          <a:blip r:embed="rId2"/>
          <a:srcRect t="47487" r="64288" b="24817"/>
          <a:stretch>
            <a:fillRect/>
          </a:stretch>
        </p:blipFill>
        <p:spPr bwMode="auto">
          <a:xfrm>
            <a:off x="4214810" y="1071546"/>
            <a:ext cx="4198932" cy="4897732"/>
          </a:xfrm>
          <a:prstGeom prst="rect">
            <a:avLst/>
          </a:prstGeom>
          <a:noFill/>
        </p:spPr>
      </p:pic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214282" y="6053137"/>
            <a:ext cx="7221538" cy="8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Условное обозначения: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>
            <a:off x="1071538" y="6215082"/>
            <a:ext cx="258762" cy="22383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1428728" y="6215082"/>
            <a:ext cx="1316038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место старта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2" name="AutoShape 6"/>
          <p:cNvSpPr>
            <a:spLocks noChangeShapeType="1"/>
          </p:cNvSpPr>
          <p:nvPr/>
        </p:nvSpPr>
        <p:spPr bwMode="auto">
          <a:xfrm>
            <a:off x="6572264" y="6429396"/>
            <a:ext cx="346075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7072330" y="6286520"/>
            <a:ext cx="1533526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линия маршрута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0" name="Oval 4"/>
          <p:cNvSpPr>
            <a:spLocks noChangeArrowheads="1"/>
          </p:cNvSpPr>
          <p:nvPr/>
        </p:nvSpPr>
        <p:spPr bwMode="auto">
          <a:xfrm>
            <a:off x="3357554" y="6286520"/>
            <a:ext cx="246063" cy="246062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3643306" y="6286520"/>
            <a:ext cx="709612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этапы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4786314" y="6286520"/>
            <a:ext cx="274638" cy="261937"/>
          </a:xfrm>
          <a:prstGeom prst="star5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77" name="Text Box 1"/>
          <p:cNvSpPr txBox="1">
            <a:spLocks noChangeArrowheads="1"/>
          </p:cNvSpPr>
          <p:nvPr/>
        </p:nvSpPr>
        <p:spPr bwMode="auto">
          <a:xfrm>
            <a:off x="5143504" y="6286520"/>
            <a:ext cx="83185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финиш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4" name="AutoShape 28"/>
          <p:cNvSpPr>
            <a:spLocks noChangeArrowheads="1"/>
          </p:cNvSpPr>
          <p:nvPr/>
        </p:nvSpPr>
        <p:spPr bwMode="auto">
          <a:xfrm>
            <a:off x="6000760" y="4786322"/>
            <a:ext cx="363538" cy="31432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3" name="Freeform 27"/>
          <p:cNvSpPr>
            <a:spLocks/>
          </p:cNvSpPr>
          <p:nvPr/>
        </p:nvSpPr>
        <p:spPr bwMode="auto">
          <a:xfrm>
            <a:off x="6286512" y="2428868"/>
            <a:ext cx="839788" cy="2371725"/>
          </a:xfrm>
          <a:custGeom>
            <a:avLst/>
            <a:gdLst/>
            <a:ahLst/>
            <a:cxnLst>
              <a:cxn ang="0">
                <a:pos x="0" y="3173"/>
              </a:cxn>
              <a:cxn ang="0">
                <a:pos x="233" y="2644"/>
              </a:cxn>
              <a:cxn ang="0">
                <a:pos x="902" y="2623"/>
              </a:cxn>
              <a:cxn ang="0">
                <a:pos x="933" y="2236"/>
              </a:cxn>
              <a:cxn ang="0">
                <a:pos x="387" y="1956"/>
              </a:cxn>
              <a:cxn ang="0">
                <a:pos x="494" y="1462"/>
              </a:cxn>
              <a:cxn ang="0">
                <a:pos x="218" y="1118"/>
              </a:cxn>
              <a:cxn ang="0">
                <a:pos x="774" y="0"/>
              </a:cxn>
            </a:cxnLst>
            <a:rect l="0" t="0" r="r" b="b"/>
            <a:pathLst>
              <a:path w="1019" h="3173">
                <a:moveTo>
                  <a:pt x="0" y="3173"/>
                </a:moveTo>
                <a:cubicBezTo>
                  <a:pt x="41" y="2954"/>
                  <a:pt x="83" y="2736"/>
                  <a:pt x="233" y="2644"/>
                </a:cubicBezTo>
                <a:cubicBezTo>
                  <a:pt x="383" y="2552"/>
                  <a:pt x="785" y="2691"/>
                  <a:pt x="902" y="2623"/>
                </a:cubicBezTo>
                <a:cubicBezTo>
                  <a:pt x="1019" y="2555"/>
                  <a:pt x="1019" y="2347"/>
                  <a:pt x="933" y="2236"/>
                </a:cubicBezTo>
                <a:cubicBezTo>
                  <a:pt x="847" y="2125"/>
                  <a:pt x="460" y="2085"/>
                  <a:pt x="387" y="1956"/>
                </a:cubicBezTo>
                <a:cubicBezTo>
                  <a:pt x="314" y="1827"/>
                  <a:pt x="522" y="1601"/>
                  <a:pt x="494" y="1462"/>
                </a:cubicBezTo>
                <a:cubicBezTo>
                  <a:pt x="466" y="1323"/>
                  <a:pt x="171" y="1362"/>
                  <a:pt x="218" y="1118"/>
                </a:cubicBezTo>
                <a:cubicBezTo>
                  <a:pt x="265" y="874"/>
                  <a:pt x="699" y="143"/>
                  <a:pt x="774" y="0"/>
                </a:cubicBezTo>
              </a:path>
            </a:pathLst>
          </a:custGeom>
          <a:noFill/>
          <a:ln w="5080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2" name="AutoShape 26"/>
          <p:cNvSpPr>
            <a:spLocks noChangeArrowheads="1"/>
          </p:cNvSpPr>
          <p:nvPr/>
        </p:nvSpPr>
        <p:spPr bwMode="auto">
          <a:xfrm>
            <a:off x="6858016" y="2214554"/>
            <a:ext cx="349250" cy="331788"/>
          </a:xfrm>
          <a:prstGeom prst="star5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1" name="Oval 25"/>
          <p:cNvSpPr>
            <a:spLocks noChangeArrowheads="1"/>
          </p:cNvSpPr>
          <p:nvPr/>
        </p:nvSpPr>
        <p:spPr bwMode="auto">
          <a:xfrm>
            <a:off x="6286512" y="4643446"/>
            <a:ext cx="246063" cy="2460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600" name="Oval 24"/>
          <p:cNvSpPr>
            <a:spLocks noChangeArrowheads="1"/>
          </p:cNvSpPr>
          <p:nvPr/>
        </p:nvSpPr>
        <p:spPr bwMode="auto">
          <a:xfrm>
            <a:off x="6715140" y="4143380"/>
            <a:ext cx="274633" cy="28575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9" name="Oval 23"/>
          <p:cNvSpPr>
            <a:spLocks noChangeArrowheads="1"/>
          </p:cNvSpPr>
          <p:nvPr/>
        </p:nvSpPr>
        <p:spPr bwMode="auto">
          <a:xfrm>
            <a:off x="6786578" y="3786190"/>
            <a:ext cx="246063" cy="246063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8" name="Oval 22"/>
          <p:cNvSpPr>
            <a:spLocks noChangeArrowheads="1"/>
          </p:cNvSpPr>
          <p:nvPr/>
        </p:nvSpPr>
        <p:spPr bwMode="auto">
          <a:xfrm>
            <a:off x="6429388" y="3500438"/>
            <a:ext cx="246063" cy="2460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7" name="Oval 21"/>
          <p:cNvSpPr>
            <a:spLocks noChangeArrowheads="1"/>
          </p:cNvSpPr>
          <p:nvPr/>
        </p:nvSpPr>
        <p:spPr bwMode="auto">
          <a:xfrm>
            <a:off x="6143636" y="3143248"/>
            <a:ext cx="246063" cy="2460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6" name="Oval 20"/>
          <p:cNvSpPr>
            <a:spLocks noChangeArrowheads="1"/>
          </p:cNvSpPr>
          <p:nvPr/>
        </p:nvSpPr>
        <p:spPr bwMode="auto">
          <a:xfrm>
            <a:off x="6429388" y="2643182"/>
            <a:ext cx="246063" cy="246062"/>
          </a:xfrm>
          <a:prstGeom prst="ellipse">
            <a:avLst/>
          </a:prstGeom>
          <a:noFill/>
          <a:ln w="44450">
            <a:solidFill>
              <a:srgbClr val="FF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595" name="Text Box 19"/>
          <p:cNvSpPr txBox="1">
            <a:spLocks noChangeArrowheads="1"/>
          </p:cNvSpPr>
          <p:nvPr/>
        </p:nvSpPr>
        <p:spPr bwMode="auto">
          <a:xfrm>
            <a:off x="6429388" y="4357694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4" name="Text Box 18"/>
          <p:cNvSpPr txBox="1">
            <a:spLocks noChangeArrowheads="1"/>
          </p:cNvSpPr>
          <p:nvPr/>
        </p:nvSpPr>
        <p:spPr bwMode="auto">
          <a:xfrm>
            <a:off x="6429388" y="3929066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3" name="Text Box 17"/>
          <p:cNvSpPr txBox="1">
            <a:spLocks noChangeArrowheads="1"/>
          </p:cNvSpPr>
          <p:nvPr/>
        </p:nvSpPr>
        <p:spPr bwMode="auto">
          <a:xfrm>
            <a:off x="7000892" y="3643314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2" name="Text Box 16"/>
          <p:cNvSpPr txBox="1">
            <a:spLocks noChangeArrowheads="1"/>
          </p:cNvSpPr>
          <p:nvPr/>
        </p:nvSpPr>
        <p:spPr bwMode="auto">
          <a:xfrm>
            <a:off x="6715140" y="3357562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1" name="Text Box 15"/>
          <p:cNvSpPr txBox="1">
            <a:spLocks noChangeArrowheads="1"/>
          </p:cNvSpPr>
          <p:nvPr/>
        </p:nvSpPr>
        <p:spPr bwMode="auto">
          <a:xfrm>
            <a:off x="6500826" y="3000372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0" name="Text Box 14"/>
          <p:cNvSpPr txBox="1">
            <a:spLocks noChangeArrowheads="1"/>
          </p:cNvSpPr>
          <p:nvPr/>
        </p:nvSpPr>
        <p:spPr bwMode="auto">
          <a:xfrm>
            <a:off x="6786578" y="2714620"/>
            <a:ext cx="323850" cy="493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1" i="0" u="none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05" name="Rectangle 29"/>
          <p:cNvSpPr>
            <a:spLocks noChangeArrowheads="1"/>
          </p:cNvSpPr>
          <p:nvPr/>
        </p:nvSpPr>
        <p:spPr bwMode="auto">
          <a:xfrm>
            <a:off x="533566" y="285728"/>
            <a:ext cx="861043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Карта-схема контрольно-туристического маршрута к новогодней елке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12" name="Rectangle 3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16" name="Rectangle 40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809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endParaRPr kumimoji="0" lang="ru-RU" sz="9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809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622" name="Rectangle 46"/>
          <p:cNvSpPr>
            <a:spLocks noChangeArrowheads="1"/>
          </p:cNvSpPr>
          <p:nvPr/>
        </p:nvSpPr>
        <p:spPr bwMode="auto">
          <a:xfrm>
            <a:off x="2357422" y="6072206"/>
            <a:ext cx="400049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7" name="Picture 47" descr="C:\Users\PC\Desktop\фото мет. разр. 2018\P11308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2357430"/>
            <a:ext cx="3365381" cy="25240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G:\фото мет. разр. 2018\P1130528.JPG"/>
          <p:cNvPicPr>
            <a:picLocks noChangeAspect="1" noChangeArrowheads="1"/>
          </p:cNvPicPr>
          <p:nvPr/>
        </p:nvPicPr>
        <p:blipFill>
          <a:blip r:embed="rId2" cstate="print"/>
          <a:srcRect t="17445" b="15265"/>
          <a:stretch>
            <a:fillRect/>
          </a:stretch>
        </p:blipFill>
        <p:spPr bwMode="auto">
          <a:xfrm>
            <a:off x="1115616" y="1268760"/>
            <a:ext cx="7704856" cy="38884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27784" y="476672"/>
            <a:ext cx="5256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Спасибо за внимание!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260648"/>
            <a:ext cx="7416824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Цель мероприятия:</a:t>
            </a:r>
            <a:r>
              <a:rPr lang="ru-RU" sz="2400" b="1" dirty="0" smtClean="0"/>
              <a:t>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Целью похода является привитие навыков здорового образа жизни, совершенствованию морально-психологического состояния и физического развития подрастающего поколения, пропаганды туризма.</a:t>
            </a:r>
            <a:r>
              <a:rPr lang="ru-RU" sz="28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49" name="Picture 1" descr="G:\фото мет. разр. 2018\P11105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492896"/>
            <a:ext cx="5328592" cy="39964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260649"/>
            <a:ext cx="7560840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i="1" dirty="0" smtClean="0"/>
              <a:t>Задачи: 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- привитие интереса к туризму, через массовые туристские мероприятия; </a:t>
            </a:r>
            <a:br>
              <a:rPr lang="ru-RU" sz="2400" dirty="0" smtClean="0"/>
            </a:br>
            <a:r>
              <a:rPr lang="ru-RU" sz="2400" dirty="0" smtClean="0"/>
              <a:t>- достижение физического совершенства; </a:t>
            </a:r>
            <a:br>
              <a:rPr lang="ru-RU" sz="2400" dirty="0" smtClean="0"/>
            </a:br>
            <a:r>
              <a:rPr lang="ru-RU" sz="2400" dirty="0" smtClean="0"/>
              <a:t>- организация досуга учащихся; </a:t>
            </a:r>
            <a:br>
              <a:rPr lang="ru-RU" sz="2400" dirty="0" smtClean="0"/>
            </a:br>
            <a:r>
              <a:rPr lang="ru-RU" sz="2400" dirty="0" smtClean="0"/>
              <a:t>- воспитание активной жизненной позиции; </a:t>
            </a:r>
            <a:br>
              <a:rPr lang="ru-RU" sz="2400" dirty="0" smtClean="0"/>
            </a:br>
            <a:r>
              <a:rPr lang="ru-RU" sz="2400" dirty="0" smtClean="0"/>
              <a:t>- обучение учащихся основам туризма.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3" name="Picture 1" descr="G:\фото мет. разр. 2018\P11105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996952"/>
            <a:ext cx="489654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836712"/>
            <a:ext cx="72728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Место проведения: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sz="2000" dirty="0" smtClean="0"/>
              <a:t>Лесной массив «Игорев ручей», Угличский район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1916832"/>
            <a:ext cx="5904656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/>
              <a:t>Оборудование: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- веревки короткие (для вязки узлов) -5 шт.; </a:t>
            </a:r>
            <a:br>
              <a:rPr lang="ru-RU" sz="2000" dirty="0" smtClean="0"/>
            </a:br>
            <a:r>
              <a:rPr lang="ru-RU" sz="2000" dirty="0" smtClean="0"/>
              <a:t>- карта – схема маршрута; </a:t>
            </a:r>
            <a:br>
              <a:rPr lang="ru-RU" sz="2000" dirty="0" smtClean="0"/>
            </a:br>
            <a:r>
              <a:rPr lang="ru-RU" sz="2000" dirty="0" smtClean="0"/>
              <a:t>- оборудование для костра; </a:t>
            </a:r>
            <a:br>
              <a:rPr lang="ru-RU" sz="2000" dirty="0" smtClean="0"/>
            </a:br>
            <a:r>
              <a:rPr lang="ru-RU" sz="2000" dirty="0" smtClean="0"/>
              <a:t>- карточки с заданиями; </a:t>
            </a:r>
            <a:br>
              <a:rPr lang="ru-RU" sz="2000" dirty="0" smtClean="0"/>
            </a:br>
            <a:r>
              <a:rPr lang="ru-RU" sz="2000" dirty="0" smtClean="0"/>
              <a:t>- тестовые задания по оказания первой доврачебной помощи; </a:t>
            </a:r>
            <a:br>
              <a:rPr lang="ru-RU" sz="2000" dirty="0" smtClean="0"/>
            </a:br>
            <a:r>
              <a:rPr lang="ru-RU" sz="2000" dirty="0" smtClean="0"/>
              <a:t>- маркировочная лента, флажки; </a:t>
            </a:r>
            <a:br>
              <a:rPr lang="ru-RU" sz="2000" dirty="0" smtClean="0"/>
            </a:br>
            <a:r>
              <a:rPr lang="ru-RU" sz="2000" dirty="0" smtClean="0"/>
              <a:t>- топор, дрова; </a:t>
            </a:r>
            <a:br>
              <a:rPr lang="ru-RU" sz="2000" dirty="0" smtClean="0"/>
            </a:br>
            <a:r>
              <a:rPr lang="ru-RU" sz="2000" dirty="0" smtClean="0"/>
              <a:t>-секундомер; </a:t>
            </a:r>
            <a:br>
              <a:rPr lang="ru-RU" sz="2000" dirty="0" smtClean="0"/>
            </a:br>
            <a:r>
              <a:rPr lang="ru-RU" sz="2000" dirty="0" smtClean="0"/>
              <a:t>- аптечка.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098" name="Picture 2" descr="https://img.staticbg.com/images/oaupload/banggood/images/E4/D3/c6032f15-2e75-4d39-b166-ddb2019e931b.jpg"/>
          <p:cNvPicPr>
            <a:picLocks noChangeAspect="1" noChangeArrowheads="1"/>
          </p:cNvPicPr>
          <p:nvPr/>
        </p:nvPicPr>
        <p:blipFill>
          <a:blip r:embed="rId2" cstate="print"/>
          <a:srcRect t="11628" b="11628"/>
          <a:stretch>
            <a:fillRect/>
          </a:stretch>
        </p:blipFill>
        <p:spPr bwMode="auto">
          <a:xfrm>
            <a:off x="6047656" y="4481736"/>
            <a:ext cx="3096344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7784" y="260648"/>
            <a:ext cx="4572000" cy="221599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 smtClean="0"/>
              <a:t>Участники похода должны иметь: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- Лыжный костюм; </a:t>
            </a:r>
            <a:br>
              <a:rPr lang="ru-RU" sz="2000" dirty="0" smtClean="0"/>
            </a:br>
            <a:r>
              <a:rPr lang="ru-RU" sz="2000" dirty="0" smtClean="0"/>
              <a:t>- лыжи, палки, ботинки; </a:t>
            </a:r>
            <a:br>
              <a:rPr lang="ru-RU" sz="2000" dirty="0" smtClean="0"/>
            </a:br>
            <a:r>
              <a:rPr lang="ru-RU" sz="2000" dirty="0" smtClean="0"/>
              <a:t>- рукавицы – 2 пары; </a:t>
            </a:r>
            <a:br>
              <a:rPr lang="ru-RU" sz="2000" dirty="0" smtClean="0"/>
            </a:br>
            <a:r>
              <a:rPr lang="ru-RU" sz="2000" dirty="0" smtClean="0"/>
              <a:t>- термос с чаем, бутерброды; </a:t>
            </a:r>
            <a:br>
              <a:rPr lang="ru-RU" sz="2000" dirty="0" smtClean="0"/>
            </a:br>
            <a:r>
              <a:rPr lang="ru-RU" sz="2000" dirty="0" smtClean="0"/>
              <a:t>- новогоднюю мишуру на елку.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5257562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i="1" dirty="0" smtClean="0"/>
              <a:t>Командное снаряжение: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- компас; </a:t>
            </a:r>
            <a:br>
              <a:rPr lang="ru-RU" sz="2000" dirty="0" smtClean="0"/>
            </a:br>
            <a:r>
              <a:rPr lang="ru-RU" sz="2000" dirty="0" smtClean="0"/>
              <a:t>- спички; </a:t>
            </a:r>
            <a:br>
              <a:rPr lang="ru-RU" sz="2000" dirty="0" smtClean="0"/>
            </a:br>
            <a:r>
              <a:rPr lang="ru-RU" sz="2000" dirty="0" smtClean="0"/>
              <a:t>- питьевая вода 1 литр.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7410" name="Picture 2" descr="G:\фото мет. разр. 2018\P10908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348880"/>
            <a:ext cx="3744416" cy="280831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620688"/>
            <a:ext cx="2880320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ТЕХНИЧЕСКАЯ ИНФОРМАЦИЯ ПО ДИСТАНЦИИ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«Контрольный туристический маршрут к новогодней елке » </a:t>
            </a:r>
            <a:br>
              <a:rPr lang="ru-RU" sz="2000" dirty="0" smtClean="0"/>
            </a:br>
            <a:r>
              <a:rPr lang="ru-RU" sz="2000" dirty="0" smtClean="0"/>
              <a:t>(перечень возможных этапов) </a:t>
            </a:r>
            <a:br>
              <a:rPr lang="ru-RU" sz="2000" dirty="0" smtClean="0"/>
            </a:br>
            <a:r>
              <a:rPr lang="ru-RU" sz="2000" dirty="0" smtClean="0"/>
              <a:t>г. Углич, лесной массив «Игорев ручей» декабрь 2018 г. </a:t>
            </a:r>
            <a:br>
              <a:rPr lang="ru-RU" sz="2000" dirty="0" smtClean="0"/>
            </a:br>
            <a:r>
              <a:rPr lang="ru-RU" sz="2000" dirty="0" smtClean="0"/>
              <a:t>Старт- 10.00 </a:t>
            </a:r>
            <a:br>
              <a:rPr lang="ru-RU" sz="2000" dirty="0" smtClean="0"/>
            </a:br>
            <a:r>
              <a:rPr lang="ru-RU" sz="2000" dirty="0" smtClean="0"/>
              <a:t>Протяженность - 9,5 км </a:t>
            </a:r>
            <a:br>
              <a:rPr lang="ru-RU" sz="2000" dirty="0" smtClean="0"/>
            </a:br>
            <a:r>
              <a:rPr lang="ru-RU" sz="2000" dirty="0" smtClean="0"/>
              <a:t>Количество этапов - 7 </a:t>
            </a:r>
            <a:br>
              <a:rPr lang="ru-RU" sz="2000" dirty="0" smtClean="0"/>
            </a:br>
            <a:r>
              <a:rPr lang="ru-RU" sz="2000" dirty="0" smtClean="0"/>
              <a:t>Стартовый интервал - 10 минут</a:t>
            </a:r>
            <a:r>
              <a:rPr lang="ru-RU" sz="2400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8434" name="Picture 2" descr="G:\фото мет. разр. 2018\P11404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412776"/>
            <a:ext cx="4656517" cy="34923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748883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Полигон соревнований ограничен: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с севера - </a:t>
            </a:r>
            <a:r>
              <a:rPr lang="ru-RU" sz="2000" dirty="0" err="1" smtClean="0"/>
              <a:t>д.Баскачи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с юга - поселок «Зеленая роща» </a:t>
            </a:r>
            <a:br>
              <a:rPr lang="ru-RU" sz="2000" dirty="0" smtClean="0"/>
            </a:br>
            <a:r>
              <a:rPr lang="ru-RU" sz="2000" dirty="0" smtClean="0"/>
              <a:t>с запада – река «Волга» </a:t>
            </a:r>
            <a:br>
              <a:rPr lang="ru-RU" sz="2000" dirty="0" smtClean="0"/>
            </a:br>
            <a:r>
              <a:rPr lang="ru-RU" sz="2000" dirty="0" smtClean="0"/>
              <a:t>с востока - шоссе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58" name="Picture 2" descr="G:\фото мет. разр. 2018\P11404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844824"/>
            <a:ext cx="5904656" cy="44284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4139952" y="602128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Примерное время прохождения дистанции</a:t>
            </a:r>
            <a:r>
              <a:rPr lang="ru-RU" dirty="0" smtClean="0"/>
              <a:t> - 2- 2,5 часа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7416824" cy="495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1. Оказание доврачебной помощи</a:t>
            </a:r>
            <a:r>
              <a:rPr lang="ru-RU" sz="2000" dirty="0" smtClean="0"/>
              <a:t> (макс. штраф – 15 баллов) </a:t>
            </a:r>
            <a:br>
              <a:rPr lang="ru-RU" sz="2000" dirty="0" smtClean="0"/>
            </a:br>
            <a:r>
              <a:rPr lang="ru-RU" sz="2000" dirty="0" smtClean="0"/>
              <a:t>КВ - 5 мин. </a:t>
            </a:r>
            <a:br>
              <a:rPr lang="ru-RU" sz="2000" dirty="0" smtClean="0"/>
            </a:br>
            <a:r>
              <a:rPr lang="ru-RU" sz="2000" dirty="0" smtClean="0"/>
              <a:t>Команда решает тест по выполнению первой доврачебной помощи. </a:t>
            </a:r>
            <a:br>
              <a:rPr lang="ru-RU" sz="2000" dirty="0" smtClean="0"/>
            </a:br>
            <a:r>
              <a:rPr lang="ru-RU" sz="2000" b="1" dirty="0" smtClean="0"/>
              <a:t>2. Подъём по склону лесенкой</a:t>
            </a:r>
            <a:r>
              <a:rPr lang="ru-RU" sz="2000" dirty="0" smtClean="0"/>
              <a:t> (максимальный штраф – 30 баллов) </a:t>
            </a:r>
            <a:br>
              <a:rPr lang="ru-RU" sz="2000" dirty="0" smtClean="0"/>
            </a:br>
            <a:r>
              <a:rPr lang="ru-RU" sz="2000" dirty="0" smtClean="0"/>
              <a:t>КВ – 5 мин. </a:t>
            </a:r>
            <a:br>
              <a:rPr lang="ru-RU" sz="2000" dirty="0" smtClean="0"/>
            </a:br>
            <a:r>
              <a:rPr lang="ru-RU" sz="2000" dirty="0" smtClean="0"/>
              <a:t>Оборудование склон 30 м. Крутизна склона 40 градусов. </a:t>
            </a:r>
            <a:br>
              <a:rPr lang="ru-RU" sz="2000" dirty="0" smtClean="0"/>
            </a:br>
            <a:r>
              <a:rPr lang="ru-RU" sz="2000" dirty="0" smtClean="0"/>
              <a:t>Участники по одному поднимаются по </a:t>
            </a:r>
            <a:r>
              <a:rPr lang="ru-RU" sz="2000" dirty="0" err="1" smtClean="0"/>
              <a:t>отмаркированному</a:t>
            </a:r>
            <a:r>
              <a:rPr lang="ru-RU" sz="2000" dirty="0" smtClean="0"/>
              <a:t> склону способом «лесенка», за падение даются штрафные баллы. </a:t>
            </a:r>
            <a:br>
              <a:rPr lang="ru-RU" sz="2000" dirty="0" smtClean="0"/>
            </a:br>
            <a:r>
              <a:rPr lang="ru-RU" sz="2000" b="1" dirty="0" smtClean="0"/>
              <a:t>3.Природа</a:t>
            </a:r>
            <a:r>
              <a:rPr lang="ru-RU" sz="2000" dirty="0" smtClean="0"/>
              <a:t> (макс штраф. – 10 баллов) </a:t>
            </a:r>
            <a:br>
              <a:rPr lang="ru-RU" sz="2000" dirty="0" smtClean="0"/>
            </a:br>
            <a:r>
              <a:rPr lang="ru-RU" sz="2000" dirty="0" smtClean="0"/>
              <a:t>КВ – 5 мин. </a:t>
            </a:r>
            <a:br>
              <a:rPr lang="ru-RU" sz="2000" dirty="0" smtClean="0"/>
            </a:br>
            <a:r>
              <a:rPr lang="ru-RU" sz="2000" dirty="0" smtClean="0"/>
              <a:t>Команда получает и выполняет задание, связанное со знанием растительного мира Ярославской области. 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725144"/>
            <a:ext cx="7200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4.Костёр</a:t>
            </a:r>
            <a:r>
              <a:rPr lang="ru-RU" sz="2000" dirty="0" smtClean="0"/>
              <a:t> (максимальный штраф – 10 баллов) </a:t>
            </a:r>
            <a:br>
              <a:rPr lang="ru-RU" sz="2000" dirty="0" smtClean="0"/>
            </a:br>
            <a:r>
              <a:rPr lang="ru-RU" sz="2000" dirty="0" smtClean="0"/>
              <a:t>КВ-4 мин. </a:t>
            </a:r>
            <a:br>
              <a:rPr lang="ru-RU" sz="2000" dirty="0" smtClean="0"/>
            </a:br>
            <a:r>
              <a:rPr lang="ru-RU" sz="2000" dirty="0" smtClean="0"/>
              <a:t>Оборудование: дрова. </a:t>
            </a:r>
            <a:br>
              <a:rPr lang="ru-RU" sz="2000" dirty="0" smtClean="0"/>
            </a:br>
            <a:r>
              <a:rPr lang="ru-RU" sz="2000" dirty="0" smtClean="0"/>
              <a:t>Необходимо разжечь костёр, пережечь шнур. </a:t>
            </a:r>
            <a:br>
              <a:rPr lang="ru-RU" sz="2000" dirty="0" smtClean="0"/>
            </a:br>
            <a:r>
              <a:rPr lang="ru-RU" sz="2000" dirty="0" smtClean="0"/>
              <a:t>Штраф: превышение КВ на полные 10 секунд – 1 балл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56138"/>
            <a:ext cx="7776864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 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dirty="0" smtClean="0"/>
              <a:t>5. Вязка узлов</a:t>
            </a:r>
            <a:r>
              <a:rPr lang="ru-RU" sz="2000" dirty="0" smtClean="0"/>
              <a:t> (макс. штраф 10 баллов) </a:t>
            </a:r>
            <a:br>
              <a:rPr lang="ru-RU" sz="2000" dirty="0" smtClean="0"/>
            </a:br>
            <a:r>
              <a:rPr lang="ru-RU" sz="2000" dirty="0" smtClean="0"/>
              <a:t>КВ -1 мин. </a:t>
            </a:r>
            <a:br>
              <a:rPr lang="ru-RU" sz="2000" dirty="0" smtClean="0"/>
            </a:br>
            <a:r>
              <a:rPr lang="ru-RU" sz="2000" dirty="0" smtClean="0"/>
              <a:t>Оборудование этапа: репшнуры, основная верёвка, карточки с названиями узлов. </a:t>
            </a:r>
            <a:br>
              <a:rPr lang="ru-RU" sz="2000" dirty="0" smtClean="0"/>
            </a:br>
            <a:r>
              <a:rPr lang="ru-RU" sz="2000" dirty="0" smtClean="0"/>
              <a:t>Перечень узлов: прямой, </a:t>
            </a:r>
            <a:r>
              <a:rPr lang="ru-RU" sz="2000" dirty="0" err="1" smtClean="0"/>
              <a:t>грейпвайн</a:t>
            </a:r>
            <a:r>
              <a:rPr lang="ru-RU" sz="2000" dirty="0" smtClean="0"/>
              <a:t>, встречный, академический, </a:t>
            </a:r>
            <a:r>
              <a:rPr lang="ru-RU" sz="2000" dirty="0" err="1" smtClean="0"/>
              <a:t>брамшкотовый</a:t>
            </a:r>
            <a:r>
              <a:rPr lang="ru-RU" sz="2000" dirty="0" smtClean="0"/>
              <a:t>. </a:t>
            </a:r>
            <a:br>
              <a:rPr lang="ru-RU" sz="2000" dirty="0" smtClean="0"/>
            </a:br>
            <a:r>
              <a:rPr lang="ru-RU" sz="2000" dirty="0" smtClean="0"/>
              <a:t>Участникам необходимо завязать узлы, соединив веревки в одно кольцо. </a:t>
            </a:r>
            <a:br>
              <a:rPr lang="ru-RU" sz="2000" dirty="0" smtClean="0"/>
            </a:br>
            <a:r>
              <a:rPr lang="ru-RU" sz="2000" b="1" dirty="0" smtClean="0"/>
              <a:t>6. Спуск с торможением и остановкой в указанном месте </a:t>
            </a:r>
            <a:br>
              <a:rPr lang="ru-RU" sz="2000" b="1" dirty="0" smtClean="0"/>
            </a:br>
            <a:r>
              <a:rPr lang="ru-RU" sz="2000" dirty="0" smtClean="0"/>
              <a:t>(макс. штраф 36 баллов) </a:t>
            </a:r>
            <a:br>
              <a:rPr lang="ru-RU" sz="2000" dirty="0" smtClean="0"/>
            </a:br>
            <a:r>
              <a:rPr lang="ru-RU" sz="2000" dirty="0" smtClean="0"/>
              <a:t>КВ – 5 минут </a:t>
            </a:r>
            <a:br>
              <a:rPr lang="ru-RU" sz="2000" dirty="0" smtClean="0"/>
            </a:br>
            <a:r>
              <a:rPr lang="ru-RU" sz="2000" dirty="0" smtClean="0"/>
              <a:t>Длина этапа – 40 м. Длина зоны торможения – 20 м. Крутизна склона до 40 градусов. </a:t>
            </a:r>
            <a:br>
              <a:rPr lang="ru-RU" sz="2000" dirty="0" smtClean="0"/>
            </a:br>
            <a:r>
              <a:rPr lang="ru-RU" sz="2000" dirty="0" smtClean="0"/>
              <a:t>Участники по одному выполняют торможение в указанном месте. </a:t>
            </a:r>
            <a:br>
              <a:rPr lang="ru-RU" sz="2000" dirty="0" smtClean="0"/>
            </a:br>
            <a:r>
              <a:rPr lang="ru-RU" sz="2000" b="1" dirty="0" smtClean="0"/>
              <a:t>7. Азимутальный ход</a:t>
            </a: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ru-RU" sz="2000" dirty="0" smtClean="0"/>
              <a:t>(макс. штраф 10 баллов) </a:t>
            </a:r>
            <a:br>
              <a:rPr lang="ru-RU" sz="2000" dirty="0" smtClean="0"/>
            </a:br>
            <a:r>
              <a:rPr lang="ru-RU" sz="2000" dirty="0" smtClean="0"/>
              <a:t>Команда, получив на этапе №6 азимут и расстояние передвигается к указанному месту, где в снегу под елкой находятся подарки (конфеты). </a:t>
            </a:r>
            <a:br>
              <a:rPr lang="ru-RU" sz="2000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76</TotalTime>
  <Words>177</Words>
  <Application>Microsoft Office PowerPoint</Application>
  <PresentationFormat>Экран (4:3)</PresentationFormat>
  <Paragraphs>73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Настасья ^_^</dc:creator>
  <cp:lastModifiedBy>PC</cp:lastModifiedBy>
  <cp:revision>10</cp:revision>
  <dcterms:created xsi:type="dcterms:W3CDTF">2018-12-11T14:57:53Z</dcterms:created>
  <dcterms:modified xsi:type="dcterms:W3CDTF">2004-12-31T23:22:04Z</dcterms:modified>
</cp:coreProperties>
</file>