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3" r:id="rId4"/>
    <p:sldId id="265" r:id="rId5"/>
    <p:sldId id="275" r:id="rId6"/>
    <p:sldId id="279" r:id="rId7"/>
    <p:sldId id="281" r:id="rId8"/>
    <p:sldId id="268" r:id="rId9"/>
    <p:sldId id="269" r:id="rId10"/>
    <p:sldId id="260" r:id="rId11"/>
    <p:sldId id="27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27381" y="1598515"/>
            <a:ext cx="3862754" cy="2616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1/25/2022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41A28-D418-4C98-9218-479ABB95EC61}" type="datetimeFigureOut">
              <a:rPr lang="ru-RU" smtClean="0"/>
              <a:pPr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«Глобальные компетенции на уроках </a:t>
            </a:r>
            <a:r>
              <a:rPr lang="ru-RU" smtClean="0"/>
              <a:t>английского языка  </a:t>
            </a:r>
            <a:r>
              <a:rPr lang="ru-RU" dirty="0" smtClean="0"/>
              <a:t>– как компонент функциональной грамотности»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160840" cy="2279104"/>
          </a:xfrm>
        </p:spPr>
        <p:txBody>
          <a:bodyPr>
            <a:normAutofit/>
          </a:bodyPr>
          <a:lstStyle/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err="1" smtClean="0">
                <a:solidFill>
                  <a:schemeClr val="tx1"/>
                </a:solidFill>
              </a:rPr>
              <a:t>Ширинкина</a:t>
            </a:r>
            <a:r>
              <a:rPr lang="ru-RU" sz="2000" dirty="0" smtClean="0">
                <a:solidFill>
                  <a:schemeClr val="tx1"/>
                </a:solidFill>
              </a:rPr>
              <a:t> О. А., учитель английского языка, заведующая кафедрой лингвистического образования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МАОУ «Гимназия№25»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чем выражается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глобальных компетенций?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Критическое рассмотрение с различных точек зрения проблем глобального характера и межкультурного взаимодействия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Осознание, как культурные, религиозные, политические, расовые и иные различия могут оказывать влияние на восприятие, суждения и взгляды (наши собственные и других людей)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Открытое, уважительное и эффективное взаимодействие с другими людьми на основе разделяемого всеми уважения к человеческому достоинству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Эффективные индивидуальные или групповые действия (деятельность) во имя коллективного благополучия и устойчивого развития в различных ситуациях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Формирование глобальной компетентности – это составная часть целостного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воспитательного процесса, который отражает объективную необходимость, связанную с требованиями времени, и субъективный запрос мотивированных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субьектов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образовательного процесса – учащихся, учителей и родителей.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поликультурных и многонациональных образовательных организациях России существуют необходимые предпосылки для формирования осознанного межкультурного взаимодействия.  Развитие информационных технологий, обеспечивает возможность участия обучающихся в межрегиональных и международных проектах.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4258816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Monotype Corsiva" pitchFamily="66" charset="0"/>
              </a:rPr>
              <a:t>   Почему понятие глобальные компетенции стало актуальным для современной школы?</a:t>
            </a:r>
            <a:endParaRPr lang="ru-RU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«Глобальные компетенции» в системе функциональной грамотности</a:t>
            </a:r>
            <a:endParaRPr lang="ru-RU" sz="36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700808"/>
            <a:ext cx="4104456" cy="410445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Глобальная компетентность (глобальные компетенции)-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компонент функциональной грамотности,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одна из ключевых компетенций, составляющих основу ориентации и успешного существования в современном социуме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А.А.Леонтьев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1700808"/>
            <a:ext cx="4248472" cy="410445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Глобальные компетенции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целостно интегрированный компонент функциональной грамотности, имеющий собственное предметное содержание, ценностную основу и нацеленный на формирование универсальных навыков 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Коваль,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Дюкова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2019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12700" marR="104139">
              <a:lnSpc>
                <a:spcPct val="100000"/>
              </a:lnSpc>
              <a:spcBef>
                <a:spcPts val="105"/>
              </a:spcBef>
              <a:buNone/>
            </a:pPr>
            <a:r>
              <a:rPr lang="ru-RU" b="1" spc="-20" dirty="0" smtClean="0">
                <a:solidFill>
                  <a:srgbClr val="002060"/>
                </a:solidFill>
                <a:cs typeface="Calibri"/>
              </a:rPr>
              <a:t> </a:t>
            </a:r>
            <a:r>
              <a:rPr lang="ru-RU" b="1" spc="-2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Глобальная </a:t>
            </a:r>
            <a:r>
              <a:rPr lang="ru-RU" b="1" spc="-5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компетентность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это 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многогранная </a:t>
            </a:r>
            <a:r>
              <a:rPr lang="ru-RU" spc="-20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обучения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протяжении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всей жизни. </a:t>
            </a:r>
            <a:r>
              <a:rPr lang="ru-RU" spc="-25" dirty="0" smtClean="0">
                <a:latin typeface="Times New Roman" pitchFamily="18" charset="0"/>
                <a:cs typeface="Times New Roman" pitchFamily="18" charset="0"/>
              </a:rPr>
              <a:t>Глобально</a:t>
            </a:r>
            <a:r>
              <a:rPr lang="ru-RU" spc="-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10" dirty="0" smtClean="0">
                <a:latin typeface="Times New Roman" pitchFamily="18" charset="0"/>
                <a:cs typeface="Times New Roman" pitchFamily="18" charset="0"/>
              </a:rPr>
              <a:t>компетентная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личность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способна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изучать местные,  </a:t>
            </a:r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глобальные </a:t>
            </a:r>
            <a:r>
              <a:rPr lang="ru-RU" spc="-10" dirty="0" smtClean="0">
                <a:latin typeface="Times New Roman" pitchFamily="18" charset="0"/>
                <a:cs typeface="Times New Roman" pitchFamily="18" charset="0"/>
              </a:rPr>
              <a:t>проблемы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  </a:t>
            </a:r>
            <a:r>
              <a:rPr lang="ru-RU" spc="-20" dirty="0" smtClean="0">
                <a:latin typeface="Times New Roman" pitchFamily="18" charset="0"/>
                <a:cs typeface="Times New Roman" pitchFamily="18" charset="0"/>
              </a:rPr>
              <a:t>межкультурного </a:t>
            </a:r>
            <a:r>
              <a:rPr lang="ru-RU" spc="-10" dirty="0" smtClean="0">
                <a:latin typeface="Times New Roman" pitchFamily="18" charset="0"/>
                <a:cs typeface="Times New Roman" pitchFamily="18" charset="0"/>
              </a:rPr>
              <a:t>взаимодействия,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понимать и 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оценивать </a:t>
            </a:r>
            <a:r>
              <a:rPr lang="ru-RU" spc="-10" dirty="0" smtClean="0">
                <a:latin typeface="Times New Roman" pitchFamily="18" charset="0"/>
                <a:cs typeface="Times New Roman" pitchFamily="18" charset="0"/>
              </a:rPr>
              <a:t>различные точки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зрения и 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мировоззрения,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успешно и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уважительно  взаимодействовать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другими,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pc="-7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также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2700" marR="240029">
              <a:lnSpc>
                <a:spcPct val="100000"/>
              </a:lnSpc>
              <a:buNone/>
            </a:pPr>
            <a:r>
              <a:rPr lang="ru-RU" spc="-5" dirty="0" smtClean="0">
                <a:latin typeface="Times New Roman" pitchFamily="18" charset="0"/>
                <a:cs typeface="Times New Roman" pitchFamily="18" charset="0"/>
              </a:rPr>
              <a:t>действовать ответственно для обеспечения  </a:t>
            </a:r>
            <a:r>
              <a:rPr lang="ru-RU" spc="-10" dirty="0" smtClean="0">
                <a:latin typeface="Times New Roman" pitchFamily="18" charset="0"/>
                <a:cs typeface="Times New Roman" pitchFamily="18" charset="0"/>
              </a:rPr>
              <a:t>устойчивого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развития и </a:t>
            </a:r>
            <a:r>
              <a:rPr lang="ru-RU" spc="-10" dirty="0" smtClean="0">
                <a:latin typeface="Times New Roman" pitchFamily="18" charset="0"/>
                <a:cs typeface="Times New Roman" pitchFamily="18" charset="0"/>
              </a:rPr>
              <a:t>коллективного  </a:t>
            </a:r>
            <a:r>
              <a:rPr lang="ru-RU" spc="-15" dirty="0" smtClean="0">
                <a:latin typeface="Times New Roman" pitchFamily="18" charset="0"/>
                <a:cs typeface="Times New Roman" pitchFamily="18" charset="0"/>
              </a:rPr>
              <a:t>благополучия.</a:t>
            </a:r>
          </a:p>
          <a:p>
            <a:pPr marL="12700" marR="240029">
              <a:lnSpc>
                <a:spcPct val="100000"/>
              </a:lnSpc>
              <a:buNone/>
            </a:pPr>
            <a:endParaRPr lang="ru-RU" spc="-15" dirty="0" smtClean="0"/>
          </a:p>
          <a:p>
            <a:pPr marL="12700" marR="240029">
              <a:lnSpc>
                <a:spcPct val="100000"/>
              </a:lnSpc>
              <a:buNone/>
            </a:pPr>
            <a:endParaRPr lang="ru-RU" spc="-15" dirty="0" smtClean="0"/>
          </a:p>
          <a:p>
            <a:pPr marL="12700" marR="240029">
              <a:lnSpc>
                <a:spcPct val="100000"/>
              </a:lnSpc>
              <a:buNone/>
            </a:pPr>
            <a:endParaRPr lang="ru-RU" dirty="0"/>
          </a:p>
        </p:txBody>
      </p:sp>
      <p:sp>
        <p:nvSpPr>
          <p:cNvPr id="4" name="object 22"/>
          <p:cNvSpPr txBox="1"/>
          <p:nvPr/>
        </p:nvSpPr>
        <p:spPr>
          <a:xfrm>
            <a:off x="4716016" y="5517232"/>
            <a:ext cx="398208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58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Times New Roman" pitchFamily="18" charset="0"/>
                <a:cs typeface="Times New Roman" pitchFamily="18" charset="0"/>
              </a:rPr>
              <a:t>(PISA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Assessment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Analytical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sz="2000" spc="-10" dirty="0" smtClean="0">
                <a:latin typeface="Times New Roman" pitchFamily="18" charset="0"/>
                <a:cs typeface="Times New Roman" pitchFamily="18" charset="0"/>
              </a:rPr>
              <a:t>Framework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)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глобальных компетенций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484784"/>
            <a:ext cx="266429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Знания 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1484784"/>
            <a:ext cx="244827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Умения</a:t>
            </a:r>
            <a:r>
              <a:rPr lang="ru-RU" sz="3600" dirty="0" smtClean="0"/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2924944"/>
            <a:ext cx="266429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Ценности</a:t>
            </a:r>
            <a:r>
              <a:rPr lang="ru-RU" sz="3600" dirty="0" smtClean="0"/>
              <a:t> 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2924944"/>
            <a:ext cx="252028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Отношения </a:t>
            </a:r>
          </a:p>
          <a:p>
            <a:pPr algn="ctr"/>
            <a:endParaRPr lang="ru-RU" dirty="0"/>
          </a:p>
        </p:txBody>
      </p:sp>
      <p:pic>
        <p:nvPicPr>
          <p:cNvPr id="10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560" y="4221088"/>
            <a:ext cx="6984776" cy="21602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Проявление компетенций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35280" cy="2529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7400"/>
                <a:gridCol w="2057400"/>
                <a:gridCol w="2232248"/>
                <a:gridCol w="208823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Изучать вопросы локального, глобального и культурного значения 	</a:t>
                      </a:r>
                      <a:endParaRPr lang="ru-RU" sz="2000" b="1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Понимать и ценить разные точки зрения и мировоззрения 		</a:t>
                      </a:r>
                      <a:endParaRPr lang="ru-RU" sz="2000" b="1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Участвовать в открытых, соответствующих обстоятельствам и эффективных межкультурных взаимодействиях 		</a:t>
                      </a:r>
                      <a:endParaRPr lang="ru-RU" sz="2000" b="1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Действовать ответственно в интересах устойчивого развития и коллективного благополучия 	</a:t>
                      </a:r>
                      <a:endParaRPr lang="ru-RU" sz="2000" b="1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1560" y="347590"/>
            <a:ext cx="8064896" cy="533450"/>
          </a:xfrm>
          <a:prstGeom prst="rect">
            <a:avLst/>
          </a:prstGeom>
        </p:spPr>
        <p:txBody>
          <a:bodyPr vert="horz" wrap="square" lIns="0" tIns="10131" rIns="0" bIns="0" rtlCol="0">
            <a:spAutoFit/>
          </a:bodyPr>
          <a:lstStyle/>
          <a:p>
            <a:pPr marL="10664">
              <a:spcBef>
                <a:spcPts val="80"/>
              </a:spcBef>
            </a:pPr>
            <a:r>
              <a:rPr sz="3400" spc="-38" dirty="0"/>
              <a:t>Глобальные</a:t>
            </a:r>
            <a:r>
              <a:rPr sz="3400" spc="-34" dirty="0"/>
              <a:t> </a:t>
            </a:r>
            <a:r>
              <a:rPr sz="3400" spc="-13" dirty="0"/>
              <a:t>компетенции</a:t>
            </a:r>
            <a:endParaRPr sz="3400" dirty="0"/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77440" y="2049745"/>
            <a:ext cx="4536830" cy="3548423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3504320" y="1442184"/>
            <a:ext cx="1965081" cy="626321"/>
          </a:xfrm>
          <a:prstGeom prst="rect">
            <a:avLst/>
          </a:prstGeom>
        </p:spPr>
        <p:txBody>
          <a:bodyPr vert="horz" wrap="square" lIns="0" tIns="10664" rIns="0" bIns="0" rtlCol="0">
            <a:spAutoFit/>
          </a:bodyPr>
          <a:lstStyle/>
          <a:p>
            <a:pPr marL="10664">
              <a:spcBef>
                <a:spcPts val="84"/>
              </a:spcBef>
            </a:pPr>
            <a:r>
              <a:rPr sz="2000" b="1" spc="-8" dirty="0">
                <a:latin typeface="Calibri"/>
                <a:cs typeface="Calibri"/>
              </a:rPr>
              <a:t>Исследование</a:t>
            </a:r>
            <a:r>
              <a:rPr sz="2000" b="1" spc="-42" dirty="0">
                <a:latin typeface="Calibri"/>
                <a:cs typeface="Calibri"/>
              </a:rPr>
              <a:t> </a:t>
            </a:r>
            <a:r>
              <a:rPr sz="2000" b="1" spc="-8" dirty="0">
                <a:latin typeface="Calibri"/>
                <a:cs typeface="Calibri"/>
              </a:rPr>
              <a:t>PISA</a:t>
            </a:r>
            <a:endParaRPr sz="20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Требования ФГОС ООО к результатам освоения образовательной программы ООО 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1" y="1188720"/>
          <a:ext cx="9144000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748773">
                <a:tc>
                  <a:txBody>
                    <a:bodyPr/>
                    <a:lstStyle/>
                    <a:p>
                      <a:r>
                        <a:rPr lang="ru-RU" dirty="0" smtClean="0"/>
                        <a:t>Личностные результаты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Метапредметные</a:t>
                      </a:r>
                      <a:r>
                        <a:rPr lang="ru-RU" dirty="0" smtClean="0"/>
                        <a:t> результаты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Предметные результаты</a:t>
                      </a:r>
                      <a:endParaRPr lang="ru-RU" dirty="0"/>
                    </a:p>
                  </a:txBody>
                  <a:tcPr/>
                </a:tc>
              </a:tr>
              <a:tr h="4920507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сформированность</a:t>
                      </a:r>
                      <a:r>
                        <a:rPr lang="ru-RU" baseline="0" dirty="0" smtClean="0"/>
                        <a:t> системы значимых социальных и межличностных отношений, ценностно-смысловых установок, отражающие личностные и гражданские позиции в деятельности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 социальные компетенции, </a:t>
                      </a:r>
                      <a:r>
                        <a:rPr lang="ru-RU" baseline="0" dirty="0" err="1" smtClean="0"/>
                        <a:t>спасобность</a:t>
                      </a:r>
                      <a:r>
                        <a:rPr lang="ru-RU" baseline="0" dirty="0" smtClean="0"/>
                        <a:t> ставить цели строить жизненные планы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 способность к осознанию  российской идентичности в поликультурном социуме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dirty="0" smtClean="0"/>
                        <a:t>освоение обучающимися </a:t>
                      </a:r>
                      <a:r>
                        <a:rPr lang="ru-RU" dirty="0" err="1" smtClean="0"/>
                        <a:t>межпредметные</a:t>
                      </a:r>
                      <a:r>
                        <a:rPr lang="ru-RU" dirty="0" smtClean="0"/>
                        <a:t> понятия и универсальные учебные действия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/>
                        <a:t> способность их использовать в учебной, познавательной</a:t>
                      </a:r>
                      <a:r>
                        <a:rPr lang="ru-RU" baseline="0" dirty="0" smtClean="0"/>
                        <a:t> и социальной практике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/>
                        <a:t> самостоятельность планирования и осуществления учебной деятельности и организации учебного сотрудничества с педагогами и сверстниками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Освоение обучающимися в ходе изучения учебного предмета …</a:t>
                      </a:r>
                      <a:r>
                        <a:rPr lang="ru-RU" baseline="0" dirty="0" smtClean="0"/>
                        <a:t> виды деятельности по получению нового знания в рамках учебного предмета, его преобразованию и применению в учебных, учебно-проектных и социально-проектных ситуациях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Роль школы в формировании у учеников глобальной компетентности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3212976"/>
            <a:ext cx="2232248" cy="108012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Создание условий 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1628800"/>
            <a:ext cx="4968552" cy="11521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овладения знаниями о процессе глобализации, его проявлении во всех сферах и влиянии на все стороны жизни человека и общества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3068960"/>
            <a:ext cx="2160240" cy="1440160"/>
          </a:xfrm>
          <a:prstGeom prst="rect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формирования аналитического и критического мышления школьника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140968"/>
            <a:ext cx="2376264" cy="144016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освоения опыта отношения к различным культурам, основанного на понимании ценности культурного многообразия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5013176"/>
            <a:ext cx="5112568" cy="10801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того, чтобы школьники осознали собственную культурную идентичность и понимали культурное многообразие мира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единительная линия 10"/>
          <p:cNvCxnSpPr>
            <a:endCxn id="4" idx="0"/>
          </p:cNvCxnSpPr>
          <p:nvPr/>
        </p:nvCxnSpPr>
        <p:spPr>
          <a:xfrm>
            <a:off x="4427984" y="2780928"/>
            <a:ext cx="36004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4" idx="3"/>
            <a:endCxn id="7" idx="1"/>
          </p:cNvCxnSpPr>
          <p:nvPr/>
        </p:nvCxnSpPr>
        <p:spPr>
          <a:xfrm>
            <a:off x="5580112" y="3753036"/>
            <a:ext cx="936104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4" idx="2"/>
            <a:endCxn id="9" idx="0"/>
          </p:cNvCxnSpPr>
          <p:nvPr/>
        </p:nvCxnSpPr>
        <p:spPr>
          <a:xfrm flipH="1">
            <a:off x="4391980" y="4293096"/>
            <a:ext cx="72008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55776" y="3717032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556</Words>
  <Application>Microsoft Office PowerPoint</Application>
  <PresentationFormat>Экран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«Глобальные компетенции на уроках английского языка  – как компонент функциональной грамотности» </vt:lpstr>
      <vt:lpstr>Презентация PowerPoint</vt:lpstr>
      <vt:lpstr>«Глобальные компетенции» в системе функциональной грамотности</vt:lpstr>
      <vt:lpstr>Презентация PowerPoint</vt:lpstr>
      <vt:lpstr>Структура глобальных компетенций </vt:lpstr>
      <vt:lpstr>Проявление компетенций </vt:lpstr>
      <vt:lpstr>Глобальные компетенции</vt:lpstr>
      <vt:lpstr>Требования ФГОС ООО к результатам освоения образовательной программы ООО </vt:lpstr>
      <vt:lpstr>Роль школы в формировании у учеников глобальной компетентности </vt:lpstr>
      <vt:lpstr>В чем выражается сформированность глобальных компетенций?  </vt:lpstr>
      <vt:lpstr>Выводы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</cp:lastModifiedBy>
  <cp:revision>73</cp:revision>
  <dcterms:created xsi:type="dcterms:W3CDTF">2020-11-18T06:04:26Z</dcterms:created>
  <dcterms:modified xsi:type="dcterms:W3CDTF">2022-01-25T08:53:55Z</dcterms:modified>
</cp:coreProperties>
</file>