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7" r:id="rId4"/>
    <p:sldId id="268" r:id="rId5"/>
    <p:sldId id="272" r:id="rId6"/>
    <p:sldId id="258" r:id="rId7"/>
    <p:sldId id="265" r:id="rId8"/>
    <p:sldId id="259" r:id="rId9"/>
    <p:sldId id="260" r:id="rId10"/>
    <p:sldId id="261" r:id="rId11"/>
    <p:sldId id="273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27" autoAdjust="0"/>
    <p:restoredTop sz="94660"/>
  </p:normalViewPr>
  <p:slideViewPr>
    <p:cSldViewPr snapToGrid="0">
      <p:cViewPr varScale="1">
        <p:scale>
          <a:sx n="75" d="100"/>
          <a:sy n="75" d="100"/>
        </p:scale>
        <p:origin x="6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19.07.2022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455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19.07.2022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757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19.07.2022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81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19.07.2022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322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19.07.2022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991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19.07.2022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915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19.07.2022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175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19.07.2022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963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19.07.2022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535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19.07.2022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101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19.07.2022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156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5B86A-59C6-4C79-87D2-559A92E7E14D}" type="datetimeFigureOut">
              <a:rPr lang="ru-RU" smtClean="0"/>
              <a:t>19.07.2022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011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7000">
              <a:schemeClr val="accent1">
                <a:lumMod val="40000"/>
                <a:lumOff val="60000"/>
              </a:schemeClr>
            </a:gs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3390900" cy="2387600"/>
          </a:xfrm>
        </p:spPr>
        <p:txBody>
          <a:bodyPr>
            <a:normAutofit/>
          </a:bodyPr>
          <a:lstStyle/>
          <a:p>
            <a:r>
              <a:rPr lang="ru-RU" sz="15000" i="1" dirty="0" err="1" smtClean="0">
                <a:latin typeface="+mn-lt"/>
              </a:rPr>
              <a:t>Гг</a:t>
            </a:r>
            <a:r>
              <a:rPr lang="ru-RU" sz="15000" i="1" dirty="0" smtClean="0">
                <a:latin typeface="+mn-lt"/>
              </a:rPr>
              <a:t> </a:t>
            </a:r>
            <a:endParaRPr lang="ru-RU" sz="15000" i="1" dirty="0"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12121" y="3657600"/>
            <a:ext cx="3239862" cy="92333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innerShdw blurRad="114300">
              <a:srgbClr val="00B050"/>
            </a:inn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/>
              <a:t>согласный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316980" y="1122363"/>
            <a:ext cx="33909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9600" dirty="0" smtClean="0">
                <a:solidFill>
                  <a:schemeClr val="accent5"/>
                </a:solidFill>
              </a:rPr>
              <a:t>Звук </a:t>
            </a:r>
            <a:r>
              <a:rPr lang="en-US" sz="15000" i="1" dirty="0" smtClean="0">
                <a:solidFill>
                  <a:schemeClr val="accent5"/>
                </a:solidFill>
                <a:latin typeface="+mn-lt"/>
              </a:rPr>
              <a:t>[</a:t>
            </a:r>
            <a:r>
              <a:rPr lang="ru-RU" sz="15000" i="1" dirty="0">
                <a:solidFill>
                  <a:schemeClr val="accent5"/>
                </a:solidFill>
                <a:latin typeface="+mn-lt"/>
              </a:rPr>
              <a:t>г</a:t>
            </a:r>
            <a:r>
              <a:rPr lang="en-US" sz="15000" i="1" dirty="0" smtClean="0">
                <a:solidFill>
                  <a:schemeClr val="accent5"/>
                </a:solidFill>
                <a:latin typeface="+mn-lt"/>
              </a:rPr>
              <a:t>]</a:t>
            </a:r>
            <a:endParaRPr lang="ru-RU" sz="15000" i="1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73896" y="3578226"/>
            <a:ext cx="2698880" cy="92333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innerShdw blurRad="114300">
              <a:srgbClr val="00B050"/>
            </a:inn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solidFill>
                  <a:srgbClr val="0070C0"/>
                </a:solidFill>
              </a:rPr>
              <a:t>твёрдый</a:t>
            </a:r>
            <a:endParaRPr lang="ru-RU" sz="5400" b="0" cap="none" spc="0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65276" y="4368800"/>
            <a:ext cx="2448107" cy="92333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innerShdw blurRad="114300">
              <a:srgbClr val="00B050"/>
            </a:inn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/>
              <a:t>парный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8501380" y="952500"/>
            <a:ext cx="3390900" cy="25574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9600" dirty="0" smtClean="0">
                <a:solidFill>
                  <a:srgbClr val="00B050"/>
                </a:solidFill>
              </a:rPr>
              <a:t>Звук </a:t>
            </a:r>
            <a:r>
              <a:rPr lang="en-US" sz="15000" i="1" dirty="0" smtClean="0">
                <a:solidFill>
                  <a:srgbClr val="00B050"/>
                </a:solidFill>
                <a:latin typeface="+mn-lt"/>
              </a:rPr>
              <a:t>[</a:t>
            </a:r>
            <a:r>
              <a:rPr lang="ru-RU" sz="15000" i="1" dirty="0">
                <a:solidFill>
                  <a:srgbClr val="00B050"/>
                </a:solidFill>
                <a:latin typeface="+mn-lt"/>
              </a:rPr>
              <a:t>г</a:t>
            </a:r>
            <a:r>
              <a:rPr lang="en-US" sz="15000" i="1" dirty="0" smtClean="0">
                <a:solidFill>
                  <a:srgbClr val="00B050"/>
                </a:solidFill>
                <a:latin typeface="+mn-lt"/>
              </a:rPr>
              <a:t>’]</a:t>
            </a:r>
            <a:endParaRPr lang="ru-RU" sz="15000" i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074376" y="3578226"/>
            <a:ext cx="2448107" cy="92333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innerShdw blurRad="114300">
              <a:srgbClr val="00B050"/>
            </a:innerShdw>
          </a:effectLst>
        </p:spPr>
        <p:txBody>
          <a:bodyPr wrap="none" lIns="91440" tIns="45720" rIns="91440" bIns="4572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5400" dirty="0" smtClean="0">
                <a:solidFill>
                  <a:srgbClr val="00B050"/>
                </a:solidFill>
              </a:rPr>
              <a:t>мягкий</a:t>
            </a:r>
            <a:r>
              <a:rPr lang="ru-RU" sz="5400" dirty="0" smtClean="0"/>
              <a:t> 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87753" y="4953000"/>
            <a:ext cx="2616422" cy="92333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innerShdw blurRad="114300">
              <a:srgbClr val="00B050"/>
            </a:inn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/>
              <a:t>звонкий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98364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/>
      <p:bldP spid="7" grpId="0" animBg="1"/>
      <p:bldP spid="8" grpId="0" animBg="1"/>
      <p:bldP spid="9" grpId="0"/>
      <p:bldP spid="10" grpId="0" animBg="1"/>
      <p:bldP spid="1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40312" t="22193" r="38247" b="40942"/>
          <a:stretch/>
        </p:blipFill>
        <p:spPr>
          <a:xfrm>
            <a:off x="1131377" y="309966"/>
            <a:ext cx="10585342" cy="6199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63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33045" t="15838" r="32411" b="30560"/>
          <a:stretch/>
        </p:blipFill>
        <p:spPr>
          <a:xfrm>
            <a:off x="666427" y="270311"/>
            <a:ext cx="10538848" cy="5997843"/>
          </a:xfrm>
          <a:prstGeom prst="rect">
            <a:avLst/>
          </a:prstGeom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4333139" y="1522332"/>
            <a:ext cx="1602712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танк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3896603" y="2207678"/>
            <a:ext cx="1602712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сова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4114871" y="2781193"/>
            <a:ext cx="1602712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горе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3958596" y="3269233"/>
            <a:ext cx="1602712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мама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3802321" y="3835907"/>
            <a:ext cx="1602712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коза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3775880" y="4547948"/>
            <a:ext cx="1602712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пирог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3775880" y="5259079"/>
            <a:ext cx="1602712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40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оль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1350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7000">
              <a:schemeClr val="accent1">
                <a:lumMod val="40000"/>
                <a:lumOff val="60000"/>
              </a:schemeClr>
            </a:gs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3390900" cy="2387600"/>
          </a:xfrm>
        </p:spPr>
        <p:txBody>
          <a:bodyPr>
            <a:normAutofit/>
          </a:bodyPr>
          <a:lstStyle/>
          <a:p>
            <a:r>
              <a:rPr lang="ru-RU" sz="15000" i="1" dirty="0" smtClean="0">
                <a:latin typeface="+mn-lt"/>
              </a:rPr>
              <a:t>К </a:t>
            </a:r>
            <a:r>
              <a:rPr lang="ru-RU" sz="15000" i="1" dirty="0" err="1" smtClean="0">
                <a:latin typeface="+mn-lt"/>
              </a:rPr>
              <a:t>к</a:t>
            </a:r>
            <a:r>
              <a:rPr lang="ru-RU" sz="15000" i="1" dirty="0" smtClean="0">
                <a:latin typeface="+mn-lt"/>
              </a:rPr>
              <a:t> </a:t>
            </a:r>
            <a:endParaRPr lang="ru-RU" sz="15000" i="1" dirty="0"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12121" y="3657600"/>
            <a:ext cx="3239862" cy="92333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innerShdw blurRad="114300">
              <a:srgbClr val="00B050"/>
            </a:inn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/>
              <a:t>согласный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316980" y="1122363"/>
            <a:ext cx="33909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9600" dirty="0" smtClean="0">
                <a:solidFill>
                  <a:schemeClr val="accent5"/>
                </a:solidFill>
              </a:rPr>
              <a:t>Звук </a:t>
            </a:r>
            <a:r>
              <a:rPr lang="en-US" sz="15000" i="1" dirty="0" smtClean="0">
                <a:solidFill>
                  <a:schemeClr val="accent5"/>
                </a:solidFill>
                <a:latin typeface="+mn-lt"/>
              </a:rPr>
              <a:t>[</a:t>
            </a:r>
            <a:r>
              <a:rPr lang="ru-RU" sz="15000" i="1" dirty="0" smtClean="0">
                <a:solidFill>
                  <a:schemeClr val="accent5"/>
                </a:solidFill>
                <a:latin typeface="+mn-lt"/>
              </a:rPr>
              <a:t>к</a:t>
            </a:r>
            <a:r>
              <a:rPr lang="en-US" sz="15000" i="1" dirty="0" smtClean="0">
                <a:solidFill>
                  <a:schemeClr val="accent5"/>
                </a:solidFill>
                <a:latin typeface="+mn-lt"/>
              </a:rPr>
              <a:t>]</a:t>
            </a:r>
            <a:endParaRPr lang="ru-RU" sz="15000" i="1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73896" y="3578226"/>
            <a:ext cx="2698880" cy="92333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innerShdw blurRad="114300">
              <a:srgbClr val="00B050"/>
            </a:inn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solidFill>
                  <a:srgbClr val="0070C0"/>
                </a:solidFill>
              </a:rPr>
              <a:t>твёрдый</a:t>
            </a:r>
            <a:endParaRPr lang="ru-RU" sz="5400" b="0" cap="none" spc="0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65276" y="4368800"/>
            <a:ext cx="2448107" cy="92333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innerShdw blurRad="114300">
              <a:srgbClr val="00B050"/>
            </a:inn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/>
              <a:t>парный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8501380" y="952500"/>
            <a:ext cx="3390900" cy="25574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9600" dirty="0" smtClean="0">
                <a:solidFill>
                  <a:srgbClr val="00B050"/>
                </a:solidFill>
              </a:rPr>
              <a:t>Звук </a:t>
            </a:r>
            <a:r>
              <a:rPr lang="en-US" sz="15000" i="1" dirty="0" smtClean="0">
                <a:solidFill>
                  <a:srgbClr val="00B050"/>
                </a:solidFill>
                <a:latin typeface="+mn-lt"/>
              </a:rPr>
              <a:t>[</a:t>
            </a:r>
            <a:r>
              <a:rPr lang="ru-RU" sz="15000" i="1" dirty="0" smtClean="0">
                <a:solidFill>
                  <a:srgbClr val="00B050"/>
                </a:solidFill>
                <a:latin typeface="+mn-lt"/>
              </a:rPr>
              <a:t>к</a:t>
            </a:r>
            <a:r>
              <a:rPr lang="en-US" sz="15000" i="1" dirty="0" smtClean="0">
                <a:solidFill>
                  <a:srgbClr val="00B050"/>
                </a:solidFill>
                <a:latin typeface="+mn-lt"/>
              </a:rPr>
              <a:t>’]</a:t>
            </a:r>
            <a:endParaRPr lang="ru-RU" sz="15000" i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074376" y="3578226"/>
            <a:ext cx="2448107" cy="92333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innerShdw blurRad="114300">
              <a:srgbClr val="00B050"/>
            </a:innerShdw>
          </a:effectLst>
        </p:spPr>
        <p:txBody>
          <a:bodyPr wrap="none" lIns="91440" tIns="45720" rIns="91440" bIns="4572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5400" dirty="0" smtClean="0">
                <a:solidFill>
                  <a:srgbClr val="00B050"/>
                </a:solidFill>
              </a:rPr>
              <a:t>мягкий</a:t>
            </a:r>
            <a:r>
              <a:rPr lang="ru-RU" sz="5400" dirty="0" smtClean="0"/>
              <a:t> 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149717" y="4953000"/>
            <a:ext cx="2092496" cy="92333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innerShdw blurRad="114300">
              <a:srgbClr val="00B050"/>
            </a:inn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/>
              <a:t>глухой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81925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/>
      <p:bldP spid="7" grpId="0" animBg="1"/>
      <p:bldP spid="8" grpId="0" animBg="1"/>
      <p:bldP spid="9" grpId="0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3733800" cy="1325563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Звук </a:t>
            </a:r>
            <a:r>
              <a:rPr lang="en-US" dirty="0" smtClean="0">
                <a:solidFill>
                  <a:srgbClr val="0070C0"/>
                </a:solidFill>
              </a:rPr>
              <a:t>[</a:t>
            </a:r>
            <a:r>
              <a:rPr lang="ru-RU" dirty="0">
                <a:solidFill>
                  <a:srgbClr val="0070C0"/>
                </a:solidFill>
              </a:rPr>
              <a:t>г</a:t>
            </a:r>
            <a:r>
              <a:rPr lang="en-US" dirty="0" smtClean="0">
                <a:solidFill>
                  <a:srgbClr val="0070C0"/>
                </a:solidFill>
              </a:rPr>
              <a:t>]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1457" y="1825625"/>
            <a:ext cx="2224314" cy="67083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i="1" dirty="0" smtClean="0">
                <a:solidFill>
                  <a:schemeClr val="accent5"/>
                </a:solidFill>
              </a:rPr>
              <a:t>Согласный, твердый, звонкий</a:t>
            </a:r>
            <a:endParaRPr lang="ru-RU" i="1" dirty="0">
              <a:solidFill>
                <a:schemeClr val="accent5"/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3062515" y="1825625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i="1" dirty="0">
              <a:solidFill>
                <a:srgbClr val="0070C0"/>
              </a:solidFill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714829" y="2496457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гриб</a:t>
            </a:r>
            <a:endParaRPr lang="ru-RU" dirty="0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714829" y="3167289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загар</a:t>
            </a:r>
            <a:endParaRPr lang="ru-RU" dirty="0"/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714829" y="3838121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дуга</a:t>
            </a:r>
            <a:endParaRPr lang="ru-RU" dirty="0"/>
          </a:p>
        </p:txBody>
      </p:sp>
      <p:sp>
        <p:nvSpPr>
          <p:cNvPr id="16" name="Объект 2"/>
          <p:cNvSpPr txBox="1">
            <a:spLocks/>
          </p:cNvSpPr>
          <p:nvPr/>
        </p:nvSpPr>
        <p:spPr>
          <a:xfrm>
            <a:off x="6036131" y="1825625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i="1" dirty="0">
                <a:solidFill>
                  <a:schemeClr val="accent5"/>
                </a:solidFill>
              </a:rPr>
              <a:t>Согласный, </a:t>
            </a:r>
            <a:r>
              <a:rPr lang="ru-RU" i="1" dirty="0" smtClean="0">
                <a:solidFill>
                  <a:schemeClr val="accent5"/>
                </a:solidFill>
              </a:rPr>
              <a:t>твердый, глухой</a:t>
            </a:r>
            <a:endParaRPr lang="ru-RU" i="1" dirty="0">
              <a:solidFill>
                <a:schemeClr val="accent5"/>
              </a:solidFill>
            </a:endParaRPr>
          </a:p>
          <a:p>
            <a:pPr marL="0" indent="0">
              <a:buNone/>
            </a:pP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17" name="Объект 2"/>
          <p:cNvSpPr txBox="1">
            <a:spLocks/>
          </p:cNvSpPr>
          <p:nvPr/>
        </p:nvSpPr>
        <p:spPr>
          <a:xfrm>
            <a:off x="8260445" y="1825625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i="1" dirty="0">
              <a:solidFill>
                <a:schemeClr val="accent6"/>
              </a:solidFill>
            </a:endParaRPr>
          </a:p>
        </p:txBody>
      </p:sp>
      <p:sp>
        <p:nvSpPr>
          <p:cNvPr id="18" name="Объект 2"/>
          <p:cNvSpPr txBox="1">
            <a:spLocks/>
          </p:cNvSpPr>
          <p:nvPr/>
        </p:nvSpPr>
        <p:spPr>
          <a:xfrm>
            <a:off x="5912759" y="2496457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космос</a:t>
            </a:r>
            <a:endParaRPr lang="ru-RU" dirty="0"/>
          </a:p>
        </p:txBody>
      </p:sp>
      <p:sp>
        <p:nvSpPr>
          <p:cNvPr id="19" name="Объект 2"/>
          <p:cNvSpPr txBox="1">
            <a:spLocks/>
          </p:cNvSpPr>
          <p:nvPr/>
        </p:nvSpPr>
        <p:spPr>
          <a:xfrm>
            <a:off x="5912759" y="3167289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парик</a:t>
            </a:r>
            <a:endParaRPr lang="ru-RU" dirty="0"/>
          </a:p>
        </p:txBody>
      </p:sp>
      <p:sp>
        <p:nvSpPr>
          <p:cNvPr id="20" name="Объект 2"/>
          <p:cNvSpPr txBox="1">
            <a:spLocks/>
          </p:cNvSpPr>
          <p:nvPr/>
        </p:nvSpPr>
        <p:spPr>
          <a:xfrm>
            <a:off x="5912759" y="3838121"/>
            <a:ext cx="2347686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лу</a:t>
            </a:r>
            <a:r>
              <a:rPr lang="ru-RU" b="1" dirty="0" smtClean="0">
                <a:solidFill>
                  <a:srgbClr val="FF0000"/>
                </a:solidFill>
              </a:rPr>
              <a:t>г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3062515" y="669791"/>
            <a:ext cx="2805259" cy="9053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rgbClr val="00B050"/>
                </a:solidFill>
              </a:rPr>
              <a:t>Звук </a:t>
            </a:r>
            <a:r>
              <a:rPr lang="en-US" dirty="0" smtClean="0">
                <a:solidFill>
                  <a:srgbClr val="00B050"/>
                </a:solidFill>
              </a:rPr>
              <a:t>[</a:t>
            </a:r>
            <a:r>
              <a:rPr lang="ru-RU" dirty="0">
                <a:solidFill>
                  <a:srgbClr val="00B050"/>
                </a:solidFill>
              </a:rPr>
              <a:t>г</a:t>
            </a:r>
            <a:r>
              <a:rPr lang="en-US" dirty="0" smtClean="0">
                <a:solidFill>
                  <a:srgbClr val="00B050"/>
                </a:solidFill>
              </a:rPr>
              <a:t>’]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22" name="Объект 2"/>
          <p:cNvSpPr txBox="1">
            <a:spLocks/>
          </p:cNvSpPr>
          <p:nvPr/>
        </p:nvSpPr>
        <p:spPr>
          <a:xfrm>
            <a:off x="2605316" y="3790180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err="1" smtClean="0"/>
              <a:t>Багира</a:t>
            </a:r>
            <a:endParaRPr lang="ru-RU" dirty="0"/>
          </a:p>
        </p:txBody>
      </p:sp>
      <p:sp>
        <p:nvSpPr>
          <p:cNvPr id="23" name="Объект 2"/>
          <p:cNvSpPr txBox="1">
            <a:spLocks/>
          </p:cNvSpPr>
          <p:nvPr/>
        </p:nvSpPr>
        <p:spPr>
          <a:xfrm>
            <a:off x="2605316" y="3110324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изгиб</a:t>
            </a:r>
            <a:endParaRPr lang="ru-RU" dirty="0"/>
          </a:p>
        </p:txBody>
      </p:sp>
      <p:sp>
        <p:nvSpPr>
          <p:cNvPr id="24" name="Объект 2"/>
          <p:cNvSpPr txBox="1">
            <a:spLocks/>
          </p:cNvSpPr>
          <p:nvPr/>
        </p:nvSpPr>
        <p:spPr>
          <a:xfrm>
            <a:off x="2699660" y="2505481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гиря</a:t>
            </a:r>
            <a:endParaRPr lang="ru-RU" dirty="0"/>
          </a:p>
        </p:txBody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5912759" y="388869"/>
            <a:ext cx="194854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>
                <a:solidFill>
                  <a:srgbClr val="0070C0"/>
                </a:solidFill>
              </a:rPr>
              <a:t>Звук </a:t>
            </a:r>
            <a:r>
              <a:rPr lang="en-US" dirty="0" smtClean="0">
                <a:solidFill>
                  <a:srgbClr val="0070C0"/>
                </a:solidFill>
              </a:rPr>
              <a:t>[</a:t>
            </a:r>
            <a:r>
              <a:rPr lang="ru-RU" dirty="0">
                <a:solidFill>
                  <a:srgbClr val="0070C0"/>
                </a:solidFill>
              </a:rPr>
              <a:t>к</a:t>
            </a:r>
            <a:r>
              <a:rPr lang="en-US" dirty="0" smtClean="0">
                <a:solidFill>
                  <a:srgbClr val="0070C0"/>
                </a:solidFill>
              </a:rPr>
              <a:t>]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8672288" y="432593"/>
            <a:ext cx="242751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>
                <a:solidFill>
                  <a:srgbClr val="00B050"/>
                </a:solidFill>
              </a:rPr>
              <a:t>Звук </a:t>
            </a:r>
            <a:r>
              <a:rPr lang="en-US" dirty="0" smtClean="0">
                <a:solidFill>
                  <a:srgbClr val="00B050"/>
                </a:solidFill>
              </a:rPr>
              <a:t>[</a:t>
            </a:r>
            <a:r>
              <a:rPr lang="ru-RU" dirty="0" smtClean="0">
                <a:solidFill>
                  <a:srgbClr val="00B050"/>
                </a:solidFill>
              </a:rPr>
              <a:t>к</a:t>
            </a:r>
            <a:r>
              <a:rPr lang="en-US" dirty="0" smtClean="0">
                <a:solidFill>
                  <a:srgbClr val="00B050"/>
                </a:solidFill>
              </a:rPr>
              <a:t>’]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27" name="Объект 2"/>
          <p:cNvSpPr txBox="1">
            <a:spLocks/>
          </p:cNvSpPr>
          <p:nvPr/>
        </p:nvSpPr>
        <p:spPr>
          <a:xfrm>
            <a:off x="8672288" y="1718809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i="1" dirty="0" smtClean="0">
                <a:solidFill>
                  <a:srgbClr val="00B050"/>
                </a:solidFill>
              </a:rPr>
              <a:t>Согласный, мягкий, глухой</a:t>
            </a:r>
            <a:endParaRPr lang="ru-RU" i="1" dirty="0">
              <a:solidFill>
                <a:srgbClr val="00B050"/>
              </a:solidFill>
            </a:endParaRPr>
          </a:p>
        </p:txBody>
      </p:sp>
      <p:sp>
        <p:nvSpPr>
          <p:cNvPr id="28" name="Объект 2"/>
          <p:cNvSpPr txBox="1">
            <a:spLocks/>
          </p:cNvSpPr>
          <p:nvPr/>
        </p:nvSpPr>
        <p:spPr>
          <a:xfrm>
            <a:off x="8264074" y="3847145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санки</a:t>
            </a:r>
            <a:endParaRPr lang="ru-RU" dirty="0"/>
          </a:p>
        </p:txBody>
      </p:sp>
      <p:sp>
        <p:nvSpPr>
          <p:cNvPr id="29" name="Объект 2"/>
          <p:cNvSpPr txBox="1">
            <a:spLocks/>
          </p:cNvSpPr>
          <p:nvPr/>
        </p:nvSpPr>
        <p:spPr>
          <a:xfrm>
            <a:off x="8213277" y="3167289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err="1" smtClean="0"/>
              <a:t>сомик</a:t>
            </a:r>
            <a:endParaRPr lang="ru-RU" dirty="0"/>
          </a:p>
        </p:txBody>
      </p:sp>
      <p:sp>
        <p:nvSpPr>
          <p:cNvPr id="30" name="Объект 2"/>
          <p:cNvSpPr txBox="1">
            <a:spLocks/>
          </p:cNvSpPr>
          <p:nvPr/>
        </p:nvSpPr>
        <p:spPr>
          <a:xfrm>
            <a:off x="8213277" y="2389641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килограмм</a:t>
            </a:r>
            <a:endParaRPr lang="ru-RU" dirty="0"/>
          </a:p>
        </p:txBody>
      </p:sp>
      <p:sp>
        <p:nvSpPr>
          <p:cNvPr id="33" name="Объект 2"/>
          <p:cNvSpPr txBox="1">
            <a:spLocks/>
          </p:cNvSpPr>
          <p:nvPr/>
        </p:nvSpPr>
        <p:spPr>
          <a:xfrm>
            <a:off x="2939143" y="1633723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i="1" dirty="0" smtClean="0">
                <a:solidFill>
                  <a:srgbClr val="00B050"/>
                </a:solidFill>
              </a:rPr>
              <a:t>Согласный, мягкий, звонкий</a:t>
            </a:r>
            <a:endParaRPr lang="ru-RU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500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/>
      <p:bldP spid="8" grpId="0"/>
      <p:bldP spid="9" grpId="0"/>
      <p:bldP spid="16" grpId="0"/>
      <p:bldP spid="18" grpId="0"/>
      <p:bldP spid="19" grpId="0"/>
      <p:bldP spid="20" grpId="0"/>
      <p:bldP spid="14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33114" t="18228" r="32625" b="48092"/>
          <a:stretch/>
        </p:blipFill>
        <p:spPr>
          <a:xfrm>
            <a:off x="1054100" y="1041400"/>
            <a:ext cx="10274300" cy="4876800"/>
          </a:xfrm>
          <a:prstGeom prst="rect">
            <a:avLst/>
          </a:prstGeom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8398329" y="4947556"/>
            <a:ext cx="2256971" cy="8817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5000" dirty="0" smtClean="0"/>
              <a:t>У  р  о к</a:t>
            </a:r>
            <a:endParaRPr lang="ru-RU" sz="5000" dirty="0"/>
          </a:p>
        </p:txBody>
      </p:sp>
    </p:spTree>
    <p:extLst>
      <p:ext uri="{BB962C8B-B14F-4D97-AF65-F5344CB8AC3E}">
        <p14:creationId xmlns:p14="http://schemas.microsoft.com/office/powerpoint/2010/main" val="208653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33114" t="45632" r="32625" b="48092"/>
          <a:stretch/>
        </p:blipFill>
        <p:spPr>
          <a:xfrm>
            <a:off x="889000" y="284921"/>
            <a:ext cx="10274300" cy="908877"/>
          </a:xfrm>
          <a:prstGeom prst="rect">
            <a:avLst/>
          </a:prstGeom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8258629" y="312055"/>
            <a:ext cx="2256971" cy="8817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5000" dirty="0" smtClean="0"/>
              <a:t>У  р  о к</a:t>
            </a:r>
            <a:endParaRPr lang="ru-RU" sz="5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l="33114" t="58030" r="32625" b="36753"/>
          <a:stretch/>
        </p:blipFill>
        <p:spPr>
          <a:xfrm>
            <a:off x="774700" y="2804568"/>
            <a:ext cx="10274300" cy="755373"/>
          </a:xfrm>
          <a:prstGeom prst="rect">
            <a:avLst/>
          </a:prstGeom>
        </p:spPr>
      </p:pic>
      <p:sp>
        <p:nvSpPr>
          <p:cNvPr id="8" name="Объект 2"/>
          <p:cNvSpPr txBox="1">
            <a:spLocks/>
          </p:cNvSpPr>
          <p:nvPr/>
        </p:nvSpPr>
        <p:spPr>
          <a:xfrm>
            <a:off x="1159329" y="1747155"/>
            <a:ext cx="8733971" cy="881743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5000" i="1" dirty="0" smtClean="0"/>
              <a:t>Выпиши только те слова в которых есть все буквы из слова </a:t>
            </a:r>
            <a:r>
              <a:rPr lang="ru-RU" sz="5000" i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</a:t>
            </a:r>
            <a:endParaRPr lang="ru-RU" sz="5000" i="1" u="sng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1159329" y="2804568"/>
            <a:ext cx="1571171" cy="755373"/>
          </a:xfrm>
          <a:prstGeom prst="ellipse">
            <a:avLst/>
          </a:prstGeom>
          <a:solidFill>
            <a:schemeClr val="accent1">
              <a:alpha val="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447801" y="2804568"/>
            <a:ext cx="1571171" cy="755373"/>
          </a:xfrm>
          <a:prstGeom prst="ellipse">
            <a:avLst/>
          </a:prstGeom>
          <a:solidFill>
            <a:schemeClr val="accent1">
              <a:alpha val="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736273" y="2804568"/>
            <a:ext cx="1571171" cy="755373"/>
          </a:xfrm>
          <a:prstGeom prst="ellipse">
            <a:avLst/>
          </a:prstGeom>
          <a:solidFill>
            <a:schemeClr val="accent1">
              <a:alpha val="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089074" y="2804568"/>
            <a:ext cx="1571171" cy="755373"/>
          </a:xfrm>
          <a:prstGeom prst="ellipse">
            <a:avLst/>
          </a:prstGeom>
          <a:solidFill>
            <a:schemeClr val="accent1">
              <a:alpha val="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091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2" grpId="0" animBg="1"/>
      <p:bldP spid="9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33161"/>
          </a:xfrm>
        </p:spPr>
        <p:txBody>
          <a:bodyPr>
            <a:noAutofit/>
          </a:bodyPr>
          <a:lstStyle/>
          <a:p>
            <a:r>
              <a:rPr lang="ru-RU" sz="1300" i="1" dirty="0" smtClean="0"/>
              <a:t>Запиши под диктовку предложение и проверь его. Докажи на письме, что это предложение. Найди и обведи букву К. </a:t>
            </a:r>
            <a:endParaRPr lang="ru-RU" sz="13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23688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Кашалот – крупный зубатый кит.</a:t>
            </a:r>
            <a:endParaRPr lang="ru-RU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838200" y="2313379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8203868" y="2460008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3185719" y="2299063"/>
            <a:ext cx="391885" cy="14514"/>
          </a:xfrm>
          <a:prstGeom prst="line">
            <a:avLst/>
          </a:prstGeom>
          <a:ln w="3492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1773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201400" cy="433161"/>
          </a:xfrm>
        </p:spPr>
        <p:txBody>
          <a:bodyPr>
            <a:normAutofit/>
          </a:bodyPr>
          <a:lstStyle/>
          <a:p>
            <a:r>
              <a:rPr lang="ru-RU" sz="1500" i="1" dirty="0" smtClean="0"/>
              <a:t>Словесно-математический ребус.</a:t>
            </a:r>
            <a:endParaRPr lang="ru-RU" sz="1500" i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31898" t="16950" r="34347" b="47633"/>
          <a:stretch/>
        </p:blipFill>
        <p:spPr>
          <a:xfrm>
            <a:off x="484909" y="1011382"/>
            <a:ext cx="11402291" cy="5500254"/>
          </a:xfrm>
          <a:prstGeom prst="rect">
            <a:avLst/>
          </a:prstGeom>
        </p:spPr>
      </p:pic>
      <p:cxnSp>
        <p:nvCxnSpPr>
          <p:cNvPr id="5" name="Прямая со стрелкой 4"/>
          <p:cNvCxnSpPr/>
          <p:nvPr/>
        </p:nvCxnSpPr>
        <p:spPr>
          <a:xfrm>
            <a:off x="3276598" y="3376221"/>
            <a:ext cx="2971799" cy="2241797"/>
          </a:xfrm>
          <a:prstGeom prst="straightConnector1">
            <a:avLst/>
          </a:prstGeom>
          <a:ln w="63500"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3276598" y="4137231"/>
            <a:ext cx="2909456" cy="319644"/>
          </a:xfrm>
          <a:prstGeom prst="straightConnector1">
            <a:avLst/>
          </a:prstGeom>
          <a:ln w="63500"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3006436" y="3426857"/>
            <a:ext cx="3179618" cy="1135247"/>
          </a:xfrm>
          <a:prstGeom prst="straightConnector1">
            <a:avLst/>
          </a:prstGeom>
          <a:ln w="63500"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737263" y="4943929"/>
            <a:ext cx="2511134" cy="1193635"/>
          </a:xfrm>
          <a:prstGeom prst="straightConnector1">
            <a:avLst/>
          </a:prstGeom>
          <a:ln w="63500"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3560618" y="4032002"/>
            <a:ext cx="2687779" cy="1556164"/>
          </a:xfrm>
          <a:prstGeom prst="straightConnector1">
            <a:avLst/>
          </a:prstGeom>
          <a:ln w="63500"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3948545" y="5167249"/>
            <a:ext cx="2299852" cy="1026062"/>
          </a:xfrm>
          <a:prstGeom prst="straightConnector1">
            <a:avLst/>
          </a:prstGeom>
          <a:ln w="63500"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3761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33161"/>
          </a:xfrm>
        </p:spPr>
        <p:txBody>
          <a:bodyPr>
            <a:normAutofit fontScale="90000"/>
          </a:bodyPr>
          <a:lstStyle/>
          <a:p>
            <a:r>
              <a:rPr lang="ru-RU" sz="3000" i="1" dirty="0" smtClean="0"/>
              <a:t>Найди ошибки и докажи что слова написаны неверно. </a:t>
            </a:r>
            <a:endParaRPr lang="ru-RU" sz="30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9341" y="1823701"/>
            <a:ext cx="2353798" cy="68534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Закла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 ка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7877964" y="2686155"/>
            <a:ext cx="2367646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конь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643121" y="2749768"/>
            <a:ext cx="2064657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коньки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V="1">
            <a:off x="1197249" y="2400025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1513943" y="4140612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679184" y="3318119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Объект 2"/>
          <p:cNvSpPr txBox="1">
            <a:spLocks/>
          </p:cNvSpPr>
          <p:nvPr/>
        </p:nvSpPr>
        <p:spPr>
          <a:xfrm>
            <a:off x="3603166" y="1657704"/>
            <a:ext cx="3358264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Проверочное слово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закладывать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Объект 2"/>
          <p:cNvSpPr txBox="1">
            <a:spLocks/>
          </p:cNvSpPr>
          <p:nvPr/>
        </p:nvSpPr>
        <p:spPr>
          <a:xfrm>
            <a:off x="3603165" y="2498276"/>
            <a:ext cx="2064657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Объект 2"/>
          <p:cNvSpPr txBox="1">
            <a:spLocks/>
          </p:cNvSpPr>
          <p:nvPr/>
        </p:nvSpPr>
        <p:spPr>
          <a:xfrm>
            <a:off x="7891970" y="3278535"/>
            <a:ext cx="2064657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 з а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Объект 2"/>
          <p:cNvSpPr txBox="1">
            <a:spLocks/>
          </p:cNvSpPr>
          <p:nvPr/>
        </p:nvSpPr>
        <p:spPr>
          <a:xfrm>
            <a:off x="729341" y="4386076"/>
            <a:ext cx="2367646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экран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Объект 2"/>
          <p:cNvSpPr txBox="1">
            <a:spLocks/>
          </p:cNvSpPr>
          <p:nvPr/>
        </p:nvSpPr>
        <p:spPr>
          <a:xfrm>
            <a:off x="610907" y="3528268"/>
            <a:ext cx="2367646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стрекоза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V="1">
            <a:off x="886380" y="5044262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Объект 2"/>
          <p:cNvSpPr txBox="1">
            <a:spLocks/>
          </p:cNvSpPr>
          <p:nvPr/>
        </p:nvSpPr>
        <p:spPr>
          <a:xfrm>
            <a:off x="7711769" y="4420515"/>
            <a:ext cx="2064657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кран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 flipV="1">
            <a:off x="4939898" y="2305192"/>
            <a:ext cx="391885" cy="14514"/>
          </a:xfrm>
          <a:prstGeom prst="line">
            <a:avLst/>
          </a:prstGeom>
          <a:ln w="666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V="1">
            <a:off x="4796078" y="3856427"/>
            <a:ext cx="391885" cy="14514"/>
          </a:xfrm>
          <a:prstGeom prst="line">
            <a:avLst/>
          </a:prstGeom>
          <a:ln w="666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838199" y="885968"/>
            <a:ext cx="56854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Найди спрятавшиеся слова на букву К.</a:t>
            </a:r>
            <a:endParaRPr lang="ru-RU" dirty="0"/>
          </a:p>
        </p:txBody>
      </p:sp>
      <p:sp useBgFill="1">
        <p:nvSpPr>
          <p:cNvPr id="5" name="Прямоугольник 4"/>
          <p:cNvSpPr/>
          <p:nvPr/>
        </p:nvSpPr>
        <p:spPr>
          <a:xfrm>
            <a:off x="2037602" y="1763645"/>
            <a:ext cx="362368" cy="707886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wrap="square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77964" y="1812431"/>
            <a:ext cx="32894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кладка</a:t>
            </a:r>
            <a:r>
              <a:rPr lang="en-US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клад</a:t>
            </a:r>
            <a:endParaRPr lang="ru-RU" sz="4000" dirty="0"/>
          </a:p>
        </p:txBody>
      </p:sp>
      <p:sp useBgFill="1">
        <p:nvSpPr>
          <p:cNvPr id="43" name="Прямоугольник 42"/>
          <p:cNvSpPr/>
          <p:nvPr/>
        </p:nvSpPr>
        <p:spPr>
          <a:xfrm>
            <a:off x="8267380" y="3230723"/>
            <a:ext cx="362368" cy="707886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</a:p>
        </p:txBody>
      </p:sp>
      <p:sp>
        <p:nvSpPr>
          <p:cNvPr id="44" name="Объект 2"/>
          <p:cNvSpPr txBox="1">
            <a:spLocks/>
          </p:cNvSpPr>
          <p:nvPr/>
        </p:nvSpPr>
        <p:spPr>
          <a:xfrm>
            <a:off x="3508831" y="3296685"/>
            <a:ext cx="3358264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Проверочное слово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козы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4681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/>
      <p:bldP spid="11" grpId="0"/>
      <p:bldP spid="16" grpId="0"/>
      <p:bldP spid="17" grpId="0"/>
      <p:bldP spid="18" grpId="0"/>
      <p:bldP spid="30" grpId="0"/>
      <p:bldP spid="5" grpId="0" animBg="1"/>
      <p:bldP spid="6" grpId="0"/>
      <p:bldP spid="43" grpId="0" animBg="1"/>
      <p:bldP spid="4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65125"/>
            <a:ext cx="10744200" cy="850900"/>
          </a:xfrm>
        </p:spPr>
        <p:txBody>
          <a:bodyPr>
            <a:normAutofit fontScale="90000"/>
          </a:bodyPr>
          <a:lstStyle/>
          <a:p>
            <a:r>
              <a:rPr lang="ru-RU" sz="3000" i="1" dirty="0" smtClean="0"/>
              <a:t>Спиши, вставь пропущенные буквы. Объясни их написание. Докажи, что это предложение. </a:t>
            </a:r>
            <a:endParaRPr lang="ru-RU" sz="3000" i="1" dirty="0"/>
          </a:p>
        </p:txBody>
      </p:sp>
      <p:sp>
        <p:nvSpPr>
          <p:cNvPr id="22" name="Объект 2"/>
          <p:cNvSpPr>
            <a:spLocks noGrp="1"/>
          </p:cNvSpPr>
          <p:nvPr>
            <p:ph idx="1"/>
          </p:nvPr>
        </p:nvSpPr>
        <p:spPr>
          <a:xfrm>
            <a:off x="757049" y="1785828"/>
            <a:ext cx="10742223" cy="68534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  _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ондратьева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_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ондрата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_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уртка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_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оротковата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Объект 2"/>
          <p:cNvSpPr txBox="1">
            <a:spLocks/>
          </p:cNvSpPr>
          <p:nvPr/>
        </p:nvSpPr>
        <p:spPr>
          <a:xfrm>
            <a:off x="1478744" y="1795572"/>
            <a:ext cx="739241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</a:p>
        </p:txBody>
      </p:sp>
      <p:sp>
        <p:nvSpPr>
          <p:cNvPr id="24" name="Объект 2"/>
          <p:cNvSpPr txBox="1">
            <a:spLocks/>
          </p:cNvSpPr>
          <p:nvPr/>
        </p:nvSpPr>
        <p:spPr>
          <a:xfrm>
            <a:off x="4456017" y="1780355"/>
            <a:ext cx="739241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</a:p>
        </p:txBody>
      </p:sp>
      <p:sp>
        <p:nvSpPr>
          <p:cNvPr id="25" name="Объект 2"/>
          <p:cNvSpPr txBox="1">
            <a:spLocks/>
          </p:cNvSpPr>
          <p:nvPr/>
        </p:nvSpPr>
        <p:spPr>
          <a:xfrm>
            <a:off x="6763182" y="1802888"/>
            <a:ext cx="739241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</a:p>
        </p:txBody>
      </p:sp>
      <p:sp>
        <p:nvSpPr>
          <p:cNvPr id="26" name="Объект 2"/>
          <p:cNvSpPr txBox="1">
            <a:spLocks/>
          </p:cNvSpPr>
          <p:nvPr/>
        </p:nvSpPr>
        <p:spPr>
          <a:xfrm>
            <a:off x="2059378" y="1790700"/>
            <a:ext cx="739241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 flipV="1">
            <a:off x="745920" y="2438456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Объект 2"/>
          <p:cNvSpPr txBox="1">
            <a:spLocks/>
          </p:cNvSpPr>
          <p:nvPr/>
        </p:nvSpPr>
        <p:spPr>
          <a:xfrm>
            <a:off x="8420580" y="1802888"/>
            <a:ext cx="739241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flipV="1">
            <a:off x="11041813" y="2416949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2260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567</TotalTime>
  <Words>206</Words>
  <Application>Microsoft Office PowerPoint</Application>
  <PresentationFormat>Широкоэкранный</PresentationFormat>
  <Paragraphs>70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Гг </vt:lpstr>
      <vt:lpstr>К к </vt:lpstr>
      <vt:lpstr>Звук [г]</vt:lpstr>
      <vt:lpstr>Презентация PowerPoint</vt:lpstr>
      <vt:lpstr>Презентация PowerPoint</vt:lpstr>
      <vt:lpstr>Запиши под диктовку предложение и проверь его. Докажи на письме, что это предложение. Найди и обведи букву К. </vt:lpstr>
      <vt:lpstr>Словесно-математический ребус.</vt:lpstr>
      <vt:lpstr>Найди ошибки и докажи что слова написаны неверно. </vt:lpstr>
      <vt:lpstr>Спиши, вставь пропущенные буквы. Объясни их написание. Докажи, что это предложение.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 д</dc:title>
  <dc:creator>Лисёнок</dc:creator>
  <cp:lastModifiedBy>Лисёнок</cp:lastModifiedBy>
  <cp:revision>62</cp:revision>
  <dcterms:created xsi:type="dcterms:W3CDTF">2022-06-28T08:28:56Z</dcterms:created>
  <dcterms:modified xsi:type="dcterms:W3CDTF">2022-07-19T15:11:34Z</dcterms:modified>
</cp:coreProperties>
</file>