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3" r:id="rId3"/>
    <p:sldId id="275" r:id="rId4"/>
    <p:sldId id="256" r:id="rId5"/>
    <p:sldId id="258" r:id="rId6"/>
    <p:sldId id="259" r:id="rId7"/>
    <p:sldId id="260" r:id="rId8"/>
    <p:sldId id="261" r:id="rId9"/>
    <p:sldId id="265" r:id="rId10"/>
    <p:sldId id="266" r:id="rId11"/>
    <p:sldId id="263" r:id="rId12"/>
    <p:sldId id="264" r:id="rId13"/>
    <p:sldId id="267" r:id="rId14"/>
    <p:sldId id="268" r:id="rId15"/>
    <p:sldId id="269" r:id="rId16"/>
    <p:sldId id="270" r:id="rId17"/>
    <p:sldId id="272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AC78F-338C-4998-AFB5-82130EFD128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AE8D2-D9F2-4AD9-A871-30A72507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AC78F-338C-4998-AFB5-82130EFD128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AE8D2-D9F2-4AD9-A871-30A72507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AC78F-338C-4998-AFB5-82130EFD128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AE8D2-D9F2-4AD9-A871-30A72507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AC78F-338C-4998-AFB5-82130EFD128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AE8D2-D9F2-4AD9-A871-30A72507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AC78F-338C-4998-AFB5-82130EFD128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AE8D2-D9F2-4AD9-A871-30A72507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AC78F-338C-4998-AFB5-82130EFD128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AE8D2-D9F2-4AD9-A871-30A72507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AC78F-338C-4998-AFB5-82130EFD128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AE8D2-D9F2-4AD9-A871-30A72507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AC78F-338C-4998-AFB5-82130EFD128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AE8D2-D9F2-4AD9-A871-30A72507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AC78F-338C-4998-AFB5-82130EFD128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AE8D2-D9F2-4AD9-A871-30A72507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AC78F-338C-4998-AFB5-82130EFD128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AE8D2-D9F2-4AD9-A871-30A72507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AC78F-338C-4998-AFB5-82130EFD128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AE8D2-D9F2-4AD9-A871-30A7250766B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AC78F-338C-4998-AFB5-82130EFD128D}" type="datetimeFigureOut">
              <a:rPr lang="ru-RU" smtClean="0"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AE8D2-D9F2-4AD9-A871-30A7250766B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5" Type="http://schemas.openxmlformats.org/officeDocument/2006/relationships/slide" Target="slide8.xml"/><Relationship Id="rId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" y="-16169"/>
            <a:ext cx="9110820" cy="682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15816" y="430715"/>
            <a:ext cx="5832648" cy="4401205"/>
          </a:xfrm>
          <a:prstGeom prst="rect">
            <a:avLst/>
          </a:prstGeom>
          <a:gradFill flip="none" rotWithShape="1">
            <a:gsLst>
              <a:gs pos="0">
                <a:schemeClr val="dk2">
                  <a:tint val="80000"/>
                  <a:satMod val="300000"/>
                </a:schemeClr>
              </a:gs>
              <a:gs pos="100000">
                <a:schemeClr val="dk2">
                  <a:shade val="30000"/>
                  <a:satMod val="200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/>
          </a:lnRef>
          <a:fillRef idx="1003">
            <a:schemeClr val="dk2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sz="20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endParaRPr lang="ru-RU" sz="2000" b="1" dirty="0" smtClean="0"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Презентация </a:t>
            </a:r>
            <a:endParaRPr lang="ru-RU" sz="2000" b="1" dirty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внеурочной деятельности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Arial Black" pitchFamily="34" charset="0"/>
              </a:rPr>
              <a:t>Направление: спортивно-оздоровительное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Arial Black" pitchFamily="34" charset="0"/>
              </a:rPr>
              <a:t>Тема: «Шахматная доска и фигуры»</a:t>
            </a:r>
          </a:p>
          <a:p>
            <a:endParaRPr lang="ru-RU" sz="20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endParaRPr lang="ru-RU" sz="2000" b="1" dirty="0">
              <a:solidFill>
                <a:schemeClr val="bg1"/>
              </a:solidFill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Григорьевой </a:t>
            </a:r>
            <a:r>
              <a:rPr lang="ru-RU" sz="2000" b="1" dirty="0">
                <a:solidFill>
                  <a:schemeClr val="bg1"/>
                </a:solidFill>
                <a:latin typeface="Arial Black" pitchFamily="34" charset="0"/>
              </a:rPr>
              <a:t>Татьяны</a:t>
            </a:r>
          </a:p>
          <a:p>
            <a:endParaRPr lang="ru-RU" sz="2000" b="1" dirty="0">
              <a:solidFill>
                <a:schemeClr val="bg1"/>
              </a:solidFill>
              <a:latin typeface="Arial Black" pitchFamily="34" charset="0"/>
            </a:endParaRPr>
          </a:p>
          <a:p>
            <a:endParaRPr lang="ru-RU" sz="2000" b="1" dirty="0">
              <a:solidFill>
                <a:schemeClr val="bg1"/>
              </a:solidFill>
              <a:latin typeface="Arial Black" pitchFamily="34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87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cdn.pixabay.com/photo/2018/05/19/12/49/chess-3413419_64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5" y="-214338"/>
            <a:ext cx="6715171" cy="6715172"/>
          </a:xfrm>
          <a:prstGeom prst="rect">
            <a:avLst/>
          </a:prstGeom>
          <a:noFill/>
        </p:spPr>
      </p:pic>
      <p:sp>
        <p:nvSpPr>
          <p:cNvPr id="3" name="Стрелка влево 2">
            <a:hlinkClick r:id="rId3" action="ppaction://hlinksldjump"/>
          </p:cNvPr>
          <p:cNvSpPr/>
          <p:nvPr/>
        </p:nvSpPr>
        <p:spPr>
          <a:xfrm>
            <a:off x="642910" y="5643578"/>
            <a:ext cx="1643074" cy="928694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00496" y="5857892"/>
            <a:ext cx="16706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ладья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g01.a.alicdn.com/kf/HTB1B_L5boLrK1Rjy0Fjq6zYXFXa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0"/>
            <a:ext cx="6143667" cy="61436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57620" y="5857892"/>
            <a:ext cx="14083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конь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cdn.pixabay.com/photo/2018/05/19/12/48/chess-3413414_128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-357214"/>
            <a:ext cx="5929354" cy="5929354"/>
          </a:xfrm>
          <a:prstGeom prst="rect">
            <a:avLst/>
          </a:prstGeom>
          <a:noFill/>
        </p:spPr>
      </p:pic>
      <p:sp>
        <p:nvSpPr>
          <p:cNvPr id="3" name="Стрелка влево 2">
            <a:hlinkClick r:id="rId3" action="ppaction://hlinksldjump"/>
          </p:cNvPr>
          <p:cNvSpPr/>
          <p:nvPr/>
        </p:nvSpPr>
        <p:spPr>
          <a:xfrm>
            <a:off x="642910" y="5643578"/>
            <a:ext cx="1643074" cy="928694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43306" y="5643578"/>
            <a:ext cx="19875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король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75096" y="3244334"/>
            <a:ext cx="3145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https://static.wallpapers-anime.com/upload/20170531/644/K/7/6/K76FE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928662" y="1785926"/>
            <a:ext cx="7786742" cy="3139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«Собери шахматную доску»</a:t>
            </a: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642910" y="5643578"/>
            <a:ext cx="1643074" cy="928694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phpuBKCf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120" y="1826009"/>
            <a:ext cx="5031992" cy="5031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static.wallpapers-anime.com/upload/20170531/644/K/7/6/K76FE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imag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708" y="0"/>
            <a:ext cx="6866583" cy="6858000"/>
          </a:xfrm>
          <a:prstGeom prst="rect">
            <a:avLst/>
          </a:prstGeom>
        </p:spPr>
      </p:pic>
      <p:sp>
        <p:nvSpPr>
          <p:cNvPr id="5" name="Стрелка влево 4">
            <a:hlinkClick r:id="rId4" action="ppaction://hlinksldjump"/>
          </p:cNvPr>
          <p:cNvSpPr/>
          <p:nvPr/>
        </p:nvSpPr>
        <p:spPr>
          <a:xfrm>
            <a:off x="0" y="6215082"/>
            <a:ext cx="1000100" cy="642918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im0-tub-ru.yandex.net/i?id=aef68b39f17a2b0dcf4c9ae74ed17812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1" cy="707233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-5417"/>
            <a:ext cx="7715304" cy="618630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1.На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каких полях ничего не растет? 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2.Какие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поля на шахматной доске больше – белые или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чёрные</a:t>
            </a:r>
          </a:p>
          <a:p>
            <a:pPr marL="342900" indent="-342900">
              <a:buAutoNum type="arabicPeriod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3.В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каких клетках не держат зверей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4.Что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меньше: шахматная доска или шахматное поле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342900" indent="-342900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5.Из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каких досок не строят теремок? </a:t>
            </a:r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285720" y="6215082"/>
            <a:ext cx="1285884" cy="642918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im0-tub-ru.yandex.net/i?id=81f93003f06865f08ca5dedda3a1e46c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5199"/>
          </a:xfrm>
          <a:prstGeom prst="rect">
            <a:avLst/>
          </a:prstGeom>
          <a:noFill/>
        </p:spPr>
      </p:pic>
      <p:pic>
        <p:nvPicPr>
          <p:cNvPr id="3" name="Рисунок 2" descr="Chess_Ki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1571612"/>
            <a:ext cx="5532057" cy="5532057"/>
          </a:xfrm>
          <a:prstGeom prst="rect">
            <a:avLst/>
          </a:prstGeom>
        </p:spPr>
      </p:pic>
      <p:sp>
        <p:nvSpPr>
          <p:cNvPr id="4" name="Скругленная прямоугольная выноска 3"/>
          <p:cNvSpPr/>
          <p:nvPr/>
        </p:nvSpPr>
        <p:spPr>
          <a:xfrm flipH="1">
            <a:off x="2357422" y="4214818"/>
            <a:ext cx="2714644" cy="1571636"/>
          </a:xfrm>
          <a:prstGeom prst="wedgeRoundRectCallout">
            <a:avLst>
              <a:gd name="adj1" fmla="val -55586"/>
              <a:gd name="adj2" fmla="val 69888"/>
              <a:gd name="adj3" fmla="val 16667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42694" y="4345590"/>
            <a:ext cx="23440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«Какие вы молодцы!»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3.bp.blogspot.com/-a5TnTOAKVig/VYWrXqyRlxI/AAAAAAAC3Hk/eY3jiesCspE/s1600/_202014jGCHUQn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0"/>
            <a:ext cx="7429552" cy="6507264"/>
          </a:xfrm>
          <a:prstGeom prst="rect">
            <a:avLst/>
          </a:prstGeom>
          <a:noFill/>
        </p:spPr>
      </p:pic>
      <p:grpSp>
        <p:nvGrpSpPr>
          <p:cNvPr id="2" name="Группа 1"/>
          <p:cNvGrpSpPr/>
          <p:nvPr/>
        </p:nvGrpSpPr>
        <p:grpSpPr>
          <a:xfrm>
            <a:off x="5214942" y="2000240"/>
            <a:ext cx="3000396" cy="2500330"/>
            <a:chOff x="5214942" y="2000240"/>
            <a:chExt cx="3000396" cy="250033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5214942" y="2000240"/>
              <a:ext cx="3000396" cy="25003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Рисунок 8" descr="thumbs-clipart-outline-4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57884" y="2232768"/>
              <a:ext cx="1785950" cy="1937739"/>
            </a:xfrm>
            <a:prstGeom prst="rect">
              <a:avLst/>
            </a:prstGeom>
          </p:spPr>
        </p:pic>
      </p:grpSp>
      <p:grpSp>
        <p:nvGrpSpPr>
          <p:cNvPr id="5" name="Группа 4"/>
          <p:cNvGrpSpPr/>
          <p:nvPr/>
        </p:nvGrpSpPr>
        <p:grpSpPr>
          <a:xfrm>
            <a:off x="857224" y="2000240"/>
            <a:ext cx="3000396" cy="2500330"/>
            <a:chOff x="857224" y="2000240"/>
            <a:chExt cx="3000396" cy="250033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857224" y="2000240"/>
              <a:ext cx="3000396" cy="250033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680" name="Picture 8" descr="https://upload.wikimedia.org/wikipedia/commons/thumb/9/9b/Tauchzeichen-Abtauchen-Diving-Sign-Sink.png/550px-Tauchzeichen-Abtauchen-Diving-Sign-Sink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71604" y="2428868"/>
              <a:ext cx="1714512" cy="171451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756"/>
            <a:ext cx="9197278" cy="6897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278" y="2746892"/>
            <a:ext cx="9144000" cy="707886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tx1"/>
                </a:solidFill>
                <a:latin typeface="Arial Black" pitchFamily="34" charset="0"/>
              </a:rPr>
              <a:t>«Шахматная </a:t>
            </a:r>
            <a:r>
              <a:rPr lang="ru-RU" sz="4000" b="1" dirty="0" smtClean="0">
                <a:solidFill>
                  <a:schemeClr val="tx1"/>
                </a:solidFill>
                <a:latin typeface="Arial Black" pitchFamily="34" charset="0"/>
              </a:rPr>
              <a:t>доска и фигуры</a:t>
            </a:r>
            <a:r>
              <a:rPr lang="ru-RU" sz="4000" b="1" dirty="0">
                <a:solidFill>
                  <a:schemeClr val="tx1"/>
                </a:solidFill>
                <a:latin typeface="Arial Black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1193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51"/>
            <a:ext cx="9197278" cy="6897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01793" y="764704"/>
            <a:ext cx="6642207" cy="19389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00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Цель : знакомство с шахматной доской и фигурами</a:t>
            </a:r>
            <a:endParaRPr lang="ru-RU" sz="4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72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maxres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.userapi.com/c858228/v858228966/4bdc/Lngxueu1a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25" cy="6858001"/>
          </a:xfrm>
          <a:prstGeom prst="rect">
            <a:avLst/>
          </a:prstGeom>
          <a:noFill/>
        </p:spPr>
      </p:pic>
      <p:pic>
        <p:nvPicPr>
          <p:cNvPr id="4" name="Рисунок 3" descr="1363_b765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3570" y="2000240"/>
            <a:ext cx="4572000" cy="457200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1142976" y="2143116"/>
            <a:ext cx="4071966" cy="2428892"/>
            <a:chOff x="1142976" y="2143116"/>
            <a:chExt cx="4071966" cy="2428892"/>
          </a:xfrm>
        </p:grpSpPr>
        <p:sp>
          <p:nvSpPr>
            <p:cNvPr id="6" name="Скругленная прямоугольная выноска 5"/>
            <p:cNvSpPr/>
            <p:nvPr/>
          </p:nvSpPr>
          <p:spPr>
            <a:xfrm flipH="1">
              <a:off x="1142976" y="2143116"/>
              <a:ext cx="4071966" cy="2428892"/>
            </a:xfrm>
            <a:prstGeom prst="wedgeRoundRectCallout">
              <a:avLst>
                <a:gd name="adj1" fmla="val -34356"/>
                <a:gd name="adj2" fmla="val 64921"/>
                <a:gd name="adj3" fmla="val 16667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428728" y="2500306"/>
              <a:ext cx="350046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  <a:cs typeface="Aharoni" pitchFamily="2" charset="-79"/>
                </a:rPr>
                <a:t>Здравствуйте, дорогие ребята!</a:t>
              </a:r>
            </a:p>
            <a:p>
              <a:r>
                <a:rPr lang="ru-RU" sz="2400" dirty="0" smtClean="0">
                  <a:solidFill>
                    <a:schemeClr val="bg1"/>
                  </a:solidFill>
                  <a:latin typeface="Arial Black" pitchFamily="34" charset="0"/>
                  <a:cs typeface="Aharoni" pitchFamily="2" charset="-79"/>
                </a:rPr>
                <a:t>Я король этого города, меня зовут Карл! </a:t>
              </a:r>
              <a:endParaRPr lang="ru-RU" sz="2400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pp.userapi.com/c858228/v858228966/4bdc/Lngxueu1a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71528"/>
            <a:ext cx="9144064" cy="7429528"/>
          </a:xfrm>
          <a:prstGeom prst="rect">
            <a:avLst/>
          </a:prstGeom>
          <a:noFill/>
        </p:spPr>
      </p:pic>
      <p:sp>
        <p:nvSpPr>
          <p:cNvPr id="3" name="7-конечная звезда 2">
            <a:hlinkClick r:id="rId3" action="ppaction://hlinksldjump"/>
          </p:cNvPr>
          <p:cNvSpPr/>
          <p:nvPr/>
        </p:nvSpPr>
        <p:spPr>
          <a:xfrm>
            <a:off x="1000100" y="4572008"/>
            <a:ext cx="928694" cy="857256"/>
          </a:xfrm>
          <a:prstGeom prst="star7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4714884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5" name="7-конечная звезда 4">
            <a:hlinkClick r:id="rId3" action="ppaction://hlinksldjump"/>
          </p:cNvPr>
          <p:cNvSpPr/>
          <p:nvPr/>
        </p:nvSpPr>
        <p:spPr>
          <a:xfrm>
            <a:off x="7715272" y="1285860"/>
            <a:ext cx="928694" cy="857256"/>
          </a:xfrm>
          <a:prstGeom prst="star7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hlinkClick r:id="rId4" action="ppaction://hlinksldjump"/>
              </a:rPr>
              <a:t>4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7-конечная звезда 5">
            <a:hlinkClick r:id="rId5" action="ppaction://hlinksldjump"/>
          </p:cNvPr>
          <p:cNvSpPr/>
          <p:nvPr/>
        </p:nvSpPr>
        <p:spPr>
          <a:xfrm>
            <a:off x="6572264" y="4786322"/>
            <a:ext cx="928694" cy="857256"/>
          </a:xfrm>
          <a:prstGeom prst="star7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7-конечная звезда 6">
            <a:hlinkClick r:id="rId3" action="ppaction://hlinksldjump"/>
          </p:cNvPr>
          <p:cNvSpPr/>
          <p:nvPr/>
        </p:nvSpPr>
        <p:spPr>
          <a:xfrm>
            <a:off x="5572132" y="1000108"/>
            <a:ext cx="928694" cy="857256"/>
          </a:xfrm>
          <a:prstGeom prst="star7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hlinkClick r:id="rId6" action="ppaction://hlinksldjump"/>
              </a:rPr>
              <a:t>5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7-конечная звезда 7">
            <a:hlinkClick r:id="rId7" action="ppaction://hlinksldjump"/>
          </p:cNvPr>
          <p:cNvSpPr/>
          <p:nvPr/>
        </p:nvSpPr>
        <p:spPr>
          <a:xfrm>
            <a:off x="2643174" y="2143116"/>
            <a:ext cx="928694" cy="857256"/>
          </a:xfrm>
          <a:prstGeom prst="star7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pp.userapi.com/c858228/v858228966/4bc1/iSFJfKh6m6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857232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ru-RU" sz="44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1.</a:t>
            </a:r>
            <a:r>
              <a:rPr lang="ru-RU" sz="44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 Шахматы </a:t>
            </a:r>
            <a:r>
              <a:rPr lang="ru-RU" sz="4400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— это гимнастика </a:t>
            </a:r>
            <a:r>
              <a:rPr lang="ru-RU" sz="4400" dirty="0" smtClean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для </a:t>
            </a:r>
            <a:r>
              <a:rPr lang="ru-RU" sz="4400" dirty="0">
                <a:solidFill>
                  <a:schemeClr val="bg1"/>
                </a:solidFill>
                <a:latin typeface="Arial Black" pitchFamily="34" charset="0"/>
                <a:cs typeface="Aharoni" pitchFamily="2" charset="-79"/>
              </a:rPr>
              <a:t>мозгов. 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9386" y="4000504"/>
            <a:ext cx="912461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Aharoni" pitchFamily="2" charset="-79"/>
              </a:rPr>
              <a:t>2. 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  <a:cs typeface="Aharoni" pitchFamily="2" charset="-79"/>
              </a:rPr>
              <a:t>Я не играю в шахматы —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  <a:cs typeface="Aharoni" pitchFamily="2" charset="-79"/>
              </a:rPr>
              <a:t> в шахматах я борюсь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285720" y="5786454"/>
            <a:ext cx="1285884" cy="785818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683568" y="2420888"/>
            <a:ext cx="734481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  <a:latin typeface="Arial Black" pitchFamily="34" charset="0"/>
              </a:rPr>
              <a:t>«ЦИТАТЫ»</a:t>
            </a:r>
            <a:endParaRPr lang="ru-RU" sz="4800" b="1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4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i.pinimg.com/originals/75/10/8f/75108faabc07c7d13e9b32ea0589065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28662" y="1357298"/>
            <a:ext cx="7786742" cy="110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«Угадай фигуру»</a:t>
            </a:r>
            <a:endParaRPr lang="ru-RU" sz="6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642910" y="5643578"/>
            <a:ext cx="1643074" cy="928694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1363_b765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2286000"/>
            <a:ext cx="4572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s://images.chesscomfiles.com/uploads/v1/user/12626300.d32b6bf1.1200x1200o.de11db3d935d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500042"/>
            <a:ext cx="5214918" cy="521491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75656" y="5549887"/>
            <a:ext cx="6000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пешка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136</Words>
  <Application>Microsoft Office PowerPoint</Application>
  <PresentationFormat>Экран (4:3)</PresentationFormat>
  <Paragraphs>41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Учитель</cp:lastModifiedBy>
  <cp:revision>28</cp:revision>
  <dcterms:created xsi:type="dcterms:W3CDTF">2019-06-29T14:17:41Z</dcterms:created>
  <dcterms:modified xsi:type="dcterms:W3CDTF">2022-03-10T07:53:46Z</dcterms:modified>
</cp:coreProperties>
</file>