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2" r:id="rId1"/>
  </p:sldMasterIdLst>
  <p:notesMasterIdLst>
    <p:notesMasterId r:id="rId20"/>
  </p:notesMasterIdLst>
  <p:sldIdLst>
    <p:sldId id="256" r:id="rId2"/>
    <p:sldId id="275" r:id="rId3"/>
    <p:sldId id="258" r:id="rId4"/>
    <p:sldId id="279" r:id="rId5"/>
    <p:sldId id="273" r:id="rId6"/>
    <p:sldId id="257" r:id="rId7"/>
    <p:sldId id="262" r:id="rId8"/>
    <p:sldId id="259" r:id="rId9"/>
    <p:sldId id="261" r:id="rId10"/>
    <p:sldId id="263" r:id="rId11"/>
    <p:sldId id="264" r:id="rId12"/>
    <p:sldId id="266" r:id="rId13"/>
    <p:sldId id="267" r:id="rId14"/>
    <p:sldId id="268" r:id="rId15"/>
    <p:sldId id="269" r:id="rId16"/>
    <p:sldId id="270" r:id="rId17"/>
    <p:sldId id="276" r:id="rId18"/>
    <p:sldId id="27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1637" autoAdjust="0"/>
  </p:normalViewPr>
  <p:slideViewPr>
    <p:cSldViewPr>
      <p:cViewPr varScale="1">
        <p:scale>
          <a:sx n="83" d="100"/>
          <a:sy n="83" d="100"/>
        </p:scale>
        <p:origin x="188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885924-A0B7-4A98-B8D1-C160187C16D0}" type="datetimeFigureOut">
              <a:rPr lang="ru-RU" smtClean="0"/>
              <a:t>18.05.2024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696A5E-214A-4E4F-9F38-393BA4D716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38371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696A5E-214A-4E4F-9F38-393BA4D7169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94202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696A5E-214A-4E4F-9F38-393BA4D71690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90447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696A5E-214A-4E4F-9F38-393BA4D71690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57304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9401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12770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441181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7942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37698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80789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5762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7781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2920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0668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419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4469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3825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18.05.2024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3385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0157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3410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749"/>
            <a:ext cx="1952272" cy="6852504"/>
            <a:chOff x="6627813" y="196102"/>
            <a:chExt cx="1952625" cy="5677649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6102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4293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  <p:sldLayoutId id="2147483784" r:id="rId12"/>
    <p:sldLayoutId id="2147483785" r:id="rId13"/>
    <p:sldLayoutId id="2147483786" r:id="rId14"/>
    <p:sldLayoutId id="2147483787" r:id="rId15"/>
    <p:sldLayoutId id="2147483788" r:id="rId16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learningapps.org/display?v=phw0khhct24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learningapps.org/display?v=pdwdmsm2k24" TargetMode="Externa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188" y="450531"/>
            <a:ext cx="1676863" cy="1610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091109"/>
            <a:ext cx="8208912" cy="1265883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</a:rPr>
              <a:t>Вычисление объемов и площадей поверхности геометрических тел </a:t>
            </a:r>
            <a:endParaRPr lang="ru-RU" sz="36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95936" y="3356992"/>
            <a:ext cx="4593502" cy="3240359"/>
          </a:xfrm>
        </p:spPr>
        <p:txBody>
          <a:bodyPr>
            <a:noAutofit/>
          </a:bodyPr>
          <a:lstStyle/>
          <a:p>
            <a:pPr algn="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 геометрии </a:t>
            </a:r>
            <a:b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11 классе</a:t>
            </a:r>
          </a:p>
          <a:p>
            <a:pPr algn="r"/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Автор:  учитель математики высшей квалификационной категории </a:t>
            </a:r>
            <a:b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Кобзева Л.В.</a:t>
            </a:r>
          </a:p>
          <a:p>
            <a:pPr algn="r"/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  <a:r>
              <a:rPr lang="ru-RU" sz="1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Развилковская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СОШ с УИОП</a:t>
            </a:r>
          </a:p>
          <a:p>
            <a:pPr algn="r"/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Ленинский </a:t>
            </a:r>
            <a:r>
              <a:rPr lang="ru-RU" sz="1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г.о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r"/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Московская 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область</a:t>
            </a:r>
          </a:p>
          <a:p>
            <a:pPr algn="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endPara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2687" y="404665"/>
            <a:ext cx="2027877" cy="1686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268" y="404665"/>
            <a:ext cx="3156202" cy="165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068465"/>
            <a:ext cx="2365222" cy="1667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83568" y="3501008"/>
            <a:ext cx="6120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/>
              <a:t>VII ВСЕРОССИЙСКИЙ ПЕДАГОГИЧЕСКИЙ КОНКУРС</a:t>
            </a:r>
          </a:p>
          <a:p>
            <a:r>
              <a:rPr lang="ru-RU"/>
              <a:t>«МОЯ ЛУЧШАЯ МЕТОДИЧЕСКАЯ РАЗРАБОТКА»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4717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56990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700" b="1" dirty="0" smtClean="0">
                <a:latin typeface="Times New Roman"/>
                <a:ea typeface="Times New Roman"/>
              </a:rPr>
              <a:t>     Исследование  </a:t>
            </a:r>
            <a:r>
              <a:rPr lang="ru-RU" sz="2700" b="1" dirty="0">
                <a:latin typeface="Times New Roman"/>
                <a:ea typeface="Times New Roman"/>
              </a:rPr>
              <a:t>коэффициента комфортности жилья в </a:t>
            </a:r>
            <a:r>
              <a:rPr lang="ru-RU" sz="2700" b="1" dirty="0" smtClean="0">
                <a:latin typeface="Times New Roman"/>
                <a:ea typeface="Times New Roman"/>
              </a:rPr>
              <a:t>   форме </a:t>
            </a:r>
            <a:r>
              <a:rPr lang="ru-RU" sz="2700" b="1" dirty="0">
                <a:latin typeface="Times New Roman"/>
                <a:ea typeface="Times New Roman"/>
              </a:rPr>
              <a:t>куба  (Группа №1 )</a:t>
            </a:r>
            <a:br>
              <a:rPr lang="ru-RU" sz="2700" b="1" dirty="0">
                <a:latin typeface="Times New Roman"/>
                <a:ea typeface="Times New Roman"/>
              </a:rPr>
            </a:br>
            <a:r>
              <a:rPr lang="ru-RU" sz="2700" b="1" dirty="0" smtClean="0">
                <a:latin typeface="Times New Roman"/>
                <a:ea typeface="Times New Roman"/>
              </a:rPr>
              <a:t/>
            </a:r>
            <a:br>
              <a:rPr lang="ru-RU" sz="2700" b="1" dirty="0" smtClean="0">
                <a:latin typeface="Times New Roman"/>
                <a:ea typeface="Times New Roman"/>
              </a:rPr>
            </a:br>
            <a:endParaRPr lang="ru-RU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68169663"/>
              </p:ext>
            </p:extLst>
          </p:nvPr>
        </p:nvGraphicFramePr>
        <p:xfrm>
          <a:off x="251519" y="1556793"/>
          <a:ext cx="8784977" cy="5301206"/>
        </p:xfrm>
        <a:graphic>
          <a:graphicData uri="http://schemas.openxmlformats.org/drawingml/2006/table">
            <a:tbl>
              <a:tblPr firstRow="1" firstCol="1" bandRow="1"/>
              <a:tblGrid>
                <a:gridCol w="23371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521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521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435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263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Куб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Правильная четырёхугольная пирамида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Комбинация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фигур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95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Размеры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а= 6м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а=6м, </a:t>
                      </a:r>
                      <a:r>
                        <a:rPr lang="ru-RU" sz="1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h</a:t>
                      </a:r>
                      <a:r>
                        <a:rPr lang="ru-RU" sz="1800" b="1" baseline="-250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пир</a:t>
                      </a: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=4м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36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Объём</a:t>
                      </a: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606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Площадь полной поверхности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3606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 – коэффициент комфортности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595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Вывод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1431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03648" y="548680"/>
            <a:ext cx="7221488" cy="782960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Times New Roman"/>
                <a:ea typeface="Times New Roman"/>
              </a:rPr>
              <a:t>Исследование  коэффициента </a:t>
            </a:r>
            <a:r>
              <a:rPr lang="ru-RU" sz="2000" b="1" dirty="0">
                <a:latin typeface="Times New Roman"/>
                <a:ea typeface="Times New Roman"/>
              </a:rPr>
              <a:t>комфортности жилья формы прямоугольного </a:t>
            </a:r>
            <a:r>
              <a:rPr lang="ru-RU" sz="2000" b="1" dirty="0" smtClean="0">
                <a:latin typeface="Times New Roman"/>
                <a:ea typeface="Times New Roman"/>
              </a:rPr>
              <a:t>параллелепипеда</a:t>
            </a:r>
            <a:r>
              <a:rPr lang="ru-RU" sz="2000" b="1" dirty="0">
                <a:latin typeface="Times New Roman"/>
                <a:ea typeface="Times New Roman"/>
              </a:rPr>
              <a:t> (</a:t>
            </a:r>
            <a:r>
              <a:rPr lang="ru-RU" sz="2000" b="1" dirty="0" smtClean="0">
                <a:latin typeface="Times New Roman"/>
                <a:ea typeface="Times New Roman"/>
              </a:rPr>
              <a:t>Группа №2)</a:t>
            </a:r>
            <a:endParaRPr lang="ru-RU" sz="2000" b="1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24621010"/>
              </p:ext>
            </p:extLst>
          </p:nvPr>
        </p:nvGraphicFramePr>
        <p:xfrm>
          <a:off x="687723" y="1412777"/>
          <a:ext cx="7844717" cy="4799416"/>
        </p:xfrm>
        <a:graphic>
          <a:graphicData uri="http://schemas.openxmlformats.org/drawingml/2006/table">
            <a:tbl>
              <a:tblPr firstRow="1" firstCol="1" bandRow="1"/>
              <a:tblGrid>
                <a:gridCol w="21238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74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374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59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2444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Прямоугольный параллелепипед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Правильная треугольная призма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Комбинация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фигур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85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Размеры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а=8м, в=4м, </a:t>
                      </a:r>
                      <a:r>
                        <a:rPr lang="ru-RU" sz="1800" b="1" dirty="0" err="1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h</a:t>
                      </a:r>
                      <a:r>
                        <a:rPr lang="ru-RU" sz="1800" b="1" baseline="-25000" dirty="0" err="1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пар</a:t>
                      </a:r>
                      <a:r>
                        <a:rPr lang="ru-RU" sz="18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=4м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a=8, </a:t>
                      </a:r>
                      <a:r>
                        <a:rPr lang="ru-RU" sz="1800" b="1" dirty="0" err="1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h</a:t>
                      </a:r>
                      <a:r>
                        <a:rPr lang="ru-RU" sz="1800" b="1" baseline="-25000" dirty="0" err="1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приз</a:t>
                      </a:r>
                      <a:r>
                        <a:rPr lang="ru-RU" sz="18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=5м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85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b="1" dirty="0" smtClean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Объём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8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67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b="1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Площадь полной поверхности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8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67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b="1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 – коэффициент комфортности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8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74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b="1" dirty="0" smtClean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Вывод</a:t>
                      </a:r>
                      <a:r>
                        <a:rPr lang="ru-RU" sz="18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4351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008112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7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Исследование коэффициента </a:t>
            </a:r>
            <a:r>
              <a:rPr lang="ru-RU" sz="27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комфортности жилья цилиндрической формы     </a:t>
            </a:r>
            <a:r>
              <a:rPr lang="ru-RU" sz="27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(Группа №3)</a:t>
            </a:r>
            <a:r>
              <a:rPr lang="ru-RU" sz="4000" dirty="0">
                <a:ea typeface="Calibri"/>
                <a:cs typeface="Times New Roman"/>
              </a:rPr>
              <a:t/>
            </a:r>
            <a:br>
              <a:rPr lang="ru-RU" sz="4000" dirty="0">
                <a:ea typeface="Calibri"/>
                <a:cs typeface="Times New Roman"/>
              </a:rPr>
            </a:br>
            <a:endParaRPr lang="ru-RU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30615923"/>
              </p:ext>
            </p:extLst>
          </p:nvPr>
        </p:nvGraphicFramePr>
        <p:xfrm>
          <a:off x="457201" y="1268760"/>
          <a:ext cx="8147246" cy="5544615"/>
        </p:xfrm>
        <a:graphic>
          <a:graphicData uri="http://schemas.openxmlformats.org/drawingml/2006/table">
            <a:tbl>
              <a:tblPr firstRow="1" firstCol="1" bandRow="1"/>
              <a:tblGrid>
                <a:gridCol w="21296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835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029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10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11537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b="1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Цилиндр</a:t>
                      </a:r>
                      <a:endParaRPr lang="ru-RU" sz="20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b="1" dirty="0" smtClean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Конус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b="1" dirty="0" smtClean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Комбинация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6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фигур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01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b="1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Размеры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b="1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b="1" dirty="0" smtClean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R </a:t>
                      </a:r>
                      <a:r>
                        <a:rPr lang="ru-RU" sz="20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= 4м, </a:t>
                      </a:r>
                      <a:r>
                        <a:rPr lang="ru-RU" sz="2000" b="1" dirty="0" err="1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h</a:t>
                      </a:r>
                      <a:r>
                        <a:rPr lang="ru-RU" sz="2000" b="1" baseline="-25000" dirty="0" err="1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ц</a:t>
                      </a:r>
                      <a:r>
                        <a:rPr lang="ru-RU" sz="20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=5 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b="1" dirty="0" smtClean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R </a:t>
                      </a:r>
                      <a:r>
                        <a:rPr lang="ru-RU" sz="20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= 4м, </a:t>
                      </a:r>
                      <a:r>
                        <a:rPr lang="ru-RU" sz="2000" b="1" dirty="0" err="1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h</a:t>
                      </a:r>
                      <a:r>
                        <a:rPr lang="ru-RU" sz="2000" b="1" baseline="-25000" dirty="0" err="1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</a:t>
                      </a:r>
                      <a:r>
                        <a:rPr lang="ru-RU" sz="20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=3м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0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8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b="1" dirty="0" smtClean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Объём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0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0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0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070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b="1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Площадь полной поверхности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0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0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0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070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b="1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 – коэффициент комфортности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0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0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0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06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b="1" dirty="0" smtClean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Вывод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0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8941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88640"/>
            <a:ext cx="7581528" cy="1008112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100" b="1" dirty="0">
                <a:latin typeface="Times New Roman"/>
                <a:ea typeface="Times New Roman"/>
              </a:rPr>
              <a:t>Исследование на коэффициент комфортности жилья конусообразной </a:t>
            </a:r>
            <a:r>
              <a:rPr lang="ru-RU" sz="3100" b="1" dirty="0" smtClean="0">
                <a:latin typeface="Times New Roman"/>
                <a:ea typeface="Times New Roman"/>
              </a:rPr>
              <a:t>формы ( Группа №4)</a:t>
            </a:r>
            <a:r>
              <a:rPr lang="ru-RU" b="1" dirty="0">
                <a:latin typeface="Times New Roman"/>
                <a:ea typeface="Times New Roman"/>
              </a:rPr>
              <a:t/>
            </a:r>
            <a:br>
              <a:rPr lang="ru-RU" b="1" dirty="0">
                <a:latin typeface="Times New Roman"/>
                <a:ea typeface="Times New Roman"/>
              </a:rPr>
            </a:br>
            <a:endParaRPr lang="ru-RU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52380568"/>
              </p:ext>
            </p:extLst>
          </p:nvPr>
        </p:nvGraphicFramePr>
        <p:xfrm>
          <a:off x="539552" y="1483741"/>
          <a:ext cx="8280920" cy="5374259"/>
        </p:xfrm>
        <a:graphic>
          <a:graphicData uri="http://schemas.openxmlformats.org/drawingml/2006/table">
            <a:tbl>
              <a:tblPr firstRow="1" firstCol="1" bandRow="1"/>
              <a:tblGrid>
                <a:gridCol w="22826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36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83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14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32013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Конус</a:t>
                      </a:r>
                      <a:endParaRPr lang="ru-RU" sz="20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Цилиндр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Комбинация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фигур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335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b="1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Размеры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b="1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b="1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b="1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R = 4м, h</a:t>
                      </a:r>
                      <a:r>
                        <a:rPr lang="ru-RU" sz="2000" b="1" baseline="-2500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</a:t>
                      </a:r>
                      <a:r>
                        <a:rPr lang="ru-RU" sz="2000" b="1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=3м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b="1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b="1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R = 4, h</a:t>
                      </a:r>
                      <a:r>
                        <a:rPr lang="ru-RU" sz="2000" b="1" baseline="-2500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ц</a:t>
                      </a:r>
                      <a:r>
                        <a:rPr lang="ru-RU" sz="2000" b="1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=5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0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335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b="1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Объём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b="1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0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0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0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42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b="1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Площадь полной поверхности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0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0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0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242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b="1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 – коэффициент комфортности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0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0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0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386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b="1" dirty="0" smtClean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Вывод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0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7844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332656"/>
            <a:ext cx="7211144" cy="108498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000" b="1" dirty="0">
                <a:latin typeface="Times New Roman"/>
                <a:ea typeface="Times New Roman"/>
              </a:rPr>
              <a:t>Исследование </a:t>
            </a:r>
            <a:r>
              <a:rPr lang="ru-RU" sz="2000" b="1" dirty="0" smtClean="0">
                <a:latin typeface="Times New Roman"/>
                <a:ea typeface="Times New Roman"/>
              </a:rPr>
              <a:t> коэффициента </a:t>
            </a:r>
            <a:r>
              <a:rPr lang="ru-RU" sz="2000" b="1" dirty="0">
                <a:latin typeface="Times New Roman"/>
                <a:ea typeface="Times New Roman"/>
              </a:rPr>
              <a:t>комфортности жилья </a:t>
            </a:r>
            <a:r>
              <a:rPr lang="ru-RU" sz="2000" b="1" dirty="0" smtClean="0">
                <a:latin typeface="Times New Roman"/>
                <a:ea typeface="Times New Roman"/>
              </a:rPr>
              <a:t/>
            </a:r>
            <a:br>
              <a:rPr lang="ru-RU" sz="2000" b="1" dirty="0" smtClean="0">
                <a:latin typeface="Times New Roman"/>
                <a:ea typeface="Times New Roman"/>
              </a:rPr>
            </a:br>
            <a:r>
              <a:rPr lang="ru-RU" sz="2000" b="1" dirty="0" smtClean="0">
                <a:latin typeface="Times New Roman"/>
                <a:ea typeface="Times New Roman"/>
              </a:rPr>
              <a:t>сферической формы  (Группа №5)</a:t>
            </a:r>
            <a:r>
              <a:rPr lang="ru-RU" sz="2000" dirty="0">
                <a:latin typeface="Times New Roman"/>
                <a:ea typeface="Times New Roman"/>
              </a:rPr>
              <a:t/>
            </a:r>
            <a:br>
              <a:rPr lang="ru-RU" sz="2000" dirty="0">
                <a:latin typeface="Times New Roman"/>
                <a:ea typeface="Times New Roman"/>
              </a:rPr>
            </a:br>
            <a:endParaRPr lang="ru-RU" sz="20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55235038"/>
              </p:ext>
            </p:extLst>
          </p:nvPr>
        </p:nvGraphicFramePr>
        <p:xfrm>
          <a:off x="827584" y="1435718"/>
          <a:ext cx="7992888" cy="5422282"/>
        </p:xfrm>
        <a:graphic>
          <a:graphicData uri="http://schemas.openxmlformats.org/drawingml/2006/table">
            <a:tbl>
              <a:tblPr firstRow="1" firstCol="1" bandRow="1"/>
              <a:tblGrid>
                <a:gridCol w="20876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578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59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882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69214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b="1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Шар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Усечённая правильная пирамида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b="1" dirty="0" smtClean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Комбинация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фигур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50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b="1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Размеры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b="1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b="1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b="1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R = 4м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b="1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b="1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a=10м, а</a:t>
                      </a:r>
                      <a:r>
                        <a:rPr lang="ru-RU" sz="1800" b="1" baseline="-2500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800" b="1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=8м, h=2м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b="1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209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b="1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Объём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b="1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030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b="1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Площадь полной поверхности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b="1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030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b="1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 – коэффициент комфортности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209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b="1" dirty="0" smtClean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Вывод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3337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3082" y="0"/>
            <a:ext cx="8229600" cy="706090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Выводы</a:t>
            </a:r>
            <a:endParaRPr lang="ru-RU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706090"/>
            <a:ext cx="7128792" cy="6035278"/>
          </a:xfrm>
        </p:spPr>
        <p:txBody>
          <a:bodyPr>
            <a:normAutofit fontScale="32500" lnSpcReduction="20000"/>
          </a:bodyPr>
          <a:lstStyle/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7400" b="1" i="1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Идеальной </a:t>
            </a:r>
            <a:r>
              <a:rPr lang="ru-RU" sz="7400" b="1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формой, наиболее близкой природе, как известно, является шар. </a:t>
            </a:r>
            <a:endParaRPr lang="ru-RU" sz="7400" b="1" i="1" dirty="0" smtClean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7400" b="1" i="1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 </a:t>
            </a:r>
            <a:r>
              <a:rPr lang="ru-RU" sz="7400" b="1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точки зрения </a:t>
            </a:r>
            <a:r>
              <a:rPr lang="ru-RU" sz="7400" b="1" i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эниологии</a:t>
            </a:r>
            <a:r>
              <a:rPr lang="ru-RU" sz="7400" b="1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– науки об энергоинформационном обмене в природе и обществе – купола и своды обладают свойством распределения концентраций </a:t>
            </a:r>
            <a:r>
              <a:rPr lang="ru-RU" sz="7400" b="1" i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энергонапряжений</a:t>
            </a:r>
            <a:r>
              <a:rPr lang="ru-RU" sz="7400" b="1" i="1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7400" b="1" i="1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7400" b="1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Круглым формам присуще равномерное поле без существенных зон напряжений и патогенных аномалий, в отличие от углов, особенно близких к 90 градусам.</a:t>
            </a:r>
            <a:endParaRPr lang="ru-RU" sz="7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3025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04664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</a:rPr>
              <a:t>Преимущества жилья сферической формы</a:t>
            </a:r>
            <a:endParaRPr lang="ru-RU" sz="28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Презентация обучающихся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877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2956" y="764705"/>
            <a:ext cx="5668025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9231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294" y="15719"/>
            <a:ext cx="8229600" cy="706090"/>
          </a:xfrm>
        </p:spPr>
        <p:txBody>
          <a:bodyPr>
            <a:normAutofit/>
          </a:bodyPr>
          <a:lstStyle/>
          <a:p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latin typeface="Helvetica"/>
                <a:ea typeface="Times New Roman"/>
                <a:cs typeface="Times New Roman"/>
              </a:rPr>
              <a:t>Домашнее задание </a:t>
            </a:r>
            <a:endParaRPr lang="ru-RU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/>
          <a:lstStyle/>
          <a:p>
            <a:pPr algn="ctr">
              <a:lnSpc>
                <a:spcPct val="115000"/>
              </a:lnSpc>
              <a:spcAft>
                <a:spcPts val="750"/>
              </a:spcAft>
            </a:pPr>
            <a:r>
              <a:rPr lang="ru-RU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Рассчитать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комфортность своего жилья</a:t>
            </a:r>
            <a:r>
              <a:rPr lang="ru-RU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750"/>
              </a:spcAft>
            </a:pPr>
            <a:r>
              <a:rPr lang="ru-RU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Выполнить чертёж в тетради.</a:t>
            </a:r>
            <a:endParaRPr lang="ru-RU" sz="36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работу на уроке!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187869"/>
            <a:ext cx="2294066" cy="2977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3749" y="3311253"/>
            <a:ext cx="4446683" cy="2710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7346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266087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Девиз урока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слышу и забываю. Я вижу и запоминаю. Я делаю и понимаю. </a:t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</a:t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1CACE3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(Конфуций)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6631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</a:rPr>
              <a:t>Повторение</a:t>
            </a:r>
            <a:endParaRPr lang="ru-RU" sz="28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6300192" y="1600200"/>
            <a:ext cx="2386608" cy="4525963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ru-RU" dirty="0">
              <a:solidFill>
                <a:prstClr val="black"/>
              </a:solidFill>
              <a:hlinkClick r:id="rId2"/>
            </a:endParaRPr>
          </a:p>
          <a:p>
            <a:pPr marL="0" lvl="0" indent="0">
              <a:buNone/>
            </a:pPr>
            <a:endParaRPr lang="ru-RU" sz="2400" b="1" dirty="0" smtClean="0">
              <a:solidFill>
                <a:prstClr val="black"/>
              </a:solidFill>
              <a:hlinkClick r:id="rId2"/>
            </a:endParaRPr>
          </a:p>
          <a:p>
            <a:pPr marL="0" lvl="0" indent="0">
              <a:buNone/>
            </a:pPr>
            <a:endParaRPr lang="ru-RU" sz="2400" b="1" dirty="0">
              <a:solidFill>
                <a:prstClr val="black"/>
              </a:solidFill>
              <a:hlinkClick r:id="rId2"/>
            </a:endParaRPr>
          </a:p>
          <a:p>
            <a:pPr marL="0" lvl="0" indent="0">
              <a:buNone/>
            </a:pPr>
            <a:endParaRPr lang="ru-RU" sz="2400" b="1" dirty="0" smtClean="0">
              <a:solidFill>
                <a:prstClr val="black"/>
              </a:solidFill>
              <a:hlinkClick r:id="rId2"/>
            </a:endParaRPr>
          </a:p>
          <a:p>
            <a:pPr marL="0" lvl="0" indent="0">
              <a:buNone/>
            </a:pPr>
            <a:endParaRPr lang="ru-RU" sz="2400" b="1" dirty="0">
              <a:solidFill>
                <a:prstClr val="black"/>
              </a:solidFill>
              <a:hlinkClick r:id="rId2"/>
            </a:endParaRPr>
          </a:p>
          <a:p>
            <a:pPr marL="0" lvl="0" indent="0">
              <a:buNone/>
            </a:pPr>
            <a:endParaRPr lang="ru-RU" sz="2400" b="1" dirty="0" smtClean="0">
              <a:solidFill>
                <a:prstClr val="black"/>
              </a:solidFill>
              <a:hlinkClick r:id="rId2"/>
            </a:endParaRPr>
          </a:p>
          <a:p>
            <a:pPr marL="0" lvl="0" indent="0">
              <a:buNone/>
            </a:pPr>
            <a:endParaRPr lang="ru-RU" sz="2400" b="1" dirty="0" smtClean="0">
              <a:solidFill>
                <a:prstClr val="black"/>
              </a:solidFill>
              <a:hlinkClick r:id="rId2"/>
            </a:endParaRPr>
          </a:p>
          <a:p>
            <a:pPr marL="0" lvl="0" indent="0">
              <a:buNone/>
            </a:pPr>
            <a:endParaRPr lang="ru-RU" sz="2400" b="1" dirty="0">
              <a:solidFill>
                <a:prstClr val="black"/>
              </a:solidFill>
              <a:hlinkClick r:id="rId2"/>
            </a:endParaRPr>
          </a:p>
          <a:p>
            <a:pPr marL="0" indent="0">
              <a:buNone/>
            </a:pPr>
            <a:endParaRPr lang="ru-RU" sz="2400" b="1" dirty="0" smtClean="0"/>
          </a:p>
          <a:p>
            <a:pPr marL="0" indent="0">
              <a:buNone/>
            </a:pPr>
            <a:endParaRPr lang="ru-RU" sz="2400" b="1" dirty="0"/>
          </a:p>
          <a:p>
            <a:pPr marL="0" indent="0">
              <a:buNone/>
            </a:pP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5220072" y="2403323"/>
            <a:ext cx="3312368" cy="190411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12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Проверьте свои теоретические знания по теме: Геометрические тела», выполнив задание по ссылке</a:t>
            </a:r>
            <a:r>
              <a:rPr lang="ru-RU" sz="1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700" b="1" dirty="0">
              <a:solidFill>
                <a:prstClr val="black"/>
              </a:solidFill>
              <a:hlinkClick r:id="rId2"/>
            </a:endParaRPr>
          </a:p>
          <a:p>
            <a:pPr lvl="0">
              <a:spcBef>
                <a:spcPct val="20000"/>
              </a:spcBef>
            </a:pPr>
            <a:r>
              <a:rPr lang="en-US" sz="1700" b="1" dirty="0" smtClean="0">
                <a:solidFill>
                  <a:prstClr val="black"/>
                </a:solidFill>
                <a:hlinkClick r:id="rId2"/>
              </a:rPr>
              <a:t>https</a:t>
            </a:r>
            <a:r>
              <a:rPr lang="en-US" sz="1700" b="1" dirty="0">
                <a:solidFill>
                  <a:prstClr val="black"/>
                </a:solidFill>
                <a:hlinkClick r:id="rId2"/>
              </a:rPr>
              <a:t>://learningapps.org/display?v=phw0khhct24</a:t>
            </a:r>
            <a:endParaRPr lang="ru-RU" sz="1700" b="1" dirty="0">
              <a:solidFill>
                <a:prstClr val="black"/>
              </a:solidFill>
            </a:endParaRP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11560" y="1628800"/>
            <a:ext cx="4536504" cy="4871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  <a:spcAft>
                <a:spcPts val="750"/>
              </a:spcAft>
            </a:pPr>
            <a:r>
              <a:rPr lang="ru-RU" sz="1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Куб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- правильный многогранник, каждая грань которого представляет собой квадрат.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750"/>
              </a:spcAft>
            </a:pP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Призма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- многогранник, две грани которого являются равными многоугольниками, лежащими в параллельных плоскостях, а остальные грани -параллелограммами.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750"/>
              </a:spcAft>
            </a:pP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Пирамида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- многогранник, основание которого - многоугольник, а остальные грани - треугольники, имеющие общую вершину.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750"/>
              </a:spcAft>
            </a:pP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Сфера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(от греческого - мяч, шар) - это геометрическое место точек в пространстве, равноудаленных от некоторой заданной точки (центра сферы).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750"/>
              </a:spcAft>
            </a:pP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Конус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- тело, ограниченное конической поверхностью и кругом основания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15000"/>
              </a:lnSpc>
              <a:spcAft>
                <a:spcPts val="750"/>
              </a:spcAft>
            </a:pP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Цилиндр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- геометрическое тело, ограниченное </a:t>
            </a:r>
            <a:r>
              <a:rPr lang="ru-RU" sz="14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цилиндрической поверхностью и двумя параллельными плоскостями, пересекающими её.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750"/>
              </a:spcAft>
            </a:pP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6769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95736" y="764704"/>
            <a:ext cx="489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Повторение</a:t>
            </a:r>
            <a:endParaRPr lang="ru-RU" b="1" i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Объект 14"/>
          <p:cNvSpPr>
            <a:spLocks noGrp="1"/>
          </p:cNvSpPr>
          <p:nvPr>
            <p:ph sz="half" idx="1"/>
          </p:nvPr>
        </p:nvSpPr>
        <p:spPr>
          <a:xfrm>
            <a:off x="755576" y="1196752"/>
            <a:ext cx="4104456" cy="4929411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spcAft>
                <a:spcPts val="750"/>
              </a:spcAft>
              <a:buNone/>
            </a:pPr>
            <a:r>
              <a:rPr lang="ru-RU" sz="1400" b="1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Каждый </a:t>
            </a:r>
            <a:r>
              <a:rPr lang="ru-RU" sz="1400" b="1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человек стремится к более высокому качеству жизни, которое зависит от комфортности условий, обеспечивающих жизнедеятельность человека</a:t>
            </a:r>
            <a:r>
              <a:rPr lang="ru-RU" sz="1400" b="1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marL="0" indent="0" algn="just">
              <a:lnSpc>
                <a:spcPct val="150000"/>
              </a:lnSpc>
              <a:spcAft>
                <a:spcPts val="750"/>
              </a:spcAft>
              <a:buNone/>
            </a:pPr>
            <a:r>
              <a:rPr lang="ru-RU" sz="1400" b="1" dirty="0">
                <a:solidFill>
                  <a:srgbClr val="22222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Существует зависимость между комфортом нашего дома и его математическими характеристиками: например, объёмом и площадью. </a:t>
            </a:r>
            <a:r>
              <a:rPr lang="ru-RU" sz="1400" b="1" dirty="0" smtClean="0">
                <a:solidFill>
                  <a:srgbClr val="22222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Учёные </a:t>
            </a:r>
            <a:r>
              <a:rPr lang="ru-RU" sz="1400" b="1" dirty="0">
                <a:solidFill>
                  <a:srgbClr val="22222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предложили формулу вычисления комфортности </a:t>
            </a:r>
            <a:r>
              <a:rPr lang="ru-RU" sz="1400" b="1" dirty="0" smtClean="0">
                <a:solidFill>
                  <a:srgbClr val="22222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жилища, где </a:t>
            </a:r>
            <a:r>
              <a:rPr lang="ru-RU" sz="1400" b="1" dirty="0" smtClean="0">
                <a:solidFill>
                  <a:srgbClr val="22222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solidFill>
                  <a:srgbClr val="22222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 – объём жилища (например, вашей комнаты) и S – полная поверхность жилища</a:t>
            </a:r>
            <a:r>
              <a:rPr lang="ru-RU" sz="1600" dirty="0">
                <a:solidFill>
                  <a:srgbClr val="22222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16" name="Объект 15"/>
          <p:cNvSpPr>
            <a:spLocks noGrp="1"/>
          </p:cNvSpPr>
          <p:nvPr>
            <p:ph sz="half" idx="2"/>
          </p:nvPr>
        </p:nvSpPr>
        <p:spPr>
          <a:xfrm>
            <a:off x="5076056" y="1840126"/>
            <a:ext cx="3312368" cy="3389074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spcAft>
                <a:spcPts val="1000"/>
              </a:spcAft>
              <a:buNone/>
            </a:pPr>
            <a:r>
              <a:rPr lang="ru-RU" sz="17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Проверьте свои знания на свойства геометрических тел, выполнив задание по ссылке:</a:t>
            </a:r>
            <a:endParaRPr lang="ru-RU" sz="1700" b="1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1000"/>
              </a:spcAft>
              <a:buNone/>
            </a:pPr>
            <a:r>
              <a:rPr lang="ru-RU" sz="1100" b="1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https://learningapps.org/display?v=pdwdmsm2k24</a:t>
            </a:r>
            <a:endParaRPr lang="ru-RU" sz="11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5736" y="5371329"/>
            <a:ext cx="838704" cy="754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27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5272" y="188640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tx2"/>
                </a:solidFill>
              </a:rPr>
              <a:t>Социологический   опрос</a:t>
            </a:r>
            <a:endParaRPr lang="ru-RU" b="1" i="1" dirty="0">
              <a:solidFill>
                <a:schemeClr val="tx2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66692" y="2144994"/>
            <a:ext cx="5944115" cy="3755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5497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2228826"/>
          </a:xfrm>
        </p:spPr>
        <p:txBody>
          <a:bodyPr>
            <a:normAutofit fontScale="90000"/>
          </a:bodyPr>
          <a:lstStyle/>
          <a:p>
            <a:pPr lvl="0" algn="ctr">
              <a:spcBef>
                <a:spcPts val="1000"/>
              </a:spcBef>
              <a:buClr>
                <a:srgbClr val="353535"/>
              </a:buClr>
            </a:pPr>
            <a:r>
              <a:rPr lang="ru-RU" b="1" i="1" dirty="0" smtClean="0">
                <a:solidFill>
                  <a:schemeClr val="accent3">
                    <a:lumMod val="75000"/>
                  </a:schemeClr>
                </a:solidFill>
              </a:rPr>
              <a:t>Основополагающий </a:t>
            </a:r>
            <a:r>
              <a:rPr lang="ru-RU" b="1" i="1" dirty="0" smtClean="0">
                <a:solidFill>
                  <a:schemeClr val="accent3">
                    <a:lumMod val="75000"/>
                  </a:schemeClr>
                </a:solidFill>
              </a:rPr>
              <a:t>вопрос:</a:t>
            </a:r>
            <a:br>
              <a:rPr lang="ru-RU" b="1" i="1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b="1" i="1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sz="2200" b="1" i="1" dirty="0" smtClean="0">
                <a:solidFill>
                  <a:schemeClr val="accent3">
                    <a:lumMod val="75000"/>
                  </a:schemeClr>
                </a:solidFill>
                <a:ea typeface="+mn-ea"/>
                <a:cs typeface="+mn-cs"/>
              </a:rPr>
              <a:t>Жилье </a:t>
            </a:r>
            <a:r>
              <a:rPr lang="ru-RU" sz="2200" b="1" i="1" dirty="0">
                <a:solidFill>
                  <a:schemeClr val="accent3">
                    <a:lumMod val="75000"/>
                  </a:schemeClr>
                </a:solidFill>
                <a:ea typeface="+mn-ea"/>
                <a:cs typeface="+mn-cs"/>
              </a:rPr>
              <a:t>какой формы самое комфортное?</a:t>
            </a:r>
            <a:br>
              <a:rPr lang="ru-RU" sz="2200" b="1" i="1" dirty="0">
                <a:solidFill>
                  <a:schemeClr val="accent3">
                    <a:lumMod val="75000"/>
                  </a:schemeClr>
                </a:solidFill>
                <a:ea typeface="+mn-ea"/>
                <a:cs typeface="+mn-cs"/>
              </a:rPr>
            </a:br>
            <a:endParaRPr lang="ru-RU" sz="2200" b="1" i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356125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u="sng" dirty="0" smtClean="0"/>
              <a:t>Задачи</a:t>
            </a:r>
            <a:endParaRPr lang="ru-RU" b="1" u="sng" dirty="0" smtClean="0"/>
          </a:p>
          <a:p>
            <a:pPr lvl="0">
              <a:lnSpc>
                <a:spcPct val="115000"/>
              </a:lnSpc>
              <a:buFont typeface="Symbol"/>
              <a:buChar char=""/>
            </a:pPr>
            <a:r>
              <a:rPr lang="ru-RU" b="1" dirty="0">
                <a:latin typeface="Times New Roman"/>
                <a:ea typeface="Times New Roman"/>
                <a:cs typeface="Times New Roman"/>
              </a:rPr>
              <a:t>Вычислить </a:t>
            </a:r>
            <a:r>
              <a:rPr lang="ru-RU" b="1" dirty="0" smtClean="0">
                <a:latin typeface="Times New Roman"/>
                <a:ea typeface="Times New Roman"/>
                <a:cs typeface="Times New Roman"/>
              </a:rPr>
              <a:t>коэффициент </a:t>
            </a:r>
            <a:r>
              <a:rPr lang="ru-RU" b="1" dirty="0" smtClean="0">
                <a:latin typeface="Times New Roman"/>
                <a:ea typeface="Times New Roman"/>
                <a:cs typeface="Times New Roman"/>
              </a:rPr>
              <a:t>комфортности 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для жилищ разной геометрической </a:t>
            </a:r>
            <a:r>
              <a:rPr lang="ru-RU" b="1" dirty="0" smtClean="0">
                <a:latin typeface="Times New Roman"/>
                <a:ea typeface="Times New Roman"/>
                <a:cs typeface="Times New Roman"/>
              </a:rPr>
              <a:t>формы.</a:t>
            </a:r>
            <a:endParaRPr lang="ru-RU" sz="2800" b="1" dirty="0">
              <a:ea typeface="MS Mincho"/>
              <a:cs typeface="Times New Roman"/>
            </a:endParaRPr>
          </a:p>
          <a:p>
            <a:pPr lvl="0" algn="just">
              <a:lnSpc>
                <a:spcPct val="115000"/>
              </a:lnSpc>
              <a:buFont typeface="Symbol"/>
              <a:buChar char=""/>
            </a:pPr>
            <a:r>
              <a:rPr lang="ru-RU" b="1" dirty="0">
                <a:latin typeface="Times New Roman"/>
                <a:ea typeface="Times New Roman"/>
                <a:cs typeface="Times New Roman"/>
              </a:rPr>
              <a:t>Сравнить коэффициенты комфортности  исходя из полученных </a:t>
            </a:r>
            <a:r>
              <a:rPr lang="ru-RU" b="1" dirty="0" smtClean="0">
                <a:latin typeface="Times New Roman"/>
                <a:ea typeface="Times New Roman"/>
                <a:cs typeface="Times New Roman"/>
              </a:rPr>
              <a:t>результатов.</a:t>
            </a:r>
            <a:endParaRPr lang="ru-RU" sz="2800" b="1" dirty="0">
              <a:ea typeface="MS Mincho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1000"/>
              </a:spcAft>
              <a:buFont typeface="Symbol"/>
              <a:buChar char=""/>
            </a:pPr>
            <a:r>
              <a:rPr lang="ru-RU" b="1" dirty="0">
                <a:latin typeface="Times New Roman"/>
                <a:ea typeface="Times New Roman"/>
                <a:cs typeface="Times New Roman"/>
              </a:rPr>
              <a:t>Смоделировать проект </a:t>
            </a:r>
            <a:r>
              <a:rPr lang="ru-RU" b="1" dirty="0" smtClean="0">
                <a:latin typeface="Times New Roman"/>
                <a:ea typeface="Times New Roman"/>
                <a:cs typeface="Times New Roman"/>
              </a:rPr>
              <a:t>улицы  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с жильём  наиболее комфортной формы.</a:t>
            </a:r>
            <a:endParaRPr lang="ru-RU" sz="2800" b="1" dirty="0">
              <a:ea typeface="MS Mincho"/>
              <a:cs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1996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3669" y="142765"/>
            <a:ext cx="8202017" cy="563662"/>
          </a:xfrm>
        </p:spPr>
        <p:txBody>
          <a:bodyPr>
            <a:noAutofit/>
          </a:bodyPr>
          <a:lstStyle/>
          <a:p>
            <a:pPr algn="ctr"/>
            <a:r>
              <a:rPr lang="ru-RU" sz="3200" b="1" i="1" dirty="0" smtClean="0">
                <a:solidFill>
                  <a:schemeClr val="tx2"/>
                </a:solidFill>
              </a:rPr>
              <a:t>Жилище различной формы </a:t>
            </a:r>
            <a:endParaRPr lang="ru-RU" sz="3200" b="1" i="1" dirty="0">
              <a:solidFill>
                <a:schemeClr val="tx2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4065" y="3364245"/>
            <a:ext cx="3456383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 Восточносибирский </a:t>
            </a:r>
            <a:r>
              <a:rPr lang="ru-RU" sz="2000" b="1" dirty="0" smtClean="0">
                <a:latin typeface="Times New Roman"/>
                <a:ea typeface="Times New Roman"/>
                <a:cs typeface="Times New Roman"/>
              </a:rPr>
              <a:t>чум</a:t>
            </a:r>
            <a:endParaRPr lang="ru-RU" sz="2000" b="1" dirty="0">
              <a:ea typeface="MS Mincho"/>
              <a:cs typeface="Times New Roman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6962" y="1323894"/>
            <a:ext cx="2736304" cy="1654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640603" y="3107623"/>
            <a:ext cx="2832447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latin typeface="Times New Roman"/>
                <a:ea typeface="MS Mincho"/>
                <a:cs typeface="Times New Roman"/>
              </a:rPr>
              <a:t> Жилище народа </a:t>
            </a:r>
            <a:r>
              <a:rPr lang="ru-RU" sz="2000" b="1" dirty="0" err="1">
                <a:latin typeface="Times New Roman"/>
                <a:ea typeface="MS Mincho"/>
                <a:cs typeface="Times New Roman"/>
              </a:rPr>
              <a:t>Кирди</a:t>
            </a:r>
            <a:r>
              <a:rPr lang="ru-RU" sz="2000" b="1" dirty="0">
                <a:latin typeface="Times New Roman"/>
                <a:ea typeface="MS Mincho"/>
                <a:cs typeface="Times New Roman"/>
              </a:rPr>
              <a:t> в </a:t>
            </a:r>
            <a:r>
              <a:rPr lang="ru-RU" sz="2000" b="1" dirty="0" smtClean="0">
                <a:latin typeface="Times New Roman"/>
                <a:ea typeface="MS Mincho"/>
                <a:cs typeface="Times New Roman"/>
              </a:rPr>
              <a:t>Камеруне</a:t>
            </a:r>
            <a:r>
              <a:rPr lang="ru-RU" sz="2000" b="1" dirty="0" smtClean="0">
                <a:latin typeface="Times New Roman"/>
                <a:ea typeface="Times New Roman"/>
                <a:cs typeface="Times New Roman"/>
              </a:rPr>
              <a:t>                                                                   </a:t>
            </a:r>
            <a:endParaRPr lang="ru-RU" sz="2000" b="1" dirty="0">
              <a:ea typeface="MS Mincho"/>
              <a:cs typeface="Times New Roman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011" y="1268759"/>
            <a:ext cx="1882111" cy="1692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429" y="4213842"/>
            <a:ext cx="2364636" cy="1766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9941" y="4037509"/>
            <a:ext cx="2563109" cy="1919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1564" y="4118723"/>
            <a:ext cx="2505398" cy="1857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5696" y="1268758"/>
            <a:ext cx="2496664" cy="1954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07929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tx2"/>
                </a:solidFill>
              </a:rPr>
              <a:t>Вопросы, вопросы, вопросы...</a:t>
            </a:r>
            <a:endParaRPr lang="ru-RU" b="1" i="1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692696"/>
            <a:ext cx="7992888" cy="5832648"/>
          </a:xfrm>
        </p:spPr>
        <p:txBody>
          <a:bodyPr>
            <a:normAutofit fontScale="62500" lnSpcReduction="20000"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3400" dirty="0" smtClean="0">
                <a:latin typeface="Times New Roman"/>
                <a:ea typeface="Times New Roman"/>
              </a:rPr>
              <a:t> </a:t>
            </a:r>
            <a:r>
              <a:rPr lang="ru-RU" sz="3400" dirty="0" smtClean="0">
                <a:latin typeface="Times New Roman"/>
                <a:ea typeface="Times New Roman"/>
              </a:rPr>
              <a:t>      </a:t>
            </a:r>
            <a:r>
              <a:rPr lang="ru-RU" sz="3400" b="1" dirty="0" smtClean="0">
                <a:latin typeface="Times New Roman"/>
                <a:ea typeface="Times New Roman"/>
              </a:rPr>
              <a:t>Почему  </a:t>
            </a:r>
            <a:r>
              <a:rPr lang="ru-RU" sz="3400" b="1" dirty="0">
                <a:latin typeface="Times New Roman"/>
                <a:ea typeface="Times New Roman"/>
              </a:rPr>
              <a:t>кот, когда в холодную ночь он </a:t>
            </a:r>
            <a:r>
              <a:rPr lang="ru-RU" sz="3400" b="1" dirty="0" smtClean="0">
                <a:latin typeface="Times New Roman"/>
                <a:ea typeface="Times New Roman"/>
              </a:rPr>
              <a:t>готовится ко </a:t>
            </a:r>
            <a:r>
              <a:rPr lang="ru-RU" sz="3400" b="1" dirty="0">
                <a:latin typeface="Times New Roman"/>
                <a:ea typeface="Times New Roman"/>
              </a:rPr>
              <a:t>сну,  поджимает лапы, </a:t>
            </a:r>
            <a:r>
              <a:rPr lang="ru-RU" sz="3400" b="1" dirty="0" smtClean="0">
                <a:latin typeface="Times New Roman"/>
                <a:ea typeface="Times New Roman"/>
              </a:rPr>
              <a:t>свертывается, </a:t>
            </a:r>
            <a:r>
              <a:rPr lang="ru-RU" sz="3400" b="1" dirty="0">
                <a:latin typeface="Times New Roman"/>
                <a:ea typeface="Times New Roman"/>
              </a:rPr>
              <a:t>и таким образом делает свое тело насколько возможно шарообразным? </a:t>
            </a:r>
            <a:endParaRPr lang="ru-RU" sz="3400" b="1" dirty="0" smtClean="0">
              <a:latin typeface="Times New Roman"/>
              <a:ea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3400" b="1" dirty="0" smtClean="0">
                <a:latin typeface="Times New Roman"/>
                <a:ea typeface="Times New Roman"/>
              </a:rPr>
              <a:t>Почему </a:t>
            </a:r>
            <a:r>
              <a:rPr lang="ru-RU" sz="3400" b="1" dirty="0">
                <a:latin typeface="Times New Roman"/>
                <a:ea typeface="Times New Roman"/>
              </a:rPr>
              <a:t>так удобно свернуться «калачиком», когда спишь? </a:t>
            </a:r>
            <a:endParaRPr lang="ru-RU" sz="3400" b="1" dirty="0" smtClean="0">
              <a:latin typeface="Times New Roman"/>
              <a:ea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3400" b="1" dirty="0" smtClean="0">
                <a:latin typeface="Times New Roman"/>
                <a:ea typeface="Times New Roman"/>
              </a:rPr>
              <a:t> </a:t>
            </a:r>
            <a:r>
              <a:rPr lang="ru-RU" sz="3400" b="1" dirty="0">
                <a:latin typeface="Times New Roman"/>
                <a:ea typeface="Times New Roman"/>
              </a:rPr>
              <a:t>Почему  космические корабли пришельцев имеют именно шарообразную форму? </a:t>
            </a:r>
            <a:endParaRPr lang="ru-RU" sz="3400" b="1" dirty="0" smtClean="0">
              <a:latin typeface="Times New Roman"/>
              <a:ea typeface="Times New Roman"/>
            </a:endParaRP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3400" b="1" u="sng" dirty="0" smtClean="0">
                <a:solidFill>
                  <a:srgbClr val="002060"/>
                </a:solidFill>
                <a:latin typeface="Times New Roman"/>
                <a:ea typeface="Times New Roman"/>
              </a:rPr>
              <a:t>Можно предположить, что соотношения формы, </a:t>
            </a:r>
            <a:r>
              <a:rPr lang="ru-RU" sz="3400" b="1" u="sng" dirty="0" smtClean="0">
                <a:solidFill>
                  <a:srgbClr val="002060"/>
                </a:solidFill>
                <a:latin typeface="Times New Roman"/>
                <a:ea typeface="Times New Roman"/>
              </a:rPr>
              <a:t>объёма </a:t>
            </a:r>
            <a:r>
              <a:rPr lang="ru-RU" sz="3400" b="1" u="sng" dirty="0" smtClean="0">
                <a:solidFill>
                  <a:srgbClr val="002060"/>
                </a:solidFill>
                <a:latin typeface="Times New Roman"/>
                <a:ea typeface="Times New Roman"/>
              </a:rPr>
              <a:t>и площади поверхности тел имеют закономерность, влияющую на степень комфортности</a:t>
            </a: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4100" b="1" i="1" dirty="0" smtClean="0">
                <a:solidFill>
                  <a:schemeClr val="accent1">
                    <a:lumMod val="75000"/>
                  </a:schemeClr>
                </a:solidFill>
                <a:latin typeface="Times New Roman"/>
                <a:ea typeface="Times New Roman"/>
              </a:rPr>
              <a:t>       Гипотеза</a:t>
            </a:r>
            <a:r>
              <a:rPr lang="ru-RU" sz="4100" b="1" i="1" dirty="0" smtClean="0">
                <a:solidFill>
                  <a:schemeClr val="accent1">
                    <a:lumMod val="75000"/>
                  </a:schemeClr>
                </a:solidFill>
                <a:latin typeface="Times New Roman"/>
                <a:ea typeface="Times New Roman"/>
              </a:rPr>
              <a:t>: </a:t>
            </a: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41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    Самое </a:t>
            </a:r>
            <a:r>
              <a:rPr lang="ru-RU" sz="41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комфортное </a:t>
            </a:r>
            <a:r>
              <a:rPr lang="ru-RU" sz="41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жильё </a:t>
            </a:r>
            <a:r>
              <a:rPr lang="ru-RU" sz="41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шарообразной формы.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8890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9"/>
            <a:ext cx="8229600" cy="89807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solidFill>
                  <a:srgbClr val="333333"/>
                </a:solidFill>
                <a:latin typeface="Times New Roman"/>
                <a:ea typeface="Calibri"/>
              </a:rPr>
              <a:t/>
            </a:r>
            <a:br>
              <a:rPr lang="ru-RU" sz="2800" dirty="0" smtClean="0">
                <a:solidFill>
                  <a:srgbClr val="333333"/>
                </a:solidFill>
                <a:latin typeface="Times New Roman"/>
                <a:ea typeface="Calibri"/>
              </a:rPr>
            </a:br>
            <a:r>
              <a:rPr lang="ru-RU" sz="2800" dirty="0" smtClean="0">
                <a:solidFill>
                  <a:srgbClr val="333333"/>
                </a:solidFill>
                <a:latin typeface="Times New Roman"/>
                <a:ea typeface="Calibri"/>
              </a:rPr>
              <a:t>           «</a:t>
            </a:r>
            <a:r>
              <a:rPr lang="ru-RU" sz="2800" dirty="0">
                <a:solidFill>
                  <a:srgbClr val="333333"/>
                </a:solidFill>
                <a:latin typeface="Times New Roman"/>
                <a:ea typeface="Calibri"/>
              </a:rPr>
              <a:t>Круг и шар – наиболее совершенные фигуры</a:t>
            </a:r>
            <a:r>
              <a:rPr lang="ru-RU" sz="2800" dirty="0" smtClean="0">
                <a:solidFill>
                  <a:srgbClr val="333333"/>
                </a:solidFill>
                <a:latin typeface="Times New Roman"/>
                <a:ea typeface="Calibri"/>
              </a:rPr>
              <a:t>». </a:t>
            </a:r>
            <a:r>
              <a:rPr lang="ru-RU" sz="2800" dirty="0" smtClean="0">
                <a:solidFill>
                  <a:srgbClr val="333333"/>
                </a:solidFill>
                <a:latin typeface="Times New Roman"/>
                <a:ea typeface="Calibri"/>
              </a:rPr>
              <a:t>  Какой </a:t>
            </a:r>
            <a:r>
              <a:rPr lang="ru-RU" sz="2800" dirty="0">
                <a:solidFill>
                  <a:srgbClr val="333333"/>
                </a:solidFill>
                <a:latin typeface="Times New Roman"/>
                <a:ea typeface="Calibri"/>
              </a:rPr>
              <a:t>смысл вкладывается в это высказывание? </a:t>
            </a: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23385016"/>
              </p:ext>
            </p:extLst>
          </p:nvPr>
        </p:nvGraphicFramePr>
        <p:xfrm>
          <a:off x="611560" y="1556790"/>
          <a:ext cx="7920880" cy="46085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73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335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960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C00000"/>
                          </a:solidFill>
                        </a:rPr>
                        <a:t>В планиметрии                   </a:t>
                      </a:r>
                      <a:endParaRPr lang="ru-RU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C00000"/>
                          </a:solidFill>
                        </a:rPr>
                        <a:t>В стереометрии</a:t>
                      </a:r>
                      <a:endParaRPr lang="ru-RU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31764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</a:rPr>
                        <a:t>«Из всех изопериметрических плоских фигур наибольшую площадь имеет круг».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</a:rPr>
                        <a:t>«Из всех тел равного объема наименьшую поверхность имеет шар» .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9714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333333"/>
                          </a:solidFill>
                          <a:effectLst/>
                          <a:latin typeface="Times New Roman"/>
                        </a:rPr>
                        <a:t>                                                                                    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где</a:t>
                      </a:r>
                      <a:r>
                        <a:rPr lang="ru-RU" sz="24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-периметр многоугольника,        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-площадь</a:t>
                      </a:r>
                      <a:r>
                        <a:rPr lang="ru-RU" sz="24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многоугольника.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                                                                                                                </a:t>
                      </a:r>
                    </a:p>
                    <a:p>
                      <a:endParaRPr lang="ru-RU" sz="2400" dirty="0" smtClean="0"/>
                    </a:p>
                    <a:p>
                      <a:pPr algn="ctr"/>
                      <a:endParaRPr lang="ru-RU" sz="2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где </a:t>
                      </a: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– 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объём 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тела ,                 </a:t>
                      </a: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ru-RU" sz="2400" baseline="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– площадь полной поверхности тела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3" y="3878285"/>
            <a:ext cx="2088232" cy="486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577051"/>
            <a:ext cx="1944216" cy="1080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175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1CACE3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748</TotalTime>
  <Words>491</Words>
  <Application>Microsoft Office PowerPoint</Application>
  <PresentationFormat>Экран (4:3)</PresentationFormat>
  <Paragraphs>178</Paragraphs>
  <Slides>18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7" baseType="lpstr">
      <vt:lpstr>MS Mincho</vt:lpstr>
      <vt:lpstr>Arial</vt:lpstr>
      <vt:lpstr>Calibri</vt:lpstr>
      <vt:lpstr>Century Gothic</vt:lpstr>
      <vt:lpstr>Helvetica</vt:lpstr>
      <vt:lpstr>Symbol</vt:lpstr>
      <vt:lpstr>Times New Roman</vt:lpstr>
      <vt:lpstr>Wingdings 3</vt:lpstr>
      <vt:lpstr>Легкий дым</vt:lpstr>
      <vt:lpstr>Вычисление объемов и площадей поверхности геометрических тел </vt:lpstr>
      <vt:lpstr>Девиз урока:   Я слышу и забываю. Я вижу и запоминаю. Я делаю и понимаю.                                                        (Конфуций)</vt:lpstr>
      <vt:lpstr>Повторение</vt:lpstr>
      <vt:lpstr>Презентация PowerPoint</vt:lpstr>
      <vt:lpstr>Социологический   опрос</vt:lpstr>
      <vt:lpstr>Основополагающий вопрос:  Жилье какой формы самое комфортное? </vt:lpstr>
      <vt:lpstr>Жилище различной формы </vt:lpstr>
      <vt:lpstr>Вопросы, вопросы, вопросы...</vt:lpstr>
      <vt:lpstr>            «Круг и шар – наиболее совершенные фигуры».   Какой смысл вкладывается в это высказывание? </vt:lpstr>
      <vt:lpstr>     Исследование  коэффициента комфортности жилья в    форме куба  (Группа №1 )  </vt:lpstr>
      <vt:lpstr>Исследование  коэффициента комфортности жилья формы прямоугольного параллелепипеда (Группа №2)</vt:lpstr>
      <vt:lpstr>Исследование коэффициента комфортности жилья цилиндрической формы     (Группа №3) </vt:lpstr>
      <vt:lpstr>Исследование на коэффициент комфортности жилья конусообразной формы ( Группа №4) </vt:lpstr>
      <vt:lpstr>Исследование  коэффициента комфортности жилья  сферической формы  (Группа №5) </vt:lpstr>
      <vt:lpstr>Выводы</vt:lpstr>
      <vt:lpstr>Преимущества жилья сферической формы</vt:lpstr>
      <vt:lpstr>Рефлексия</vt:lpstr>
      <vt:lpstr>Домашнее задание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Вычисление объемов и площадей поверхности геометрических тел </dc:title>
  <dc:creator>toshiba</dc:creator>
  <cp:lastModifiedBy>user</cp:lastModifiedBy>
  <cp:revision>59</cp:revision>
  <dcterms:created xsi:type="dcterms:W3CDTF">2018-04-21T19:58:40Z</dcterms:created>
  <dcterms:modified xsi:type="dcterms:W3CDTF">2024-05-18T18:33:32Z</dcterms:modified>
</cp:coreProperties>
</file>