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75" r:id="rId2"/>
    <p:sldId id="273" r:id="rId3"/>
    <p:sldId id="279" r:id="rId4"/>
    <p:sldId id="271" r:id="rId5"/>
    <p:sldId id="281" r:id="rId6"/>
    <p:sldId id="280" r:id="rId7"/>
    <p:sldId id="274" r:id="rId8"/>
    <p:sldId id="278" r:id="rId9"/>
    <p:sldId id="282" r:id="rId10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00CC"/>
    <a:srgbClr val="FFFFCC"/>
    <a:srgbClr val="006600"/>
    <a:srgbClr val="008000"/>
    <a:srgbClr val="0066FF"/>
    <a:srgbClr val="FFFF99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2698" autoAdjust="0"/>
  </p:normalViewPr>
  <p:slideViewPr>
    <p:cSldViewPr>
      <p:cViewPr varScale="1">
        <p:scale>
          <a:sx n="80" d="100"/>
          <a:sy n="80" d="100"/>
        </p:scale>
        <p:origin x="979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CC25F9B-A2CF-4E0E-94EE-FF662005FBC8}" type="datetimeFigureOut">
              <a:rPr lang="ru-RU"/>
              <a:pPr/>
              <a:t>28.10.2021</a:t>
            </a:fld>
            <a:endParaRPr lang="ru-RU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6B85B4B-D007-4A50-80FB-BEA3316836C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026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CAF6B90-ADBF-44C6-A4AA-7895EF104EA6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Click to edit Master text styles</a:t>
            </a:r>
          </a:p>
          <a:p>
            <a:pPr lvl="1"/>
            <a:r>
              <a:rPr lang="ru-RU" noProof="0"/>
              <a:t>Second level</a:t>
            </a:r>
          </a:p>
          <a:p>
            <a:pPr lvl="2"/>
            <a:r>
              <a:rPr lang="ru-RU" noProof="0"/>
              <a:t>Third level</a:t>
            </a:r>
          </a:p>
          <a:p>
            <a:pPr lvl="3"/>
            <a:r>
              <a:rPr lang="ru-RU" noProof="0"/>
              <a:t>Fourth level</a:t>
            </a:r>
          </a:p>
          <a:p>
            <a:pPr lvl="4"/>
            <a:r>
              <a:rPr lang="ru-RU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F2FE5A4-F8EA-4913-91F8-83B8D7FDFA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3211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A09E31-02DC-4C16-BDB2-9FEB648CE5D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0492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25400" dir="2700000" algn="tl" rotWithShape="0">
                    <a:schemeClr val="bg1">
                      <a:alpha val="8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FC9AE-2342-4662-A833-FFA72F7E01C1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9EE76-6F60-467F-86B6-C589BECD29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8287D-DEFC-406E-8F79-8EB12C04CF23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1B2F8-7A29-4B03-937F-B39DF463BD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DB96-1993-4B4A-A721-813EDF2CD1A5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96E63-0B81-43C6-9600-23714A2E20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1D929-16B5-426E-8076-B43B61BAA877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B2636-2699-4C33-AFF8-C2698DA723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092B9-E593-4909-9D11-B2FB0D86C543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075A8-48D3-42D5-A720-AF5FD2EB77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267FB-89EB-44D5-8F3C-0CCB4E5604E5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C34BE-920F-44C3-8FE5-E152EA96AF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4CFE1-F5BF-48E5-AEE2-5865194DD930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1F329-4C04-4546-933A-E702CDCB64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4D314-4CCD-466F-BEE9-981536DE7E4F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1AD02-05E5-468C-8B85-0FA8D5AE3C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877A9-F5A0-499A-84F1-956D9FCF737E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AEDAC-9B4C-4F6E-BB84-AA541C950E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06728-B11B-464D-A7F1-8EA80A2E6EDE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580E7-1281-4A75-83ED-ABCF977D02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0A3D5-FE44-4644-8062-780226C46D4B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DB90C-2BC5-4E51-90DD-91EC2BE3DC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87BEEF2D-00CB-4A34-ACA9-76801C137FE4}" type="datetimeFigureOut">
              <a:rPr lang="ru-RU"/>
              <a:pPr>
                <a:defRPr/>
              </a:pPr>
              <a:t>28.10.2021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9CFEBF1D-41F5-497F-9E11-89464E7808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>
    <p:wheel spokes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ln w="1905">
            <a:solidFill>
              <a:schemeClr val="tx1">
                <a:lumMod val="85000"/>
                <a:lumOff val="15000"/>
              </a:schemeClr>
            </a:solidFill>
          </a:ln>
          <a:solidFill>
            <a:srgbClr val="0D0D0D"/>
          </a:solidFill>
          <a:effectLst>
            <a:outerShdw blurRad="25400" dist="25400" dir="2700000" algn="tl" rotWithShape="0">
              <a:schemeClr val="bg1">
                <a:lumMod val="95000"/>
                <a:alpha val="80000"/>
              </a:schemeClr>
            </a:outerShdw>
          </a:effectLst>
          <a:latin typeface="Franklin Gothic Medium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b="1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161514"/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 baseline="0">
          <a:solidFill>
            <a:schemeClr val="bg2">
              <a:lumMod val="10000"/>
            </a:schemeClr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 baseline="0">
          <a:solidFill>
            <a:schemeClr val="bg2">
              <a:lumMod val="10000"/>
            </a:schemeClr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 baseline="0">
          <a:solidFill>
            <a:schemeClr val="bg2">
              <a:lumMod val="10000"/>
            </a:schemeClr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 baseline="0">
          <a:solidFill>
            <a:schemeClr val="bg2">
              <a:lumMod val="10000"/>
            </a:schemeClr>
          </a:solidFill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06" y="3501008"/>
            <a:ext cx="7143768" cy="228601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spc="500" dirty="0">
                <a:solidFill>
                  <a:srgbClr val="C00000"/>
                </a:solidFill>
                <a:latin typeface="Segoe Print" panose="02000600000000000000" pitchFamily="2" charset="0"/>
              </a:rPr>
              <a:t>ПОНЯТИЕ </a:t>
            </a:r>
            <a:br>
              <a:rPr lang="ru-RU" sz="6000" b="1" spc="500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6000" b="1" spc="500" dirty="0">
                <a:solidFill>
                  <a:srgbClr val="C00000"/>
                </a:solidFill>
                <a:latin typeface="Segoe Print" panose="02000600000000000000" pitchFamily="2" charset="0"/>
              </a:rPr>
              <a:t> ЛОГАРИФМА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15616" y="404664"/>
            <a:ext cx="6400800" cy="1752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>
                <a:latin typeface="Segoe Print" panose="02000600000000000000" pitchFamily="2" charset="0"/>
              </a:rPr>
              <a:t>Изобретение логарифмов, сократив работу астронома, продлило ему жизнь.</a:t>
            </a:r>
          </a:p>
          <a:p>
            <a:pPr algn="r"/>
            <a:r>
              <a:rPr lang="ru-RU" sz="2600" dirty="0">
                <a:latin typeface="Segoe Print" panose="02000600000000000000" pitchFamily="2" charset="0"/>
              </a:rPr>
              <a:t>Пьер Симон  Лаплас</a:t>
            </a:r>
          </a:p>
        </p:txBody>
      </p:sp>
    </p:spTree>
    <p:extLst>
      <p:ext uri="{BB962C8B-B14F-4D97-AF65-F5344CB8AC3E}">
        <p14:creationId xmlns:p14="http://schemas.microsoft.com/office/powerpoint/2010/main" val="421097684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6" descr="D:\Documents and Settings\1\Мои документы\Мои рисунки\Алгебра\Логарифмы, показательные\2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89572"/>
            <a:ext cx="4447778" cy="537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2" descr="D:\Documents and Settings\1\Мои документы\Мои рисунки\Алгебра\Логарифмы, показательные\3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789572"/>
            <a:ext cx="4456996" cy="5435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7" descr="D:\Documents and Settings\1\Мои документы\Мои рисунки\Алгебра\Логарифмы, показательные\5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6298" y="789571"/>
            <a:ext cx="4420330" cy="53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8" descr="D:\Documents and Settings\1\Мои документы\Мои рисунки\Алгебра\Логарифмы, показательные\6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6298" y="789571"/>
            <a:ext cx="4420330" cy="542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768140" y="980728"/>
                <a:ext cx="18272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8140" y="980728"/>
                <a:ext cx="1827295" cy="7078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967713" y="1556792"/>
                <a:ext cx="142814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latin typeface="Cambria Math"/>
                        </a:rPr>
                        <m:t>𝑥</m:t>
                      </m:r>
                      <m:r>
                        <a:rPr lang="en-US" sz="3600" i="1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7713" y="1556792"/>
                <a:ext cx="1428147" cy="64633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769041" y="2217058"/>
                <a:ext cx="18272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</m:t>
                      </m:r>
                      <m:r>
                        <a:rPr lang="en-US" sz="4000" b="0" i="0" smtClean="0">
                          <a:latin typeface="Cambria Math"/>
                        </a:rPr>
                        <m:t>4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041" y="2217058"/>
                <a:ext cx="1827295" cy="7078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952165" y="2924944"/>
                <a:ext cx="142814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</a:rPr>
                        <m:t>𝑥</m:t>
                      </m:r>
                      <m:r>
                        <a:rPr lang="en-US" sz="360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2165" y="2924944"/>
                <a:ext cx="1428147" cy="64633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792836" y="3586302"/>
                <a:ext cx="18272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=8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2836" y="3586302"/>
                <a:ext cx="1827295" cy="70788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992409" y="4162366"/>
                <a:ext cx="142814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</a:rPr>
                        <m:t>𝑥</m:t>
                      </m:r>
                      <m:r>
                        <a:rPr lang="en-US" sz="360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2409" y="4162366"/>
                <a:ext cx="1428147" cy="64633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769041" y="4808697"/>
                <a:ext cx="18272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=7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041" y="4808697"/>
                <a:ext cx="1827295" cy="707886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968614" y="5384761"/>
                <a:ext cx="12405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</a:rPr>
                        <m:t>𝑥</m:t>
                      </m:r>
                      <m:r>
                        <a:rPr lang="en-US" sz="3600" i="1" smtClean="0">
                          <a:latin typeface="Cambria Math"/>
                        </a:rPr>
                        <m:t>=</m:t>
                      </m:r>
                      <m:r>
                        <a:rPr lang="en-US" sz="3600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8614" y="5384761"/>
                <a:ext cx="1240596" cy="646331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5" descr="D:\Documents and Settings\1\Мои документы\Мои рисунки\Алгебра\Логарифмы, показательные\9.bmp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6298" y="808197"/>
            <a:ext cx="4420330" cy="533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508104" y="764704"/>
                <a:ext cx="18272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=7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764704"/>
                <a:ext cx="1827295" cy="7078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707677" y="1340768"/>
                <a:ext cx="12405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</a:rPr>
                        <m:t>𝑥</m:t>
                      </m:r>
                      <m:r>
                        <a:rPr lang="en-US" sz="3600" i="1" smtClean="0">
                          <a:latin typeface="Cambria Math"/>
                        </a:rPr>
                        <m:t>=</m:t>
                      </m:r>
                      <m:r>
                        <a:rPr lang="en-US" sz="3600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7677" y="1340768"/>
                <a:ext cx="1240596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5" descr="D:\Documents and Settings\1\Мои документы\Мои рисунки\Алгебра\Логарифмы, показательные\9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988" y="542583"/>
            <a:ext cx="4121853" cy="497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773689" y="2132856"/>
                <a:ext cx="129612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4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3689" y="2132856"/>
                <a:ext cx="1296124" cy="7078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271564" y="1340768"/>
                <a:ext cx="230037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</a:rPr>
                        <m:t>𝑥</m:t>
                      </m:r>
                      <m:r>
                        <a:rPr lang="en-US" sz="360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3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3600" b="0" i="1" smtClean="0">
                          <a:latin typeface="Cambria Math"/>
                        </a:rPr>
                        <m:t>7</m:t>
                      </m:r>
                    </m:oMath>
                  </m:oMathPara>
                </a14:m>
                <a:endParaRPr lang="ru-R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1564" y="1340768"/>
                <a:ext cx="2300373" cy="64633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414327" y="2577098"/>
                <a:ext cx="32654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</m:t>
                      </m:r>
                      <m:r>
                        <a:rPr lang="en-US" sz="4000" b="0" i="1" smtClean="0">
                          <a:latin typeface="Cambria Math"/>
                        </a:rPr>
                        <m:t>𝑏</m:t>
                      </m:r>
                      <m:r>
                        <a:rPr lang="en-US" sz="4000" b="0" i="1" smtClean="0">
                          <a:latin typeface="Cambria Math"/>
                        </a:rPr>
                        <m:t>, </m:t>
                      </m:r>
                      <m:r>
                        <a:rPr lang="en-US" sz="4000" b="0" i="1" smtClean="0">
                          <a:latin typeface="Cambria Math"/>
                        </a:rPr>
                        <m:t>𝑏</m:t>
                      </m:r>
                      <m:r>
                        <a:rPr lang="en-US" sz="4000" b="0" i="1" smtClean="0">
                          <a:latin typeface="Cambria Math"/>
                        </a:rPr>
                        <m:t>&gt;0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4327" y="2577098"/>
                <a:ext cx="3265446" cy="7078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431469" y="3142709"/>
                <a:ext cx="230409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</a:rPr>
                        <m:t>𝑥</m:t>
                      </m:r>
                      <m:r>
                        <a:rPr lang="en-US" sz="360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3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3600" b="0" i="1" smtClean="0">
                          <a:latin typeface="Cambria Math"/>
                        </a:rPr>
                        <m:t>𝑏</m:t>
                      </m:r>
                    </m:oMath>
                  </m:oMathPara>
                </a14:m>
                <a:endParaRPr lang="ru-R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1469" y="3142709"/>
                <a:ext cx="2304092" cy="64633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860032" y="3977769"/>
                <a:ext cx="4021294" cy="1261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/>
                        </a:rPr>
                        <m:t>𝑏</m:t>
                      </m:r>
                      <m:r>
                        <a:rPr lang="en-US" sz="3600" b="0" i="1" smtClean="0">
                          <a:latin typeface="Cambria Math"/>
                        </a:rPr>
                        <m:t>&gt;0, </m:t>
                      </m:r>
                      <m:r>
                        <a:rPr lang="en-US" sz="3600" b="0" i="1" smtClean="0">
                          <a:latin typeface="Cambria Math"/>
                        </a:rPr>
                        <m:t>𝑎</m:t>
                      </m:r>
                      <m:r>
                        <a:rPr lang="en-US" sz="3600" b="0" i="1" smtClean="0">
                          <a:latin typeface="Cambria Math"/>
                        </a:rPr>
                        <m:t>&gt;0, </m:t>
                      </m:r>
                      <m:r>
                        <a:rPr lang="en-US" sz="3600" b="0" i="1" smtClean="0">
                          <a:latin typeface="Cambria Math"/>
                        </a:rPr>
                        <m:t>𝑎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≠1</m:t>
                      </m:r>
                    </m:oMath>
                  </m:oMathPara>
                </a14:m>
                <a:endParaRPr lang="en-US" sz="3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i="1">
                              <a:solidFill>
                                <a:srgbClr val="0033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p>
                          <m:r>
                            <a:rPr lang="en-US" sz="40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40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4000" i="1">
                          <a:solidFill>
                            <a:srgbClr val="0033CC"/>
                          </a:solidFill>
                          <a:latin typeface="Cambria Math"/>
                        </a:rPr>
                        <m:t>𝑏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3977769"/>
                <a:ext cx="4021294" cy="126188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707677" y="5230941"/>
                <a:ext cx="232672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3600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3600" i="1" smtClean="0">
                              <a:solidFill>
                                <a:srgbClr val="0033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𝑎</m:t>
                          </m:r>
                        </m:sub>
                      </m:sSub>
                      <m:r>
                        <a:rPr lang="en-US" sz="3600" b="0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𝑏</m:t>
                      </m:r>
                    </m:oMath>
                  </m:oMathPara>
                </a14:m>
                <a:endParaRPr lang="ru-RU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7677" y="5230941"/>
                <a:ext cx="2326727" cy="64633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7820830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4" grpId="1"/>
      <p:bldP spid="4" grpId="0"/>
      <p:bldP spid="4" grpId="1"/>
      <p:bldP spid="16" grpId="0"/>
      <p:bldP spid="17" grpId="0"/>
      <p:bldP spid="18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5750" y="332656"/>
            <a:ext cx="8572500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Определение:  </a:t>
            </a:r>
          </a:p>
          <a:p>
            <a:endParaRPr lang="ru-RU" sz="700" b="1" i="1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Логарифмом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 положительного числа </a:t>
            </a:r>
            <a:r>
              <a:rPr lang="en-US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 по положительному и не равному единице основанию </a:t>
            </a:r>
            <a:r>
              <a:rPr lang="en-US" sz="40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называется показатель степени</a:t>
            </a:r>
            <a:r>
              <a:rPr lang="en-US" sz="3200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 в которую надо возвести число </a:t>
            </a:r>
            <a:r>
              <a:rPr lang="en-US" sz="40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, чтобы получить </a:t>
            </a:r>
            <a:r>
              <a:rPr lang="en-US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39552" y="3861048"/>
                <a:ext cx="54330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8</m:t>
                      </m:r>
                      <m:r>
                        <a:rPr lang="en-US" sz="3600" b="0" i="1" smtClean="0">
                          <a:latin typeface="Cambria Math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3</m:t>
                      </m:r>
                      <m:r>
                        <a:rPr lang="en-US" sz="3600" b="0" i="1" smtClean="0">
                          <a:latin typeface="Cambria Math"/>
                        </a:rPr>
                        <m:t>, </m:t>
                      </m:r>
                      <m:r>
                        <a:rPr lang="ru-RU" sz="3600" b="0" i="1" smtClean="0">
                          <a:latin typeface="Cambria Math"/>
                        </a:rPr>
                        <m:t>так как </m:t>
                      </m:r>
                      <m:sSup>
                        <m:sSup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ru-RU" sz="36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ru-RU" sz="3600" b="0" i="1" smtClean="0">
                          <a:latin typeface="Cambria Math"/>
                        </a:rPr>
                        <m:t>=</m:t>
                      </m:r>
                      <m:r>
                        <a:rPr lang="ru-RU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8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861048"/>
                <a:ext cx="5433026" cy="64633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39552" y="4293096"/>
                <a:ext cx="6609630" cy="11310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ru-RU" sz="3600" b="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f>
                        <m:fPr>
                          <m:ctrlPr>
                            <a:rPr lang="ru-RU" sz="36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27</m:t>
                          </m:r>
                        </m:den>
                      </m:f>
                      <m:r>
                        <a:rPr lang="en-US" sz="3600" b="0" i="1" smtClean="0">
                          <a:latin typeface="Cambria Math"/>
                        </a:rPr>
                        <m:t>=</m:t>
                      </m:r>
                      <m:r>
                        <a:rPr lang="ru-RU" sz="36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3</m:t>
                      </m:r>
                      <m:r>
                        <a:rPr lang="en-US" sz="3600" b="0" i="1" smtClean="0">
                          <a:latin typeface="Cambria Math"/>
                        </a:rPr>
                        <m:t>, </m:t>
                      </m:r>
                      <m:r>
                        <a:rPr lang="ru-RU" sz="3600" b="0" i="1" smtClean="0">
                          <a:latin typeface="Cambria Math"/>
                        </a:rPr>
                        <m:t>так как </m:t>
                      </m:r>
                      <m:sSup>
                        <m:sSup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3</m:t>
                          </m:r>
                        </m:e>
                        <m:sup>
                          <m:r>
                            <a:rPr lang="ru-RU" sz="36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−3</m:t>
                          </m:r>
                        </m:sup>
                      </m:sSup>
                      <m:r>
                        <a:rPr lang="ru-RU" sz="3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27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4293096"/>
                <a:ext cx="6609630" cy="113101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39552" y="5085184"/>
                <a:ext cx="7483715" cy="1604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f>
                            <m:fPr>
                              <m:ctrlPr>
                                <a:rPr lang="ru-RU" sz="36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 b="0" i="1" smtClean="0">
                                  <a:latin typeface="Cambria Math"/>
                                </a:rPr>
                                <m:t>5</m:t>
                              </m:r>
                            </m:den>
                          </m:f>
                        </m:sub>
                      </m:sSub>
                      <m:r>
                        <a:rPr lang="ru-RU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25</m:t>
                      </m:r>
                      <m:r>
                        <a:rPr lang="en-US" sz="3600" b="0" i="1" smtClean="0">
                          <a:latin typeface="Cambria Math"/>
                        </a:rPr>
                        <m:t>=</m:t>
                      </m:r>
                      <m:r>
                        <a:rPr lang="ru-RU" sz="36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−2</m:t>
                      </m:r>
                      <m:r>
                        <a:rPr lang="en-US" sz="3600" b="0" i="1" smtClean="0">
                          <a:latin typeface="Cambria Math"/>
                        </a:rPr>
                        <m:t>, </m:t>
                      </m:r>
                      <m:r>
                        <a:rPr lang="ru-RU" sz="3600" b="0" i="1" smtClean="0">
                          <a:latin typeface="Cambria Math"/>
                        </a:rPr>
                        <m:t>так как </m:t>
                      </m:r>
                      <m:sSup>
                        <m:sSup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ru-RU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ru-RU" sz="3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ru-RU" sz="3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sz="3600" b="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ru-RU" sz="3600" b="0" i="1" smtClean="0">
                                          <a:latin typeface="Cambria Math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ru-RU" sz="36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−2</m:t>
                              </m:r>
                            </m:sup>
                          </m:sSup>
                        </m:e>
                        <m:sup/>
                      </m:sSup>
                      <m:r>
                        <a:rPr lang="ru-RU" sz="3600" b="0" i="1" smtClean="0">
                          <a:latin typeface="Cambria Math"/>
                        </a:rPr>
                        <m:t>=</m:t>
                      </m:r>
                      <m:r>
                        <a:rPr lang="ru-RU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25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5085184"/>
                <a:ext cx="7483715" cy="160499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5576" y="908720"/>
            <a:ext cx="2262188" cy="769938"/>
          </a:xfrm>
          <a:prstGeom prst="rect">
            <a:avLst/>
          </a:prstGeom>
          <a:solidFill>
            <a:srgbClr val="FFFFCC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i="1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4400" b="1" i="1" baseline="-2500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i="1">
                <a:latin typeface="Times New Roman" pitchFamily="18" charset="0"/>
                <a:cs typeface="Times New Roman" pitchFamily="18" charset="0"/>
              </a:rPr>
              <a:t>a = 1</a:t>
            </a:r>
            <a:endParaRPr lang="ru-RU" sz="4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55889" y="908720"/>
            <a:ext cx="2262187" cy="769938"/>
          </a:xfrm>
          <a:prstGeom prst="rect">
            <a:avLst/>
          </a:prstGeom>
          <a:solidFill>
            <a:srgbClr val="FFFFCC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i="1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4400" b="1" i="1" baseline="-2500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i="1">
                <a:latin typeface="Times New Roman" pitchFamily="18" charset="0"/>
                <a:cs typeface="Times New Roman" pitchFamily="18" charset="0"/>
              </a:rPr>
              <a:t>1 = 0</a:t>
            </a:r>
            <a:endParaRPr lang="ru-RU" sz="4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56201" y="908720"/>
            <a:ext cx="2397125" cy="769938"/>
          </a:xfrm>
          <a:prstGeom prst="rect">
            <a:avLst/>
          </a:prstGeom>
          <a:solidFill>
            <a:srgbClr val="FFFFCC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i="1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4400" b="1" i="1" baseline="-2500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i="1" baseline="3000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b="1" i="1">
                <a:latin typeface="Times New Roman" pitchFamily="18" charset="0"/>
                <a:cs typeface="Times New Roman" pitchFamily="18" charset="0"/>
              </a:rPr>
              <a:t> = c</a:t>
            </a:r>
            <a:endParaRPr lang="ru-RU" sz="4400" b="1" i="1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55575" y="1916832"/>
                <a:ext cx="2262189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3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3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3800" b="0" i="1" smtClean="0">
                          <a:latin typeface="Cambria Math"/>
                        </a:rPr>
                        <m:t>=</m:t>
                      </m:r>
                      <m:r>
                        <a:rPr lang="ru-RU" sz="3800" b="0" i="1" smtClean="0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ru-RU" sz="3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5" y="1916832"/>
                <a:ext cx="2262189" cy="67710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255887" y="1916832"/>
                <a:ext cx="2262189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ru-RU" sz="3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ru-RU" sz="3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3800" b="0" i="1" smtClean="0">
                          <a:latin typeface="Cambria Math"/>
                        </a:rPr>
                        <m:t>=</m:t>
                      </m:r>
                      <m:r>
                        <a:rPr lang="ru-RU" sz="3800" b="0" i="1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ru-RU" sz="3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5887" y="1916832"/>
                <a:ext cx="2262189" cy="67710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652120" y="1700808"/>
                <a:ext cx="3240360" cy="1190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ru-RU" sz="3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sSup>
                        <m:sSupPr>
                          <m:ctrlPr>
                            <a:rPr lang="ru-RU" sz="3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5</m:t>
                          </m:r>
                        </m:e>
                        <m:sup>
                          <m:r>
                            <a:rPr lang="ru-RU" sz="3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ru-RU" sz="3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ru-RU" sz="3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en-US" sz="3800" b="0" i="1" smtClean="0">
                          <a:latin typeface="Cambria Math"/>
                        </a:rPr>
                        <m:t>=</m:t>
                      </m:r>
                      <m:r>
                        <a:rPr lang="ru-RU" sz="38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3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8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38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sz="3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1700808"/>
                <a:ext cx="3240360" cy="119090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730220" y="2996952"/>
                <a:ext cx="81001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4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4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7</m:t>
                      </m:r>
                      <m:r>
                        <a:rPr lang="ru-RU" sz="4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−иррациональное число?</m:t>
                      </m:r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20" y="2996952"/>
                <a:ext cx="8100166" cy="7078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85393" y="3739118"/>
                <a:ext cx="2435347" cy="10411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3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3600" b="0" i="1" smtClean="0">
                          <a:latin typeface="Cambria Math"/>
                        </a:rPr>
                        <m:t>7=</m:t>
                      </m:r>
                      <m:f>
                        <m:f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sz="3600" b="0" i="1" smtClean="0">
                              <a:latin typeface="Cambria Math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393" y="3739118"/>
                <a:ext cx="2435347" cy="104111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Стрелка вправо 2"/>
          <p:cNvSpPr/>
          <p:nvPr/>
        </p:nvSpPr>
        <p:spPr>
          <a:xfrm>
            <a:off x="3419872" y="4149080"/>
            <a:ext cx="895102" cy="24944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355976" y="3832733"/>
                <a:ext cx="1764522" cy="880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f>
                            <m:fPr>
                              <m:ctrlPr>
                                <a:rPr lang="ru-RU" sz="36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b="0" i="1" smtClean="0"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sz="3600" b="0" i="1" smtClean="0">
                                  <a:latin typeface="Cambria Math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  <m:r>
                        <a:rPr lang="en-US" sz="3600" b="0" i="1" smtClean="0">
                          <a:latin typeface="Cambria Math"/>
                        </a:rPr>
                        <m:t>=7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3832733"/>
                <a:ext cx="1764522" cy="88043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37848" y="240829"/>
            <a:ext cx="4902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Первые свойства логарифмов</a:t>
            </a:r>
          </a:p>
        </p:txBody>
      </p:sp>
    </p:spTree>
    <p:extLst>
      <p:ext uri="{BB962C8B-B14F-4D97-AF65-F5344CB8AC3E}">
        <p14:creationId xmlns:p14="http://schemas.microsoft.com/office/powerpoint/2010/main" val="4004327600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2" grpId="0"/>
      <p:bldP spid="3" grpId="0" animBg="1"/>
      <p:bldP spid="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40102" y="476672"/>
            <a:ext cx="6681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Основное  логарифмическое  тождество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06765" y="1078335"/>
            <a:ext cx="33909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lvl="1" algn="just"/>
            <a:r>
              <a:rPr lang="en-US" sz="72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i="1" baseline="30000" dirty="0" err="1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4800" b="1" i="1" baseline="30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i="1" baseline="30000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7200" b="1" i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7200" b="1" i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383415" y="1548235"/>
            <a:ext cx="3571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a&gt;0,  a≠1,  b&gt;0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35842" y="2348880"/>
                <a:ext cx="4278800" cy="718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sSub>
                            <m:sSubPr>
                              <m:ctrlPr>
                                <a:rPr lang="ru-RU" sz="4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000" b="0" i="1" smtClean="0">
                                  <a:latin typeface="Cambria Math"/>
                                </a:rPr>
                                <m:t>𝑙𝑜𝑔</m:t>
                              </m:r>
                            </m:e>
                            <m:sub>
                              <m:r>
                                <a:rPr lang="en-US" sz="4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4000" b="0" i="1" smtClean="0">
                              <a:latin typeface="Cambria Math"/>
                            </a:rPr>
                            <m:t>16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=16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842" y="2348880"/>
                <a:ext cx="4278800" cy="71885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25248" y="2998181"/>
                <a:ext cx="2379369" cy="718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e>
                        <m:sup>
                          <m:sSub>
                            <m:sSubPr>
                              <m:ctrlPr>
                                <a:rPr lang="ru-RU" sz="4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000" b="0" i="1" smtClean="0">
                                  <a:latin typeface="Cambria Math"/>
                                </a:rPr>
                                <m:t>𝑙𝑜𝑔</m:t>
                              </m:r>
                            </m:e>
                            <m:sub>
                              <m:r>
                                <a:rPr lang="en-US" sz="4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4000" b="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15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000" dirty="0">
                  <a:solidFill>
                    <a:srgbClr val="0033CC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248" y="2998181"/>
                <a:ext cx="2379369" cy="7188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14563" y="4797152"/>
            <a:ext cx="4629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a&gt;0,  a≠1,  b&gt;0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259632" y="4124620"/>
            <a:ext cx="6552728" cy="830997"/>
            <a:chOff x="1259632" y="4124620"/>
            <a:chExt cx="6552728" cy="83099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1259632" y="4124620"/>
                  <a:ext cx="3145861" cy="830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48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1" i="1" smtClean="0"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en-US" sz="4800" b="1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  <m:r>
                          <a:rPr lang="en-US" sz="48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sz="4800" b="1" i="1" smtClean="0">
                            <a:latin typeface="Cambria Math"/>
                          </a:rPr>
                          <m:t>=</m:t>
                        </m:r>
                        <m:r>
                          <a:rPr lang="en-US" sz="4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𝒄</m:t>
                        </m:r>
                      </m:oMath>
                    </m:oMathPara>
                  </a14:m>
                  <a:endParaRPr lang="ru-RU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59632" y="4124620"/>
                  <a:ext cx="3145861" cy="83099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644331" y="4124620"/>
                  <a:ext cx="2168029" cy="830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48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800" b="1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p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𝒄</m:t>
                            </m:r>
                          </m:sup>
                        </m:sSup>
                        <m:r>
                          <a:rPr lang="en-US" sz="4800" b="1" i="1" smtClean="0">
                            <a:latin typeface="Cambria Math"/>
                          </a:rPr>
                          <m:t>=</m:t>
                        </m:r>
                        <m:r>
                          <a:rPr lang="en-US" sz="48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𝒃</m:t>
                        </m:r>
                      </m:oMath>
                    </m:oMathPara>
                  </a14:m>
                  <a:endParaRPr lang="ru-RU" b="1" i="1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44331" y="4124620"/>
                  <a:ext cx="2168029" cy="83099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Двойная стрелка влево/вправо 12"/>
            <p:cNvSpPr/>
            <p:nvPr/>
          </p:nvSpPr>
          <p:spPr>
            <a:xfrm>
              <a:off x="4529138" y="4437112"/>
              <a:ext cx="1115193" cy="360040"/>
            </a:xfrm>
            <a:prstGeom prst="left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C7F5300-3A8A-4470-811A-4A4DD466FCD8}"/>
                  </a:ext>
                </a:extLst>
              </p:cNvPr>
              <p:cNvSpPr/>
              <p:nvPr/>
            </p:nvSpPr>
            <p:spPr>
              <a:xfrm>
                <a:off x="2839926" y="3070701"/>
                <a:ext cx="82266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srgbClr val="0033CC"/>
                          </a:solidFill>
                          <a:latin typeface="Cambria Math"/>
                        </a:rPr>
                        <m:t>15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C7F5300-3A8A-4470-811A-4A4DD466FC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926" y="3070701"/>
                <a:ext cx="822661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430316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0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TextBox 10"/>
          <p:cNvSpPr txBox="1">
            <a:spLocks noChangeArrowheads="1"/>
          </p:cNvSpPr>
          <p:nvPr/>
        </p:nvSpPr>
        <p:spPr bwMode="auto">
          <a:xfrm>
            <a:off x="35496" y="188640"/>
            <a:ext cx="7276356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Взаимосвязь операции возведение в степень и логарифмирования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857250" y="1928813"/>
            <a:ext cx="7429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Возведение в степень                                      Логарифмирование</a:t>
            </a:r>
          </a:p>
          <a:p>
            <a:r>
              <a:rPr lang="ru-RU" dirty="0">
                <a:solidFill>
                  <a:srgbClr val="09177D"/>
                </a:solidFill>
              </a:rPr>
              <a:t> </a:t>
            </a:r>
          </a:p>
        </p:txBody>
      </p:sp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1143000" y="2286000"/>
          <a:ext cx="214312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" name="Формула" r:id="rId3" imgW="533160" imgH="228600" progId="Equation.3">
                  <p:embed/>
                </p:oleObj>
              </mc:Choice>
              <mc:Fallback>
                <p:oleObj name="Формула" r:id="rId3" imgW="53316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286000"/>
                        <a:ext cx="2143125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8" name="Object 8"/>
          <p:cNvGraphicFramePr>
            <a:graphicFrameLocks noChangeAspect="1"/>
          </p:cNvGraphicFramePr>
          <p:nvPr/>
        </p:nvGraphicFramePr>
        <p:xfrm>
          <a:off x="785813" y="3214688"/>
          <a:ext cx="27146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" name="Формула" r:id="rId5" imgW="723600" imgH="228600" progId="Equation.3">
                  <p:embed/>
                </p:oleObj>
              </mc:Choice>
              <mc:Fallback>
                <p:oleObj name="Формула" r:id="rId5" imgW="7236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3214688"/>
                        <a:ext cx="2714625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9"/>
          <p:cNvGraphicFramePr>
            <a:graphicFrameLocks noChangeAspect="1"/>
          </p:cNvGraphicFramePr>
          <p:nvPr/>
        </p:nvGraphicFramePr>
        <p:xfrm>
          <a:off x="1143000" y="4929188"/>
          <a:ext cx="2182813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" name="Формула" r:id="rId7" imgW="672840" imgH="393480" progId="Equation.3">
                  <p:embed/>
                </p:oleObj>
              </mc:Choice>
              <mc:Fallback>
                <p:oleObj name="Формула" r:id="rId7" imgW="67284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929188"/>
                        <a:ext cx="2182813" cy="131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1" name="Object 11"/>
          <p:cNvGraphicFramePr>
            <a:graphicFrameLocks noChangeAspect="1"/>
          </p:cNvGraphicFramePr>
          <p:nvPr/>
        </p:nvGraphicFramePr>
        <p:xfrm>
          <a:off x="785813" y="4159250"/>
          <a:ext cx="300037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" name="Формула" r:id="rId9" imgW="901440" imgH="228600" progId="Equation.3">
                  <p:embed/>
                </p:oleObj>
              </mc:Choice>
              <mc:Fallback>
                <p:oleObj name="Формула" r:id="rId9" imgW="90144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4159250"/>
                        <a:ext cx="3000375" cy="750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571941"/>
              </p:ext>
            </p:extLst>
          </p:nvPr>
        </p:nvGraphicFramePr>
        <p:xfrm>
          <a:off x="5715000" y="2286000"/>
          <a:ext cx="265430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4" name="Формула" r:id="rId11" imgW="736560" imgH="228600" progId="Equation.3">
                  <p:embed/>
                </p:oleObj>
              </mc:Choice>
              <mc:Fallback>
                <p:oleObj name="Формула" r:id="rId11" imgW="73656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2286000"/>
                        <a:ext cx="2654300" cy="820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6" name="Object 16"/>
          <p:cNvGraphicFramePr>
            <a:graphicFrameLocks noChangeAspect="1"/>
          </p:cNvGraphicFramePr>
          <p:nvPr/>
        </p:nvGraphicFramePr>
        <p:xfrm>
          <a:off x="5072063" y="4214813"/>
          <a:ext cx="38576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5" name="Формула" r:id="rId13" imgW="1155600" imgH="241200" progId="Equation.3">
                  <p:embed/>
                </p:oleObj>
              </mc:Choice>
              <mc:Fallback>
                <p:oleObj name="Формула" r:id="rId13" imgW="1155600" imgH="241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3" y="4214813"/>
                        <a:ext cx="3857625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8" name="Object 18"/>
          <p:cNvGraphicFramePr>
            <a:graphicFrameLocks noChangeAspect="1"/>
          </p:cNvGraphicFramePr>
          <p:nvPr/>
        </p:nvGraphicFramePr>
        <p:xfrm>
          <a:off x="5572125" y="4929188"/>
          <a:ext cx="29686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6" name="Формула" r:id="rId15" imgW="901440" imgH="393480" progId="Equation.3">
                  <p:embed/>
                </p:oleObj>
              </mc:Choice>
              <mc:Fallback>
                <p:oleObj name="Формула" r:id="rId15" imgW="901440" imgH="393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25" y="4929188"/>
                        <a:ext cx="2968625" cy="128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107604"/>
              </p:ext>
            </p:extLst>
          </p:nvPr>
        </p:nvGraphicFramePr>
        <p:xfrm>
          <a:off x="5349875" y="3255963"/>
          <a:ext cx="3249613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" name="Формула" r:id="rId17" imgW="901440" imgH="228600" progId="Equation.3">
                  <p:embed/>
                </p:oleObj>
              </mc:Choice>
              <mc:Fallback>
                <p:oleObj name="Формула" r:id="rId17" imgW="90144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9875" y="3255963"/>
                        <a:ext cx="3249613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552" y="332656"/>
            <a:ext cx="16962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Пример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23528" y="1124744"/>
                <a:ext cx="3378297" cy="763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0" i="1" smtClean="0">
                          <a:latin typeface="Cambria Math"/>
                        </a:rPr>
                        <m:t>Вычислить </m:t>
                      </m:r>
                      <m:sSub>
                        <m:sSubPr>
                          <m:ctrlPr>
                            <a:rPr lang="ru-RU" sz="28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𝒍𝒐𝒈</m:t>
                          </m:r>
                        </m:e>
                        <m:sub>
                          <m:f>
                            <m:fPr>
                              <m:ctrlPr>
                                <a:rPr lang="ru-RU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b>
                      </m:sSub>
                      <m:r>
                        <a:rPr lang="en-US" sz="28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𝟖𝟏</m:t>
                      </m:r>
                    </m:oMath>
                  </m:oMathPara>
                </a14:m>
                <a:endParaRPr lang="ru-RU" b="1" i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124744"/>
                <a:ext cx="3378297" cy="76399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23528" y="1905129"/>
                <a:ext cx="3138616" cy="763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i="1" smtClean="0">
                          <a:latin typeface="Cambria Math"/>
                        </a:rPr>
                        <m:t>П</m:t>
                      </m:r>
                      <m:r>
                        <a:rPr lang="ru-RU" sz="2800" b="0" i="1" smtClean="0">
                          <a:latin typeface="Cambria Math"/>
                        </a:rPr>
                        <m:t>усть </m:t>
                      </m:r>
                      <m:sSub>
                        <m:sSubPr>
                          <m:ctrlPr>
                            <a:rPr lang="ru-RU" sz="2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𝒍𝒐𝒈</m:t>
                          </m:r>
                        </m:e>
                        <m:sub>
                          <m:f>
                            <m:fPr>
                              <m:ctrlPr>
                                <a:rPr lang="ru-RU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800" b="1" i="1" smtClean="0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b>
                      </m:sSub>
                      <m:r>
                        <a:rPr lang="en-US" sz="2800" b="1" i="1" smtClean="0">
                          <a:latin typeface="Cambria Math"/>
                        </a:rPr>
                        <m:t>𝟖𝟏</m:t>
                      </m:r>
                      <m:r>
                        <a:rPr lang="ru-RU" sz="2800" b="1" i="1" smtClean="0">
                          <a:latin typeface="Cambria Math"/>
                        </a:rPr>
                        <m:t>=х</m:t>
                      </m:r>
                    </m:oMath>
                  </m:oMathPara>
                </a14:m>
                <a:endParaRPr lang="ru-RU" b="1" i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905129"/>
                <a:ext cx="3138616" cy="76399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39552" y="2564904"/>
                <a:ext cx="1901161" cy="11021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2800" b="0" i="1" smtClean="0">
                              <a:latin typeface="Cambria Math"/>
                            </a:rPr>
                            <m:t>х</m:t>
                          </m:r>
                        </m:sup>
                      </m:sSup>
                      <m:r>
                        <a:rPr lang="ru-RU" sz="2800" b="0" i="1" smtClean="0">
                          <a:latin typeface="Cambria Math"/>
                        </a:rPr>
                        <m:t>=81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2564904"/>
                <a:ext cx="1901161" cy="110216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0599" y="3573016"/>
                <a:ext cx="2472343" cy="1143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2800" b="0" i="1" smtClean="0">
                              <a:latin typeface="Cambria Math"/>
                            </a:rPr>
                            <m:t>х</m:t>
                          </m:r>
                        </m:sup>
                      </m:sSup>
                      <m:r>
                        <a:rPr lang="ru-RU" sz="28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ru-RU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0" i="1" smtClean="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b="0" i="1" smtClean="0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2800" b="0" i="1" smtClean="0">
                              <a:latin typeface="Cambria Math"/>
                            </a:rPr>
                            <m:t>−4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99" y="3573016"/>
                <a:ext cx="2472343" cy="1143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11560" y="4725144"/>
                <a:ext cx="139089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0" i="1" smtClean="0">
                          <a:latin typeface="Cambria Math"/>
                        </a:rPr>
                        <m:t>х=−4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4725144"/>
                <a:ext cx="1390894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96949" y="5255383"/>
                <a:ext cx="2418867" cy="763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𝒍𝒐𝒈</m:t>
                          </m:r>
                        </m:e>
                        <m:sub>
                          <m:f>
                            <m:fPr>
                              <m:ctrlPr>
                                <a:rPr lang="ru-RU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8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b>
                      </m:sSub>
                      <m:r>
                        <a:rPr lang="en-US" sz="28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𝟖𝟏</m:t>
                      </m:r>
                      <m:r>
                        <a:rPr lang="ru-RU" sz="28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ru-RU" sz="28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ru-RU" b="1" i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49" y="5255383"/>
                <a:ext cx="2418867" cy="76399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9234011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552" y="332656"/>
            <a:ext cx="16962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Пример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23528" y="1124744"/>
                <a:ext cx="3870419" cy="9849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0" i="1" smtClean="0">
                          <a:latin typeface="Cambria Math"/>
                        </a:rPr>
                        <m:t>Вычислить </m:t>
                      </m:r>
                      <m:sSub>
                        <m:sSubPr>
                          <m:ctrlPr>
                            <a:rPr lang="ru-RU" sz="28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𝒍𝒐𝒈</m:t>
                          </m:r>
                        </m:e>
                        <m:sub>
                          <m:r>
                            <a:rPr lang="ru-RU" sz="28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</m:t>
                          </m:r>
                        </m:sub>
                      </m:sSub>
                      <m:f>
                        <m:fPr>
                          <m:ctrlPr>
                            <a:rPr lang="ru-RU" sz="28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ad>
                            <m:radPr>
                              <m:ctrlPr>
                                <a:rPr lang="ru-RU" sz="28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ru-RU" sz="28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r>
                                <a:rPr lang="ru-RU" sz="28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𝟏𝟎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b="1" i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124744"/>
                <a:ext cx="3870419" cy="9849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85341" y="2262845"/>
                <a:ext cx="1602425" cy="11126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/>
                        </a:rPr>
                        <m:t>𝒍𝒈</m:t>
                      </m:r>
                      <m:f>
                        <m:fPr>
                          <m:ctrlPr>
                            <a:rPr lang="en-US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ad>
                            <m:radPr>
                              <m:ctrlP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US" sz="3200" b="1" i="1" smtClean="0">
                                  <a:latin typeface="Cambria Math"/>
                                </a:rPr>
                                <m:t>𝟑</m:t>
                              </m:r>
                            </m:deg>
                            <m:e>
                              <m:r>
                                <a:rPr lang="en-US" sz="3200" b="1" i="1" smtClean="0">
                                  <a:latin typeface="Cambria Math"/>
                                </a:rPr>
                                <m:t>𝟏𝟎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sz="2000" b="1" i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341" y="2262845"/>
                <a:ext cx="1602425" cy="11126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716016" y="1321604"/>
                <a:ext cx="413170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4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8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𝒍𝒐𝒈</m:t>
                          </m:r>
                        </m:e>
                        <m:sub>
                          <m:r>
                            <a:rPr lang="ru-RU" sz="48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𝟏𝟎</m:t>
                          </m:r>
                        </m:sub>
                      </m:sSub>
                      <m:r>
                        <a:rPr lang="en-US" sz="48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48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48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𝒍𝒈𝒂</m:t>
                      </m:r>
                    </m:oMath>
                  </m:oMathPara>
                </a14:m>
                <a:endParaRPr lang="ru-RU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1321604"/>
                <a:ext cx="4131708" cy="83099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835696" y="2276872"/>
                <a:ext cx="2053383" cy="8219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/>
                        </a:rPr>
                        <m:t>=</m:t>
                      </m:r>
                      <m:r>
                        <a:rPr lang="en-US" sz="3200" b="1" i="1">
                          <a:latin typeface="Cambria Math"/>
                        </a:rPr>
                        <m:t>𝒍𝒈</m:t>
                      </m:r>
                      <m:sSup>
                        <m:sSupPr>
                          <m:ctrlPr>
                            <a:rPr lang="en-US" sz="32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1">
                              <a:latin typeface="Cambria Math"/>
                            </a:rPr>
                            <m:t>𝟏𝟎</m:t>
                          </m:r>
                        </m:e>
                        <m:sup>
                          <m:r>
                            <a:rPr lang="en-US" sz="3200" b="1" i="1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32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32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276872"/>
                <a:ext cx="2053383" cy="82195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779912" y="2310421"/>
                <a:ext cx="1338508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3200" b="1" i="1"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2310421"/>
                <a:ext cx="1338508" cy="101752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773254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Миллиметровка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Миллиметровка</Template>
  <TotalTime>0</TotalTime>
  <Words>281</Words>
  <Application>Microsoft Office PowerPoint</Application>
  <PresentationFormat>Экран (4:3)</PresentationFormat>
  <Paragraphs>62</Paragraphs>
  <Slides>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Cambria Math</vt:lpstr>
      <vt:lpstr>Franklin Gothic Medium</vt:lpstr>
      <vt:lpstr>Segoe Print</vt:lpstr>
      <vt:lpstr>Times New Roman</vt:lpstr>
      <vt:lpstr>Миллиметровка</vt:lpstr>
      <vt:lpstr>Формула</vt:lpstr>
      <vt:lpstr>ПОНЯТИЕ   ЛОГАРИФМА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логарифма</dc:title>
  <dc:creator/>
  <cp:lastModifiedBy/>
  <cp:revision>4</cp:revision>
  <dcterms:created xsi:type="dcterms:W3CDTF">2009-12-18T22:34:12Z</dcterms:created>
  <dcterms:modified xsi:type="dcterms:W3CDTF">2021-10-28T06:45:27Z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TC103626391049</vt:lpwstr>
  </property>
</Properties>
</file>