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48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39F8DD-3755-47A3-B0CF-43C13D92B173}" type="doc">
      <dgm:prSet loTypeId="urn:microsoft.com/office/officeart/2005/8/layout/chevron2" loCatId="list" qsTypeId="urn:microsoft.com/office/officeart/2005/8/quickstyle/simple1#1" qsCatId="simple" csTypeId="urn:microsoft.com/office/officeart/2005/8/colors/accent1_2" csCatId="accent1" phldr="1"/>
      <dgm:spPr bwMode="auto"/>
      <dgm:t>
        <a:bodyPr/>
        <a:lstStyle/>
        <a:p>
          <a:pPr>
            <a:defRPr/>
          </a:pPr>
          <a:endParaRPr lang="ru-RU"/>
        </a:p>
      </dgm:t>
    </dgm:pt>
    <dgm:pt modelId="{79F95308-507E-48F3-A95E-10ABE393C74A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latin typeface="Times New Roman"/>
              <a:cs typeface="Times New Roman"/>
            </a:rPr>
            <a:t>1</a:t>
          </a:r>
        </a:p>
      </dgm:t>
    </dgm:pt>
    <dgm:pt modelId="{C6717AE1-C68D-49F2-8549-51D01CAB8ED9}" type="parTrans" cxnId="{D09684B0-A21C-444D-9D8A-39AEED79FAE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0EDCD41-CAF0-4A83-87BD-6088BD35EB1E}" type="sibTrans" cxnId="{D09684B0-A21C-444D-9D8A-39AEED79FAEC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F3BF5BFD-9983-4E20-B188-FD3BD219F26B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C00000"/>
              </a:solidFill>
              <a:latin typeface="Times New Roman"/>
              <a:cs typeface="Times New Roman"/>
            </a:rPr>
            <a:t>Счастье</a:t>
          </a:r>
          <a:r>
            <a:rPr lang="ru-RU">
              <a:latin typeface="Times New Roman"/>
              <a:cs typeface="Times New Roman"/>
            </a:rPr>
            <a:t> – чувство и состояние полного высшего удовлетворения, успех, удача. </a:t>
          </a:r>
        </a:p>
      </dgm:t>
    </dgm:pt>
    <dgm:pt modelId="{BAB252C2-D1EA-400A-9BDA-AD68577F14E9}" type="parTrans" cxnId="{4560A064-EB8C-437C-8587-879EE7B9A11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372B6986-5062-4C5C-AD8B-F46326448B78}" type="sibTrans" cxnId="{4560A064-EB8C-437C-8587-879EE7B9A114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B95B360B-DF5D-4B6B-BB5D-59AE710CD6E1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C00000"/>
              </a:solidFill>
              <a:latin typeface="Times New Roman"/>
              <a:cs typeface="Times New Roman"/>
            </a:rPr>
            <a:t>Успех</a:t>
          </a:r>
          <a:r>
            <a:rPr lang="ru-RU">
              <a:latin typeface="Times New Roman"/>
              <a:cs typeface="Times New Roman"/>
            </a:rPr>
            <a:t> – удача в достижении чего-либо, общественное признание, хорошие результаты в чем-либо. </a:t>
          </a:r>
        </a:p>
      </dgm:t>
    </dgm:pt>
    <dgm:pt modelId="{5E8DF9E8-FF8F-4485-9657-F80AA2D4A094}" type="sibTrans" cxnId="{69117918-FC02-41EC-9BA8-986D6462654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057ECA69-4716-42C8-BF1C-196F0C227589}" type="parTrans" cxnId="{69117918-FC02-41EC-9BA8-986D64626540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190ADC6A-A8A1-40EF-A51D-D260D6A88E59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solidFill>
                <a:srgbClr val="C00000"/>
              </a:solidFill>
              <a:latin typeface="Times New Roman"/>
              <a:cs typeface="Times New Roman"/>
            </a:rPr>
            <a:t>Цель</a:t>
          </a:r>
          <a:r>
            <a:rPr lang="ru-RU">
              <a:latin typeface="Times New Roman"/>
              <a:cs typeface="Times New Roman"/>
            </a:rPr>
            <a:t> – предмет стремления, то, что надо, желательно осуществить</a:t>
          </a:r>
        </a:p>
      </dgm:t>
    </dgm:pt>
    <dgm:pt modelId="{D747AC9B-D074-4D69-B9F8-509C646538DD}" type="sibTrans" cxnId="{429FA70D-8919-4565-AE61-3246EBC2C77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88EA90E-5B5E-40AC-A81E-0BF291628886}" type="parTrans" cxnId="{429FA70D-8919-4565-AE61-3246EBC2C77D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7755E2B3-21AA-440A-8D9E-B7BC41D81426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latin typeface="Times New Roman"/>
              <a:cs typeface="Times New Roman"/>
            </a:rPr>
            <a:t>2</a:t>
          </a:r>
        </a:p>
      </dgm:t>
    </dgm:pt>
    <dgm:pt modelId="{4225D247-F9BC-4FD9-A3E1-ADA8D5172A1B}" type="sibTrans" cxnId="{373D3FE3-0093-44BD-9D0E-F558C459B3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62199D4-DDF7-4FFF-BE7D-4C274B808BF1}" type="parTrans" cxnId="{373D3FE3-0093-44BD-9D0E-F558C459B373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AE27652F-7E40-434A-9480-EEDC3A737CC3}">
      <dgm:prSet phldrT="[Текст]"/>
      <dgm:spPr bwMode="auto"/>
      <dgm:t>
        <a:bodyPr/>
        <a:lstStyle/>
        <a:p>
          <a:pPr>
            <a:defRPr/>
          </a:pPr>
          <a:r>
            <a:rPr lang="ru-RU" b="1">
              <a:latin typeface="Times New Roman"/>
              <a:cs typeface="Times New Roman"/>
            </a:rPr>
            <a:t>3</a:t>
          </a:r>
        </a:p>
      </dgm:t>
    </dgm:pt>
    <dgm:pt modelId="{DC35020E-A13D-4AE4-AD1F-A39D9538A8CA}" type="sibTrans" cxnId="{B5EA56CC-1BCD-4634-A889-6DB2A997365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85251E2-8F06-4F1C-96DF-43DCF4648E11}" type="parTrans" cxnId="{B5EA56CC-1BCD-4634-A889-6DB2A9973656}">
      <dgm:prSet/>
      <dgm:spPr bwMode="auto"/>
      <dgm:t>
        <a:bodyPr/>
        <a:lstStyle/>
        <a:p>
          <a:pPr>
            <a:defRPr/>
          </a:pPr>
          <a:endParaRPr lang="ru-RU"/>
        </a:p>
      </dgm:t>
    </dgm:pt>
    <dgm:pt modelId="{D763DB2A-79AF-451C-B12B-1FAD9FFA48FE}" type="pres">
      <dgm:prSet presAssocID="{1039F8DD-3755-47A3-B0CF-43C13D92B173}" presName="linearFlow" presStyleCnt="0">
        <dgm:presLayoutVars>
          <dgm:dir/>
          <dgm:animLvl val="lvl"/>
          <dgm:resizeHandles val="exact"/>
        </dgm:presLayoutVars>
      </dgm:prSet>
      <dgm:spPr bwMode="auto"/>
    </dgm:pt>
    <dgm:pt modelId="{F8272601-4B82-4615-A338-A745999F05AC}" type="pres">
      <dgm:prSet presAssocID="{79F95308-507E-48F3-A95E-10ABE393C74A}" presName="composite" presStyleCnt="0"/>
      <dgm:spPr bwMode="auto"/>
    </dgm:pt>
    <dgm:pt modelId="{7F113FA6-FCAF-4E85-AB1F-9C759ED5E637}" type="pres">
      <dgm:prSet presAssocID="{79F95308-507E-48F3-A95E-10ABE393C74A}" presName="parentText" presStyleLbl="alignNode1" presStyleIdx="0" presStyleCnt="3">
        <dgm:presLayoutVars>
          <dgm:chMax val="1"/>
          <dgm:bulletEnabled val="1"/>
        </dgm:presLayoutVars>
      </dgm:prSet>
      <dgm:spPr bwMode="auto"/>
    </dgm:pt>
    <dgm:pt modelId="{61AD8E42-C57F-4942-AE96-B12AD247DC92}" type="pres">
      <dgm:prSet presAssocID="{79F95308-507E-48F3-A95E-10ABE393C74A}" presName="descendantText" presStyleLbl="alignAcc1" presStyleIdx="0" presStyleCnt="3">
        <dgm:presLayoutVars>
          <dgm:bulletEnabled val="1"/>
        </dgm:presLayoutVars>
      </dgm:prSet>
      <dgm:spPr bwMode="auto"/>
    </dgm:pt>
    <dgm:pt modelId="{F2555B1E-B02C-47C3-AF1E-041E867E5AFD}" type="pres">
      <dgm:prSet presAssocID="{70EDCD41-CAF0-4A83-87BD-6088BD35EB1E}" presName="sp" presStyleCnt="0"/>
      <dgm:spPr bwMode="auto"/>
    </dgm:pt>
    <dgm:pt modelId="{F37AC9C0-CEC5-4732-878E-94531F55F3A7}" type="pres">
      <dgm:prSet presAssocID="{7755E2B3-21AA-440A-8D9E-B7BC41D81426}" presName="composite" presStyleCnt="0"/>
      <dgm:spPr bwMode="auto"/>
    </dgm:pt>
    <dgm:pt modelId="{975AC172-133E-45EF-A0B8-8C80D56CF22C}" type="pres">
      <dgm:prSet presAssocID="{7755E2B3-21AA-440A-8D9E-B7BC41D81426}" presName="parentText" presStyleLbl="alignNode1" presStyleIdx="1" presStyleCnt="3">
        <dgm:presLayoutVars>
          <dgm:chMax val="1"/>
          <dgm:bulletEnabled val="1"/>
        </dgm:presLayoutVars>
      </dgm:prSet>
      <dgm:spPr bwMode="auto"/>
    </dgm:pt>
    <dgm:pt modelId="{8706F367-3A93-485F-99AA-E082DF180D61}" type="pres">
      <dgm:prSet presAssocID="{7755E2B3-21AA-440A-8D9E-B7BC41D81426}" presName="descendantText" presStyleLbl="alignAcc1" presStyleIdx="1" presStyleCnt="3">
        <dgm:presLayoutVars>
          <dgm:bulletEnabled val="1"/>
        </dgm:presLayoutVars>
      </dgm:prSet>
      <dgm:spPr bwMode="auto"/>
    </dgm:pt>
    <dgm:pt modelId="{43916834-4BB7-4F29-BE9E-BF71747BF089}" type="pres">
      <dgm:prSet presAssocID="{4225D247-F9BC-4FD9-A3E1-ADA8D5172A1B}" presName="sp" presStyleCnt="0"/>
      <dgm:spPr bwMode="auto"/>
    </dgm:pt>
    <dgm:pt modelId="{7E571166-014A-4777-9FEC-CC429A89E832}" type="pres">
      <dgm:prSet presAssocID="{AE27652F-7E40-434A-9480-EEDC3A737CC3}" presName="composite" presStyleCnt="0"/>
      <dgm:spPr bwMode="auto"/>
    </dgm:pt>
    <dgm:pt modelId="{9653B1E7-1C30-4652-B1C3-AF7B739B9990}" type="pres">
      <dgm:prSet presAssocID="{AE27652F-7E40-434A-9480-EEDC3A737CC3}" presName="parentText" presStyleLbl="alignNode1" presStyleIdx="2" presStyleCnt="3">
        <dgm:presLayoutVars>
          <dgm:chMax val="1"/>
          <dgm:bulletEnabled val="1"/>
        </dgm:presLayoutVars>
      </dgm:prSet>
      <dgm:spPr bwMode="auto"/>
    </dgm:pt>
    <dgm:pt modelId="{AAAA2097-F534-49F1-BE49-BDC621F1E643}" type="pres">
      <dgm:prSet presAssocID="{AE27652F-7E40-434A-9480-EEDC3A737CC3}" presName="descendantText" presStyleLbl="alignAcc1" presStyleIdx="2" presStyleCnt="3">
        <dgm:presLayoutVars>
          <dgm:bulletEnabled val="1"/>
        </dgm:presLayoutVars>
      </dgm:prSet>
      <dgm:spPr bwMode="auto"/>
    </dgm:pt>
  </dgm:ptLst>
  <dgm:cxnLst>
    <dgm:cxn modelId="{3B60C501-3D1C-4107-A9DD-78AC1EF4C391}" type="presOf" srcId="{7755E2B3-21AA-440A-8D9E-B7BC41D81426}" destId="{975AC172-133E-45EF-A0B8-8C80D56CF22C}" srcOrd="0" destOrd="0" presId="urn:microsoft.com/office/officeart/2005/8/layout/chevron2"/>
    <dgm:cxn modelId="{429FA70D-8919-4565-AE61-3246EBC2C77D}" srcId="{79F95308-507E-48F3-A95E-10ABE393C74A}" destId="{190ADC6A-A8A1-40EF-A51D-D260D6A88E59}" srcOrd="0" destOrd="0" parTransId="{788EA90E-5B5E-40AC-A81E-0BF291628886}" sibTransId="{D747AC9B-D074-4D69-B9F8-509C646538DD}"/>
    <dgm:cxn modelId="{722A2111-38B5-48C1-AF4A-5E5075324CEA}" type="presOf" srcId="{AE27652F-7E40-434A-9480-EEDC3A737CC3}" destId="{9653B1E7-1C30-4652-B1C3-AF7B739B9990}" srcOrd="0" destOrd="0" presId="urn:microsoft.com/office/officeart/2005/8/layout/chevron2"/>
    <dgm:cxn modelId="{69117918-FC02-41EC-9BA8-986D64626540}" srcId="{7755E2B3-21AA-440A-8D9E-B7BC41D81426}" destId="{B95B360B-DF5D-4B6B-BB5D-59AE710CD6E1}" srcOrd="0" destOrd="0" parTransId="{057ECA69-4716-42C8-BF1C-196F0C227589}" sibTransId="{5E8DF9E8-FF8F-4485-9657-F80AA2D4A094}"/>
    <dgm:cxn modelId="{CE9E8E3F-9F9F-4D5E-9D07-24BD42941CCA}" type="presOf" srcId="{B95B360B-DF5D-4B6B-BB5D-59AE710CD6E1}" destId="{8706F367-3A93-485F-99AA-E082DF180D61}" srcOrd="0" destOrd="0" presId="urn:microsoft.com/office/officeart/2005/8/layout/chevron2"/>
    <dgm:cxn modelId="{4560A064-EB8C-437C-8587-879EE7B9A114}" srcId="{AE27652F-7E40-434A-9480-EEDC3A737CC3}" destId="{F3BF5BFD-9983-4E20-B188-FD3BD219F26B}" srcOrd="0" destOrd="0" parTransId="{BAB252C2-D1EA-400A-9BDA-AD68577F14E9}" sibTransId="{372B6986-5062-4C5C-AD8B-F46326448B78}"/>
    <dgm:cxn modelId="{4F8ECCA2-74E4-424B-A12A-2FB3B3896368}" type="presOf" srcId="{1039F8DD-3755-47A3-B0CF-43C13D92B173}" destId="{D763DB2A-79AF-451C-B12B-1FAD9FFA48FE}" srcOrd="0" destOrd="0" presId="urn:microsoft.com/office/officeart/2005/8/layout/chevron2"/>
    <dgm:cxn modelId="{D09684B0-A21C-444D-9D8A-39AEED79FAEC}" srcId="{1039F8DD-3755-47A3-B0CF-43C13D92B173}" destId="{79F95308-507E-48F3-A95E-10ABE393C74A}" srcOrd="0" destOrd="0" parTransId="{C6717AE1-C68D-49F2-8549-51D01CAB8ED9}" sibTransId="{70EDCD41-CAF0-4A83-87BD-6088BD35EB1E}"/>
    <dgm:cxn modelId="{BE5D9EB1-347B-4B7D-93C6-33BD756A74CA}" type="presOf" srcId="{79F95308-507E-48F3-A95E-10ABE393C74A}" destId="{7F113FA6-FCAF-4E85-AB1F-9C759ED5E637}" srcOrd="0" destOrd="0" presId="urn:microsoft.com/office/officeart/2005/8/layout/chevron2"/>
    <dgm:cxn modelId="{529EFAC0-1D74-4402-829F-17D5D9512A1A}" type="presOf" srcId="{F3BF5BFD-9983-4E20-B188-FD3BD219F26B}" destId="{AAAA2097-F534-49F1-BE49-BDC621F1E643}" srcOrd="0" destOrd="0" presId="urn:microsoft.com/office/officeart/2005/8/layout/chevron2"/>
    <dgm:cxn modelId="{B5EA56CC-1BCD-4634-A889-6DB2A9973656}" srcId="{1039F8DD-3755-47A3-B0CF-43C13D92B173}" destId="{AE27652F-7E40-434A-9480-EEDC3A737CC3}" srcOrd="2" destOrd="0" parTransId="{D85251E2-8F06-4F1C-96DF-43DCF4648E11}" sibTransId="{DC35020E-A13D-4AE4-AD1F-A39D9538A8CA}"/>
    <dgm:cxn modelId="{453A49DF-B35F-420C-B533-FC428CB9E1E8}" type="presOf" srcId="{190ADC6A-A8A1-40EF-A51D-D260D6A88E59}" destId="{61AD8E42-C57F-4942-AE96-B12AD247DC92}" srcOrd="0" destOrd="0" presId="urn:microsoft.com/office/officeart/2005/8/layout/chevron2"/>
    <dgm:cxn modelId="{373D3FE3-0093-44BD-9D0E-F558C459B373}" srcId="{1039F8DD-3755-47A3-B0CF-43C13D92B173}" destId="{7755E2B3-21AA-440A-8D9E-B7BC41D81426}" srcOrd="1" destOrd="0" parTransId="{D62199D4-DDF7-4FFF-BE7D-4C274B808BF1}" sibTransId="{4225D247-F9BC-4FD9-A3E1-ADA8D5172A1B}"/>
    <dgm:cxn modelId="{17BADCA6-37CE-4EBE-8476-09730943E723}" type="presParOf" srcId="{D763DB2A-79AF-451C-B12B-1FAD9FFA48FE}" destId="{F8272601-4B82-4615-A338-A745999F05AC}" srcOrd="0" destOrd="0" presId="urn:microsoft.com/office/officeart/2005/8/layout/chevron2"/>
    <dgm:cxn modelId="{23069AE3-127B-488D-BD10-8715DC6F65D1}" type="presParOf" srcId="{F8272601-4B82-4615-A338-A745999F05AC}" destId="{7F113FA6-FCAF-4E85-AB1F-9C759ED5E637}" srcOrd="0" destOrd="0" presId="urn:microsoft.com/office/officeart/2005/8/layout/chevron2"/>
    <dgm:cxn modelId="{F6FD1CCB-F96F-4426-A7F5-D5DE60520C83}" type="presParOf" srcId="{F8272601-4B82-4615-A338-A745999F05AC}" destId="{61AD8E42-C57F-4942-AE96-B12AD247DC92}" srcOrd="1" destOrd="0" presId="urn:microsoft.com/office/officeart/2005/8/layout/chevron2"/>
    <dgm:cxn modelId="{19FC1FCD-DF25-4B8D-9824-BBBAAE7DA4A3}" type="presParOf" srcId="{D763DB2A-79AF-451C-B12B-1FAD9FFA48FE}" destId="{F2555B1E-B02C-47C3-AF1E-041E867E5AFD}" srcOrd="1" destOrd="0" presId="urn:microsoft.com/office/officeart/2005/8/layout/chevron2"/>
    <dgm:cxn modelId="{FC5DA61B-5819-468F-A6AA-CC9DAEF492A4}" type="presParOf" srcId="{D763DB2A-79AF-451C-B12B-1FAD9FFA48FE}" destId="{F37AC9C0-CEC5-4732-878E-94531F55F3A7}" srcOrd="2" destOrd="0" presId="urn:microsoft.com/office/officeart/2005/8/layout/chevron2"/>
    <dgm:cxn modelId="{8ECDDFEB-EFCE-4548-9912-760DBE3302E9}" type="presParOf" srcId="{F37AC9C0-CEC5-4732-878E-94531F55F3A7}" destId="{975AC172-133E-45EF-A0B8-8C80D56CF22C}" srcOrd="0" destOrd="0" presId="urn:microsoft.com/office/officeart/2005/8/layout/chevron2"/>
    <dgm:cxn modelId="{F5F3372D-54DA-483B-BF9D-FAE862054A53}" type="presParOf" srcId="{F37AC9C0-CEC5-4732-878E-94531F55F3A7}" destId="{8706F367-3A93-485F-99AA-E082DF180D61}" srcOrd="1" destOrd="0" presId="urn:microsoft.com/office/officeart/2005/8/layout/chevron2"/>
    <dgm:cxn modelId="{DEC1ED55-81DA-415B-9045-A37E65BA6593}" type="presParOf" srcId="{D763DB2A-79AF-451C-B12B-1FAD9FFA48FE}" destId="{43916834-4BB7-4F29-BE9E-BF71747BF089}" srcOrd="3" destOrd="0" presId="urn:microsoft.com/office/officeart/2005/8/layout/chevron2"/>
    <dgm:cxn modelId="{1B978CCC-02E0-49E9-81CD-7F247E41D5FF}" type="presParOf" srcId="{D763DB2A-79AF-451C-B12B-1FAD9FFA48FE}" destId="{7E571166-014A-4777-9FEC-CC429A89E832}" srcOrd="4" destOrd="0" presId="urn:microsoft.com/office/officeart/2005/8/layout/chevron2"/>
    <dgm:cxn modelId="{D68D5B44-E337-4B65-B8F4-06FA69569351}" type="presParOf" srcId="{7E571166-014A-4777-9FEC-CC429A89E832}" destId="{9653B1E7-1C30-4652-B1C3-AF7B739B9990}" srcOrd="0" destOrd="0" presId="urn:microsoft.com/office/officeart/2005/8/layout/chevron2"/>
    <dgm:cxn modelId="{5E47A9B4-2E1A-48CD-873F-5F4DD34BA996}" type="presParOf" srcId="{7E571166-014A-4777-9FEC-CC429A89E832}" destId="{AAAA2097-F534-49F1-BE49-BDC621F1E64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113FA6-FCAF-4E85-AB1F-9C759ED5E637}">
      <dsp:nvSpPr>
        <dsp:cNvPr id="0" name=""/>
        <dsp:cNvSpPr/>
      </dsp:nvSpPr>
      <dsp:spPr bwMode="auto">
        <a:xfrm rot="5400000">
          <a:off x="-259133" y="260866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3500" b="1" kern="1200">
              <a:latin typeface="Times New Roman"/>
              <a:cs typeface="Times New Roman"/>
            </a:rPr>
            <a:t>1</a:t>
          </a:r>
        </a:p>
      </dsp:txBody>
      <dsp:txXfrm rot="-5400000">
        <a:off x="2" y="606378"/>
        <a:ext cx="1209291" cy="518268"/>
      </dsp:txXfrm>
    </dsp:sp>
    <dsp:sp modelId="{61AD8E42-C57F-4942-AE96-B12AD247DC92}">
      <dsp:nvSpPr>
        <dsp:cNvPr id="0" name=""/>
        <dsp:cNvSpPr/>
      </dsp:nvSpPr>
      <dsp:spPr bwMode="auto">
        <a:xfrm rot="5400000">
          <a:off x="3853188" y="-2642165"/>
          <a:ext cx="1122913" cy="64107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defRPr/>
          </a:pPr>
          <a:r>
            <a:rPr lang="ru-RU" sz="2400" b="1" kern="1200">
              <a:solidFill>
                <a:srgbClr val="C00000"/>
              </a:solidFill>
              <a:latin typeface="Times New Roman"/>
              <a:cs typeface="Times New Roman"/>
            </a:rPr>
            <a:t>Цель</a:t>
          </a:r>
          <a:r>
            <a:rPr lang="ru-RU" sz="2400" kern="1200">
              <a:latin typeface="Times New Roman"/>
              <a:cs typeface="Times New Roman"/>
            </a:rPr>
            <a:t> – предмет стремления, то, что надо, желательно осуществить</a:t>
          </a:r>
        </a:p>
      </dsp:txBody>
      <dsp:txXfrm rot="-5400000">
        <a:off x="1209291" y="56548"/>
        <a:ext cx="6355892" cy="1013281"/>
      </dsp:txXfrm>
    </dsp:sp>
    <dsp:sp modelId="{975AC172-133E-45EF-A0B8-8C80D56CF22C}">
      <dsp:nvSpPr>
        <dsp:cNvPr id="0" name=""/>
        <dsp:cNvSpPr/>
      </dsp:nvSpPr>
      <dsp:spPr bwMode="auto">
        <a:xfrm rot="5400000">
          <a:off x="-259133" y="1795654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3500" b="1" kern="1200">
              <a:latin typeface="Times New Roman"/>
              <a:cs typeface="Times New Roman"/>
            </a:rPr>
            <a:t>2</a:t>
          </a:r>
        </a:p>
      </dsp:txBody>
      <dsp:txXfrm rot="-5400000">
        <a:off x="2" y="2141166"/>
        <a:ext cx="1209291" cy="518268"/>
      </dsp:txXfrm>
    </dsp:sp>
    <dsp:sp modelId="{8706F367-3A93-485F-99AA-E082DF180D61}">
      <dsp:nvSpPr>
        <dsp:cNvPr id="0" name=""/>
        <dsp:cNvSpPr/>
      </dsp:nvSpPr>
      <dsp:spPr bwMode="auto">
        <a:xfrm rot="5400000">
          <a:off x="3853188" y="-1107377"/>
          <a:ext cx="1122913" cy="64107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defRPr/>
          </a:pPr>
          <a:r>
            <a:rPr lang="ru-RU" sz="2400" b="1" kern="1200">
              <a:solidFill>
                <a:srgbClr val="C00000"/>
              </a:solidFill>
              <a:latin typeface="Times New Roman"/>
              <a:cs typeface="Times New Roman"/>
            </a:rPr>
            <a:t>Успех</a:t>
          </a:r>
          <a:r>
            <a:rPr lang="ru-RU" sz="2400" kern="1200">
              <a:latin typeface="Times New Roman"/>
              <a:cs typeface="Times New Roman"/>
            </a:rPr>
            <a:t> – удача в достижении чего-либо, общественное признание, хорошие результаты в чем-либо. </a:t>
          </a:r>
        </a:p>
      </dsp:txBody>
      <dsp:txXfrm rot="-5400000">
        <a:off x="1209291" y="1591336"/>
        <a:ext cx="6355892" cy="1013281"/>
      </dsp:txXfrm>
    </dsp:sp>
    <dsp:sp modelId="{9653B1E7-1C30-4652-B1C3-AF7B739B9990}">
      <dsp:nvSpPr>
        <dsp:cNvPr id="0" name=""/>
        <dsp:cNvSpPr/>
      </dsp:nvSpPr>
      <dsp:spPr bwMode="auto">
        <a:xfrm rot="5400000">
          <a:off x="-259133" y="3330442"/>
          <a:ext cx="1727559" cy="120929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/>
          </a:pPr>
          <a:r>
            <a:rPr lang="ru-RU" sz="3500" b="1" kern="1200">
              <a:latin typeface="Times New Roman"/>
              <a:cs typeface="Times New Roman"/>
            </a:rPr>
            <a:t>3</a:t>
          </a:r>
        </a:p>
      </dsp:txBody>
      <dsp:txXfrm rot="-5400000">
        <a:off x="2" y="3675954"/>
        <a:ext cx="1209291" cy="518268"/>
      </dsp:txXfrm>
    </dsp:sp>
    <dsp:sp modelId="{AAAA2097-F534-49F1-BE49-BDC621F1E643}">
      <dsp:nvSpPr>
        <dsp:cNvPr id="0" name=""/>
        <dsp:cNvSpPr/>
      </dsp:nvSpPr>
      <dsp:spPr bwMode="auto">
        <a:xfrm rot="5400000">
          <a:off x="3853188" y="427411"/>
          <a:ext cx="1122913" cy="6410708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rgbClr val="000000"/>
        </a:lnRef>
        <a:fillRef idx="1">
          <a:srgbClr val="000000"/>
        </a:fillRef>
        <a:effectRef idx="0">
          <a:srgbClr val="00000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  <a:defRPr/>
          </a:pPr>
          <a:r>
            <a:rPr lang="ru-RU" sz="2400" b="1" kern="1200">
              <a:solidFill>
                <a:srgbClr val="C00000"/>
              </a:solidFill>
              <a:latin typeface="Times New Roman"/>
              <a:cs typeface="Times New Roman"/>
            </a:rPr>
            <a:t>Счастье</a:t>
          </a:r>
          <a:r>
            <a:rPr lang="ru-RU" sz="2400" kern="1200">
              <a:latin typeface="Times New Roman"/>
              <a:cs typeface="Times New Roman"/>
            </a:rPr>
            <a:t> – чувство и состояние полного высшего удовлетворения, успех, удача. </a:t>
          </a:r>
        </a:p>
      </dsp:txBody>
      <dsp:txXfrm rot="-5400000">
        <a:off x="1209291" y="3126124"/>
        <a:ext cx="6355892" cy="10132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rgbClr val="000000"/>
      </a:lnRef>
      <a:fillRef idx="1">
        <a:srgbClr val="000000"/>
      </a:fillRef>
      <a:effectRef idx="0">
        <a:srgbClr val="00000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rgbClr val="000000"/>
      </a:lnRef>
      <a:fillRef idx="0">
        <a:srgbClr val="000000"/>
      </a:fillRef>
      <a:effectRef idx="0">
        <a:srgbClr val="00000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1752599" cy="5851525"/>
          </a:xfrm>
        </p:spPr>
        <p:txBody>
          <a:bodyPr vert="eaVert" anchor="b" anchorCtr="0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 bwMode="auto"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 bwMode="auto"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304800" y="381000"/>
            <a:ext cx="7772400" cy="494284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auto"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auto"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36000" tIns="36000" rIns="36000" bIns="3600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 rot="16199999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 rot="16199999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t>03.01.2026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>
        <a:spcBef>
          <a:spcPts val="0"/>
        </a:spcBef>
        <a:buNone/>
        <a:defRPr sz="4600" cap="none" spc="-100">
          <a:ln>
            <a:noFill/>
          </a:ln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>
        <a:spcBef>
          <a:spcPts val="0"/>
        </a:spcBef>
        <a:buClr>
          <a:schemeClr val="accent1"/>
        </a:buClr>
        <a:buFont typeface="Arial"/>
        <a:buChar char="•"/>
        <a:defRPr sz="2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>
        <a:spcBef>
          <a:spcPts val="0"/>
        </a:spcBef>
        <a:buClr>
          <a:schemeClr val="accent2"/>
        </a:buClr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>
        <a:spcBef>
          <a:spcPts val="0"/>
        </a:spcBef>
        <a:buClr>
          <a:schemeClr val="accent3"/>
        </a:buClr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>
        <a:spcBef>
          <a:spcPts val="0"/>
        </a:spcBef>
        <a:buClr>
          <a:schemeClr val="accent4"/>
        </a:buClr>
        <a:buFont typeface="Arial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>
        <a:spcBef>
          <a:spcPts val="0"/>
        </a:spcBef>
        <a:buClr>
          <a:schemeClr val="accent5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>
        <a:spcBef>
          <a:spcPts val="0"/>
        </a:spcBef>
        <a:buClr>
          <a:schemeClr val="accent1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>
        <a:spcBef>
          <a:spcPts val="0"/>
        </a:spcBef>
        <a:buClr>
          <a:schemeClr val="accent2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>
        <a:spcBef>
          <a:spcPts val="0"/>
        </a:spcBef>
        <a:buClr>
          <a:schemeClr val="accent3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>
        <a:spcBef>
          <a:spcPts val="0"/>
        </a:spcBef>
        <a:buClr>
          <a:schemeClr val="accent4"/>
        </a:buClr>
        <a:buFont typeface="Arial"/>
        <a:buChar char="•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g"/><Relationship Id="rId7" Type="http://schemas.openxmlformats.org/officeDocument/2006/relationships/image" Target="../media/image34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10" Type="http://schemas.openxmlformats.org/officeDocument/2006/relationships/image" Target="../media/image37.jpg"/><Relationship Id="rId4" Type="http://schemas.openxmlformats.org/officeDocument/2006/relationships/image" Target="../media/image31.png"/><Relationship Id="rId9" Type="http://schemas.openxmlformats.org/officeDocument/2006/relationships/image" Target="../media/image36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jpg"/><Relationship Id="rId4" Type="http://schemas.openxmlformats.org/officeDocument/2006/relationships/image" Target="../media/image5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jpg"/><Relationship Id="rId4" Type="http://schemas.openxmlformats.org/officeDocument/2006/relationships/image" Target="../media/image6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l="5357" r="5357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199" name="Picture 7" descr="F:\урок саморазвитие\JovialCompetentBeardedcollie-size_restricted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-30243" y="3573016"/>
            <a:ext cx="3149054" cy="314905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 bwMode="auto">
          <a:xfrm>
            <a:off x="310499" y="208434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Колесо жизни</a:t>
            </a:r>
          </a:p>
        </p:txBody>
      </p:sp>
      <p:pic>
        <p:nvPicPr>
          <p:cNvPr id="8200" name="Picture 8" descr="F:\урок саморазвитие\Koleso720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3203848" y="1772816"/>
            <a:ext cx="4680520" cy="468052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 bwMode="auto">
          <a:xfrm>
            <a:off x="310499" y="731653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Сферы жизни бесконечно сменяют одна другую, </a:t>
            </a:r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но каждая имеет совершенно одинаковый цикл.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196" name="Picture 4" descr="F:\урок саморазвитие\990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251520" y="209132"/>
            <a:ext cx="1428750" cy="1076325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 bwMode="auto">
          <a:xfrm>
            <a:off x="1709169" y="548680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Колесо жизни!</a:t>
            </a:r>
          </a:p>
        </p:txBody>
      </p:sp>
      <p:pic>
        <p:nvPicPr>
          <p:cNvPr id="11265" name="Picture 1" descr="F:\урок саморазвитие\1048471-_5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5148064" y="4038454"/>
            <a:ext cx="2769621" cy="2486889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 bwMode="auto">
          <a:xfrm>
            <a:off x="251520" y="1360799"/>
            <a:ext cx="4572000" cy="5355312"/>
          </a:xfrm>
          <a:prstGeom prst="rect">
            <a:avLst/>
          </a:prstGeom>
          <a:ln w="19050"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1. Духовность: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вера, творчество, искусство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2.Окружение:</a:t>
            </a:r>
            <a:endParaRPr lang="ru-RU">
              <a:solidFill>
                <a:srgbClr val="C00000"/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 родные, друзья, соседи, оппоненты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3.Яркость жизни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: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отдых, развлечения, хобби, путешествия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4.Отношения:</a:t>
            </a:r>
            <a:r>
              <a:rPr lang="ru-RU">
                <a:latin typeface="Times New Roman"/>
                <a:cs typeface="Times New Roman"/>
              </a:rPr>
              <a:t>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общение, дружба, любовь, семья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5.Призвание: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занятость, работа, профессия, бизнес, карьера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6.Обеспеченность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: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условия жизни, доходы, расходы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7.Здоровье: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самочувствие, настроение, прогулки, бодрость, питание, режим, сон, спорт</a:t>
            </a:r>
            <a:endParaRPr/>
          </a:p>
          <a:p>
            <a:pPr>
              <a:defRPr/>
            </a:pPr>
            <a:r>
              <a:rPr lang="ru-RU" u="sng">
                <a:solidFill>
                  <a:srgbClr val="C00000"/>
                </a:solidFill>
                <a:latin typeface="Times New Roman"/>
                <a:cs typeface="Times New Roman"/>
              </a:rPr>
              <a:t>8.Самосовершенствование:</a:t>
            </a:r>
            <a:r>
              <a:rPr lang="ru-RU">
                <a:solidFill>
                  <a:srgbClr val="C00000"/>
                </a:solidFill>
                <a:latin typeface="Times New Roman"/>
                <a:cs typeface="Times New Roman"/>
              </a:rPr>
              <a:t> </a:t>
            </a:r>
            <a:endParaRPr/>
          </a:p>
          <a:p>
            <a:pPr>
              <a:defRPr/>
            </a:pPr>
            <a:r>
              <a:rPr lang="ru-RU">
                <a:latin typeface="Times New Roman"/>
                <a:cs typeface="Times New Roman"/>
              </a:rPr>
              <a:t>обучение, работа над собой, личностный рост</a:t>
            </a:r>
            <a:endParaRPr/>
          </a:p>
        </p:txBody>
      </p:sp>
      <p:pic>
        <p:nvPicPr>
          <p:cNvPr id="8" name="Рисунок 7" descr="F:\колесо-жизни.jpg"/>
          <p:cNvPicPr/>
          <p:nvPr/>
        </p:nvPicPr>
        <p:blipFill>
          <a:blip r:embed="rId4"/>
          <a:stretch/>
        </p:blipFill>
        <p:spPr bwMode="auto">
          <a:xfrm>
            <a:off x="4814113" y="189660"/>
            <a:ext cx="3536826" cy="3525896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158" name="Picture 14" descr="https://www.nb.by/repo/images/image017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604830" y="178418"/>
            <a:ext cx="2448272" cy="2448273"/>
          </a:xfrm>
          <a:prstGeom prst="rect">
            <a:avLst/>
          </a:prstGeom>
          <a:noFill/>
        </p:spPr>
      </p:pic>
      <p:pic>
        <p:nvPicPr>
          <p:cNvPr id="6160" name="Picture 16" descr="F:\урок саморазвитие\850008633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523058" y="308372"/>
            <a:ext cx="717571" cy="717571"/>
          </a:xfrm>
          <a:prstGeom prst="rect">
            <a:avLst/>
          </a:prstGeom>
          <a:noFill/>
        </p:spPr>
      </p:pic>
      <p:pic>
        <p:nvPicPr>
          <p:cNvPr id="6161" name="Picture 17" descr="F:\урок саморазвитие\111_check_it_off_yo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3419872" y="1052736"/>
            <a:ext cx="991135" cy="792908"/>
          </a:xfrm>
          <a:prstGeom prst="rect">
            <a:avLst/>
          </a:prstGeom>
          <a:noFill/>
        </p:spPr>
      </p:pic>
      <p:pic>
        <p:nvPicPr>
          <p:cNvPr id="6163" name="Picture 19" descr="F:\урок саморазвитие\strelka-animatsionnaya-kartinka-0549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>
            <a:off x="1691680" y="1124745"/>
            <a:ext cx="1405671" cy="720899"/>
          </a:xfrm>
          <a:prstGeom prst="rect">
            <a:avLst/>
          </a:prstGeom>
          <a:noFill/>
        </p:spPr>
      </p:pic>
      <p:pic>
        <p:nvPicPr>
          <p:cNvPr id="2051" name="Picture 3" descr="F:\relationship-quiz.jpg"/>
          <p:cNvPicPr>
            <a:picLocks noChangeAspect="1" noChangeArrowheads="1"/>
          </p:cNvPicPr>
          <p:nvPr/>
        </p:nvPicPr>
        <p:blipFill>
          <a:blip r:embed="rId6"/>
          <a:stretch/>
        </p:blipFill>
        <p:spPr bwMode="auto">
          <a:xfrm>
            <a:off x="0" y="890953"/>
            <a:ext cx="1763687" cy="1023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0" name="Picture 8" descr="http://konstantinbalakin.com/wp-content/uploads/2016/10/Koleso4s-zakrashennoj-shkaloj.png"/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5999261" y="261056"/>
            <a:ext cx="2282998" cy="2282998"/>
          </a:xfrm>
          <a:prstGeom prst="rect">
            <a:avLst/>
          </a:prstGeom>
          <a:noFill/>
        </p:spPr>
      </p:pic>
      <p:pic>
        <p:nvPicPr>
          <p:cNvPr id="14" name="Picture 19" descr="F:\урок саморазвитие\strelka-animatsionnaya-kartinka-0549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>
            <a:off x="5053102" y="1124745"/>
            <a:ext cx="1463114" cy="72089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 bwMode="auto">
          <a:xfrm>
            <a:off x="271629" y="3212976"/>
            <a:ext cx="32710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600" b="1">
                <a:solidFill>
                  <a:srgbClr val="C00000"/>
                </a:solidFill>
                <a:latin typeface="Times New Roman"/>
                <a:cs typeface="Times New Roman"/>
              </a:rPr>
              <a:t>Колесо жизни Прокопенко В.В.</a:t>
            </a:r>
          </a:p>
        </p:txBody>
      </p:sp>
      <p:pic>
        <p:nvPicPr>
          <p:cNvPr id="15" name="Picture 19" descr="F:\урок саморазвитие\strelka-animatsionnaya-kartinka-0549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 rot="5400000">
            <a:off x="6409202" y="2936012"/>
            <a:ext cx="1463114" cy="720899"/>
          </a:xfrm>
          <a:prstGeom prst="rect">
            <a:avLst/>
          </a:prstGeom>
          <a:noFill/>
        </p:spPr>
      </p:pic>
      <p:pic>
        <p:nvPicPr>
          <p:cNvPr id="1027" name="Picture 3" descr="C:\Users\1\Desktop\222.png"/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290858" y="3645025"/>
            <a:ext cx="5035470" cy="2646420"/>
          </a:xfrm>
          <a:prstGeom prst="rect">
            <a:avLst/>
          </a:prstGeom>
          <a:noFill/>
        </p:spPr>
      </p:pic>
      <p:pic>
        <p:nvPicPr>
          <p:cNvPr id="3074" name="Picture 2" descr="http://laoblogger.com/images/broken-wagon-wheel-clipart-5.jpg"/>
          <p:cNvPicPr>
            <a:picLocks noChangeAspect="1" noChangeArrowheads="1"/>
          </p:cNvPicPr>
          <p:nvPr/>
        </p:nvPicPr>
        <p:blipFill>
          <a:blip r:embed="rId9"/>
          <a:stretch/>
        </p:blipFill>
        <p:spPr bwMode="auto">
          <a:xfrm rot="910915">
            <a:off x="5538541" y="3499440"/>
            <a:ext cx="3007033" cy="2021394"/>
          </a:xfrm>
          <a:prstGeom prst="rect">
            <a:avLst/>
          </a:prstGeom>
          <a:noFill/>
        </p:spPr>
      </p:pic>
      <p:pic>
        <p:nvPicPr>
          <p:cNvPr id="7170" name="Picture 2" descr="http://s1.fotokto.ru/photo/full/21/219599.jpg"/>
          <p:cNvPicPr>
            <a:picLocks noChangeAspect="1" noChangeArrowheads="1"/>
          </p:cNvPicPr>
          <p:nvPr/>
        </p:nvPicPr>
        <p:blipFill>
          <a:blip r:embed="rId10"/>
          <a:stretch/>
        </p:blipFill>
        <p:spPr bwMode="auto">
          <a:xfrm>
            <a:off x="271629" y="3212976"/>
            <a:ext cx="5045717" cy="321347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1" descr="F:\урок саморазвитие\Bud-e1478976254512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004686" y="594266"/>
            <a:ext cx="5601285" cy="3728634"/>
          </a:xfrm>
          <a:prstGeom prst="rect">
            <a:avLst/>
          </a:prstGeom>
          <a:noFill/>
        </p:spPr>
      </p:pic>
      <p:pic>
        <p:nvPicPr>
          <p:cNvPr id="9" name="Picture 5" descr="F:\урок саморазвитие\893244_arrow-gif.jpg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 rot="19396526">
            <a:off x="3122766" y="4829962"/>
            <a:ext cx="1520868" cy="623398"/>
          </a:xfrm>
          <a:prstGeom prst="rect">
            <a:avLst/>
          </a:prstGeom>
          <a:noFill/>
        </p:spPr>
      </p:pic>
      <p:pic>
        <p:nvPicPr>
          <p:cNvPr id="9218" name="Picture 2" descr="F:\293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4187045" y="5141661"/>
            <a:ext cx="1098008" cy="1372510"/>
          </a:xfrm>
          <a:prstGeom prst="rect">
            <a:avLst/>
          </a:prstGeom>
          <a:noFill/>
        </p:spPr>
      </p:pic>
      <p:pic>
        <p:nvPicPr>
          <p:cNvPr id="9220" name="Picture 4" descr="F:\20arj2e.jpg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>
            <a:off x="8955" y="5071914"/>
            <a:ext cx="3338909" cy="1525438"/>
          </a:xfrm>
          <a:prstGeom prst="rect">
            <a:avLst/>
          </a:prstGeom>
          <a:noFill/>
        </p:spPr>
      </p:pic>
      <p:pic>
        <p:nvPicPr>
          <p:cNvPr id="9221" name="Picture 5" descr="F:\урок саморазвитие\893244_arrow-gif.jpg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 rot="16199999">
            <a:off x="2211022" y="4853873"/>
            <a:ext cx="1985653" cy="100811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 bwMode="auto">
          <a:xfrm>
            <a:off x="381616" y="332656"/>
            <a:ext cx="7992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Ориентиром для движения вперед служит цель! </a:t>
            </a:r>
          </a:p>
        </p:txBody>
      </p:sp>
      <p:pic>
        <p:nvPicPr>
          <p:cNvPr id="11" name="Picture 2" descr="F:\урок саморазвитие\Blanc_funambule.gif"/>
          <p:cNvPicPr>
            <a:picLocks noChangeAspect="1" noChangeArrowheads="1" noCrop="1"/>
          </p:cNvPicPr>
          <p:nvPr/>
        </p:nvPicPr>
        <p:blipFill>
          <a:blip r:embed="rId6"/>
          <a:stretch/>
        </p:blipFill>
        <p:spPr bwMode="auto">
          <a:xfrm>
            <a:off x="6679391" y="1556792"/>
            <a:ext cx="1695113" cy="1695113"/>
          </a:xfrm>
          <a:prstGeom prst="rect">
            <a:avLst/>
          </a:prstGeom>
          <a:noFill/>
        </p:spPr>
      </p:pic>
      <p:pic>
        <p:nvPicPr>
          <p:cNvPr id="12" name="Picture 3" descr="F:\урок саморазвитие\cost-forecasting-predictive-analytics-300.gif"/>
          <p:cNvPicPr>
            <a:picLocks noChangeAspect="1" noChangeArrowheads="1" noCrop="1"/>
          </p:cNvPicPr>
          <p:nvPr/>
        </p:nvPicPr>
        <p:blipFill>
          <a:blip r:embed="rId7"/>
          <a:stretch/>
        </p:blipFill>
        <p:spPr bwMode="auto">
          <a:xfrm>
            <a:off x="8957" y="954131"/>
            <a:ext cx="1695542" cy="2042821"/>
          </a:xfrm>
          <a:prstGeom prst="rect">
            <a:avLst/>
          </a:prstGeom>
          <a:noFill/>
        </p:spPr>
      </p:pic>
      <p:pic>
        <p:nvPicPr>
          <p:cNvPr id="13" name="Picture 2" descr="F:\293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5285053" y="5186207"/>
            <a:ext cx="1026734" cy="128341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 bwMode="auto">
          <a:xfrm>
            <a:off x="1324785" y="3827358"/>
            <a:ext cx="6822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Вера в возможность достижения своей цели является залогом успеха. </a:t>
            </a:r>
            <a:endParaRPr/>
          </a:p>
        </p:txBody>
      </p:sp>
      <p:pic>
        <p:nvPicPr>
          <p:cNvPr id="14" name="Picture 4" descr="F:\урок саморазвитие\pressingButton_blue.gif"/>
          <p:cNvPicPr>
            <a:picLocks noChangeAspect="1" noChangeArrowheads="1" noCrop="1"/>
          </p:cNvPicPr>
          <p:nvPr/>
        </p:nvPicPr>
        <p:blipFill>
          <a:blip r:embed="rId8"/>
          <a:stretch/>
        </p:blipFill>
        <p:spPr bwMode="auto">
          <a:xfrm>
            <a:off x="7956375" y="5351930"/>
            <a:ext cx="1124288" cy="1479326"/>
          </a:xfrm>
          <a:prstGeom prst="rect">
            <a:avLst/>
          </a:prstGeom>
          <a:noFill/>
        </p:spPr>
      </p:pic>
      <p:pic>
        <p:nvPicPr>
          <p:cNvPr id="25" name="Picture 5" descr="F:\урок саморазвитие\893244_arrow-gif.jpg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3074233" y="6091593"/>
            <a:ext cx="2721903" cy="74725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4015969" y="6289575"/>
            <a:ext cx="72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400" b="1">
                <a:ln>
                  <a:solidFill>
                    <a:srgbClr val="FFC000"/>
                  </a:solidFill>
                </a:ln>
                <a:solidFill>
                  <a:srgbClr val="FFFF00"/>
                </a:solidFill>
                <a:latin typeface="Times New Roman"/>
                <a:cs typeface="Times New Roman"/>
              </a:rPr>
              <a:t>ЦЕЛЬ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 bwMode="auto">
          <a:xfrm>
            <a:off x="6876256" y="4221088"/>
            <a:ext cx="2267744" cy="2636912"/>
          </a:xfrm>
          <a:prstGeom prst="parallelogram">
            <a:avLst>
              <a:gd name="adj" fmla="val 25000"/>
            </a:avLst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 bwMode="auto">
          <a:xfrm>
            <a:off x="2555776" y="470168"/>
            <a:ext cx="50405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Формула успеха</a:t>
            </a:r>
          </a:p>
        </p:txBody>
      </p:sp>
      <p:pic>
        <p:nvPicPr>
          <p:cNvPr id="13317" name="Picture 5" descr="F:\6a00d8341c520753ef017c3231e2b9970b-800wi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6732240" y="4221088"/>
            <a:ext cx="1885950" cy="28575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 bwMode="auto">
          <a:xfrm>
            <a:off x="7452320" y="3759423"/>
            <a:ext cx="1691680" cy="4616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УСПЕХ</a:t>
            </a:r>
          </a:p>
        </p:txBody>
      </p:sp>
      <p:pic>
        <p:nvPicPr>
          <p:cNvPr id="13319" name="Picture 7" descr="F:\урок саморазвитие\put_k_uspehu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61960" y="116632"/>
            <a:ext cx="1889760" cy="141495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2790056" y="1052736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</a:t>
            </a:r>
            <a:r>
              <a:rPr lang="ru-RU" sz="2000" b="1">
                <a:latin typeface="Times New Roman"/>
                <a:cs typeface="Times New Roman"/>
              </a:rPr>
              <a:t>          </a:t>
            </a:r>
            <a:r>
              <a:rPr lang="ru-RU" sz="2000" b="1" u="sng">
                <a:latin typeface="Times New Roman"/>
                <a:cs typeface="Times New Roman"/>
              </a:rPr>
              <a:t> Успех 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Самооценка =    Уровень притязаний</a:t>
            </a:r>
            <a:endParaRPr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69776" y="1926316"/>
            <a:ext cx="77403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u="sng">
                <a:solidFill>
                  <a:srgbClr val="C00000"/>
                </a:solidFill>
                <a:latin typeface="Times New Roman"/>
                <a:cs typeface="Times New Roman"/>
              </a:rPr>
              <a:t>Уровень притязаний </a:t>
            </a:r>
            <a:r>
              <a:rPr lang="ru-RU" sz="2000">
                <a:latin typeface="Times New Roman"/>
                <a:cs typeface="Times New Roman"/>
              </a:rPr>
              <a:t>– это та верхняя граница достижений человека, к которой он стремится, куда могут входить разные виды успеха: карьера, личная жизнь, социальный статус, материальное благополучие.</a:t>
            </a:r>
            <a:endParaRPr/>
          </a:p>
          <a:p>
            <a:pPr>
              <a:defRPr/>
            </a:pPr>
            <a:r>
              <a:rPr lang="ru-RU" sz="2000" b="1" u="sng">
                <a:solidFill>
                  <a:srgbClr val="C00000"/>
                </a:solidFill>
                <a:latin typeface="Times New Roman"/>
                <a:cs typeface="Times New Roman"/>
              </a:rPr>
              <a:t>Успех</a:t>
            </a:r>
            <a:r>
              <a:rPr lang="ru-RU" sz="2000">
                <a:latin typeface="Times New Roman"/>
                <a:cs typeface="Times New Roman"/>
              </a:rPr>
              <a:t> – это конкретные достижения из списка притязаний личности.</a:t>
            </a:r>
            <a:endParaRPr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31998" y="3897922"/>
            <a:ext cx="56801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Приравняй свои притязания к нулю –</a:t>
            </a:r>
            <a:endParaRPr/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целый мир будет у твоих ног. </a:t>
            </a:r>
            <a:endParaRPr/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                                                  Т. Карлейль</a:t>
            </a:r>
          </a:p>
        </p:txBody>
      </p:sp>
      <p:pic>
        <p:nvPicPr>
          <p:cNvPr id="8194" name="Picture 2" descr="F:\урок саморазвитие\ar132633095688189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827584" y="4941168"/>
            <a:ext cx="2643906" cy="191683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03942" y="390374"/>
            <a:ext cx="792088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Качества, которые приводят к достижению поставленных целей:</a:t>
            </a:r>
            <a:endParaRPr/>
          </a:p>
          <a:p>
            <a:pPr lvl="0">
              <a:defRPr/>
            </a:pPr>
            <a:endParaRPr lang="ru-RU" sz="2000">
              <a:latin typeface="Times New Roman"/>
              <a:cs typeface="Times New Roman"/>
            </a:endParaRPr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уверенность в себе;</a:t>
            </a:r>
            <a:endParaRPr/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трудолюбие;</a:t>
            </a:r>
            <a:endParaRPr/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оптимизм;</a:t>
            </a:r>
            <a:endParaRPr/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упорство;</a:t>
            </a:r>
            <a:endParaRPr lang="ru-RU" sz="2000" i="1">
              <a:latin typeface="Times New Roman"/>
              <a:cs typeface="Times New Roman"/>
            </a:endParaRPr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стойкость;</a:t>
            </a:r>
            <a:endParaRPr/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   - позитивное мышление.</a:t>
            </a:r>
            <a:endParaRPr/>
          </a:p>
          <a:p>
            <a:pPr>
              <a:defRPr/>
            </a:pPr>
            <a:r>
              <a:rPr lang="ru-RU" sz="2000">
                <a:latin typeface="Times New Roman"/>
                <a:cs typeface="Times New Roman"/>
              </a:rPr>
              <a:t> </a:t>
            </a:r>
            <a:endParaRPr/>
          </a:p>
        </p:txBody>
      </p:sp>
      <p:pic>
        <p:nvPicPr>
          <p:cNvPr id="7169" name="Picture 1" descr="F:\урок саморазвитие\148929-reading-stick-carrying-books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3923928" y="1556792"/>
            <a:ext cx="2024202" cy="2530252"/>
          </a:xfrm>
          <a:prstGeom prst="rect">
            <a:avLst/>
          </a:prstGeom>
          <a:noFill/>
        </p:spPr>
      </p:pic>
      <p:pic>
        <p:nvPicPr>
          <p:cNvPr id="7170" name="Picture 2" descr="F:\урок саморазвитие\18502169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 flipH="1">
            <a:off x="7020272" y="836712"/>
            <a:ext cx="1965598" cy="2807997"/>
          </a:xfrm>
          <a:prstGeom prst="rect">
            <a:avLst/>
          </a:prstGeom>
          <a:noFill/>
        </p:spPr>
      </p:pic>
      <p:sp>
        <p:nvSpPr>
          <p:cNvPr id="4" name="Двойная стрелка влево/вверх 3"/>
          <p:cNvSpPr/>
          <p:nvPr/>
        </p:nvSpPr>
        <p:spPr bwMode="auto">
          <a:xfrm rot="11477774">
            <a:off x="6721563" y="2417654"/>
            <a:ext cx="1836378" cy="4316328"/>
          </a:xfrm>
          <a:prstGeom prst="leftUpArrow">
            <a:avLst>
              <a:gd name="adj1" fmla="val 11947"/>
              <a:gd name="adj2" fmla="val 25000"/>
              <a:gd name="adj3" fmla="val 264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124" name="Picture 4" descr="http://xn--24-6kci4dmm.xn--80asehdb/wp-content/uploads/2018/01/source-5-2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3021894" y="4124241"/>
            <a:ext cx="3294711" cy="27477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5362" name="Picture 2" descr="F:\69707765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64618" y="116632"/>
            <a:ext cx="5347480" cy="3240360"/>
          </a:xfrm>
          <a:prstGeom prst="rect">
            <a:avLst/>
          </a:prstGeom>
          <a:noFill/>
        </p:spPr>
      </p:pic>
      <p:pic>
        <p:nvPicPr>
          <p:cNvPr id="7171" name="Picture 3" descr="F:\урок саморазвитие\and-getting-things-done-jason-fried-explain-how-concentrated-work-jIYfoz-clipart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0" y="4293096"/>
            <a:ext cx="2139975" cy="2139975"/>
          </a:xfrm>
          <a:prstGeom prst="rect">
            <a:avLst/>
          </a:prstGeom>
          <a:noFill/>
        </p:spPr>
      </p:pic>
      <p:pic>
        <p:nvPicPr>
          <p:cNvPr id="4" name="Picture 2" descr="F:\000946434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2152777" y="3501008"/>
            <a:ext cx="6408712" cy="3204356"/>
          </a:xfrm>
          <a:prstGeom prst="rect">
            <a:avLst/>
          </a:prstGeom>
          <a:noFill/>
        </p:spPr>
      </p:pic>
      <p:pic>
        <p:nvPicPr>
          <p:cNvPr id="5" name="Picture 2" descr="F:\урок саморазвитие\giphy (1)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>
            <a:off x="5652120" y="764704"/>
            <a:ext cx="2561677" cy="219791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4339" name="Picture 3" descr="F:\xO0lsEbzL3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07504" y="80628"/>
            <a:ext cx="6552728" cy="32763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 bwMode="auto">
          <a:xfrm>
            <a:off x="3275856" y="188640"/>
            <a:ext cx="338437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Times New Roman"/>
                <a:cs typeface="Times New Roman"/>
              </a:rPr>
              <a:t>Те, кто считает себя неудачником, - это люди, 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Times New Roman"/>
                <a:cs typeface="Times New Roman"/>
              </a:rPr>
              <a:t>не понимающие, насколько близко к успеху находились, когда сложили руки и сдались.</a:t>
            </a:r>
            <a:endParaRPr/>
          </a:p>
          <a:p>
            <a:pPr>
              <a:defRPr/>
            </a:pPr>
            <a:r>
              <a:rPr lang="ru-RU" b="1">
                <a:solidFill>
                  <a:schemeClr val="bg1"/>
                </a:solidFill>
                <a:latin typeface="Times New Roman"/>
                <a:cs typeface="Times New Roman"/>
              </a:rPr>
              <a:t>                        Ник Вуйтич</a:t>
            </a:r>
          </a:p>
        </p:txBody>
      </p:sp>
      <p:pic>
        <p:nvPicPr>
          <p:cNvPr id="9218" name="Picture 2" descr="F:\урок саморазвитие\Blanc_bouton_01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899592" y="5144644"/>
            <a:ext cx="1225854" cy="1532318"/>
          </a:xfrm>
          <a:prstGeom prst="rect">
            <a:avLst/>
          </a:prstGeom>
          <a:noFill/>
        </p:spPr>
      </p:pic>
      <p:pic>
        <p:nvPicPr>
          <p:cNvPr id="6" name="Picture 3" descr="F:\Ku4lbDasxV0.jp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3488432" y="3480082"/>
            <a:ext cx="5540849" cy="332108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 bwMode="auto">
          <a:xfrm>
            <a:off x="107504" y="3546421"/>
            <a:ext cx="32763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Достичь успеха может каждый человек, </a:t>
            </a:r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стоит только верить </a:t>
            </a:r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и действовать!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4582" name="Picture 6" descr="http://funlib.ru/cimg/2015/122914/4432722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31747" y="116632"/>
            <a:ext cx="4100194" cy="2736304"/>
          </a:xfrm>
          <a:prstGeom prst="rect">
            <a:avLst/>
          </a:prstGeom>
          <a:noFill/>
        </p:spPr>
      </p:pic>
      <p:pic>
        <p:nvPicPr>
          <p:cNvPr id="24584" name="Picture 8" descr="http://images4.mygola.com/91f8711f019e041b1d2bda3baeacc722_1390515374_l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 rot="20885586">
            <a:off x="4591305" y="558453"/>
            <a:ext cx="4136976" cy="2735091"/>
          </a:xfrm>
          <a:prstGeom prst="rect">
            <a:avLst/>
          </a:prstGeom>
          <a:noFill/>
        </p:spPr>
      </p:pic>
      <p:pic>
        <p:nvPicPr>
          <p:cNvPr id="24586" name="Picture 10" descr="http://www.solncevopark.ru/forum/upload/foto/0/9/7/f_322e915901f2f208c15a2bcd9b790.jpg"/>
          <p:cNvPicPr>
            <a:picLocks noChangeAspect="1" noChangeArrowheads="1"/>
          </p:cNvPicPr>
          <p:nvPr/>
        </p:nvPicPr>
        <p:blipFill>
          <a:blip r:embed="rId4"/>
          <a:srcRect l="11288"/>
          <a:stretch/>
        </p:blipFill>
        <p:spPr bwMode="auto">
          <a:xfrm>
            <a:off x="131747" y="3789040"/>
            <a:ext cx="4161905" cy="2932167"/>
          </a:xfrm>
          <a:prstGeom prst="rect">
            <a:avLst/>
          </a:prstGeom>
          <a:noFill/>
        </p:spPr>
      </p:pic>
      <p:pic>
        <p:nvPicPr>
          <p:cNvPr id="24590" name="Picture 14" descr="http://narzur.ru/uploads/articles/2017/02/18/58a84f33dc2633.52472373.jpg"/>
          <p:cNvPicPr>
            <a:picLocks noChangeAspect="1" noChangeArrowheads="1"/>
          </p:cNvPicPr>
          <p:nvPr/>
        </p:nvPicPr>
        <p:blipFill>
          <a:blip r:embed="rId5"/>
          <a:srcRect r="1406" b="4468"/>
          <a:stretch/>
        </p:blipFill>
        <p:spPr bwMode="auto">
          <a:xfrm>
            <a:off x="4697948" y="3789040"/>
            <a:ext cx="3894629" cy="288471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131747" y="2924944"/>
            <a:ext cx="81846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Ты помни: все люди – дети земли, </a:t>
            </a:r>
            <a:endParaRPr/>
          </a:p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И будь среди них человеком!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 bwMode="auto">
          <a:xfrm>
            <a:off x="2508720" y="188640"/>
            <a:ext cx="1742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Кейс-метод</a:t>
            </a:r>
            <a:endParaRPr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292469" y="908720"/>
            <a:ext cx="67998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>
                <a:latin typeface="Times New Roman"/>
                <a:cs typeface="Times New Roman"/>
              </a:rPr>
              <a:t>1. модератор - координирует работу группы;</a:t>
            </a:r>
          </a:p>
          <a:p>
            <a:pPr>
              <a:defRPr/>
            </a:pPr>
            <a:r>
              <a:rPr lang="ru-RU" sz="2000">
                <a:latin typeface="Times New Roman"/>
                <a:cs typeface="Times New Roman"/>
              </a:rPr>
              <a:t>2. секретаря - фиксирует результаты работы; </a:t>
            </a:r>
          </a:p>
          <a:p>
            <a:pPr>
              <a:defRPr/>
            </a:pPr>
            <a:r>
              <a:rPr lang="ru-RU" sz="2000">
                <a:latin typeface="Times New Roman"/>
                <a:cs typeface="Times New Roman"/>
              </a:rPr>
              <a:t>3. скипер - представляет проект на общее обсуждение. </a:t>
            </a:r>
            <a:endParaRPr/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315440" y="2132856"/>
            <a:ext cx="6128768" cy="1938992"/>
          </a:xfrm>
          <a:prstGeom prst="rect">
            <a:avLst/>
          </a:prstGeom>
          <a:solidFill>
            <a:srgbClr val="FAFDD3"/>
          </a:solidFill>
          <a:ln w="1905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Содержание кейса:</a:t>
            </a:r>
          </a:p>
          <a:p>
            <a:pPr lvl="0">
              <a:defRPr/>
            </a:pPr>
            <a:r>
              <a:rPr lang="ru-RU" sz="2000">
                <a:latin typeface="Times New Roman"/>
                <a:cs typeface="Times New Roman"/>
              </a:rPr>
              <a:t>1. Функциональные обязанности членов группы;</a:t>
            </a:r>
            <a:endParaRPr/>
          </a:p>
          <a:p>
            <a:pPr lvl="0">
              <a:defRPr/>
            </a:pPr>
            <a:r>
              <a:rPr lang="ru-RU" sz="2000">
                <a:latin typeface="Times New Roman"/>
                <a:cs typeface="Times New Roman"/>
              </a:rPr>
              <a:t>2. Шаблон для исследования - Тест «Колесо жизни»;</a:t>
            </a:r>
          </a:p>
          <a:p>
            <a:pPr lvl="0">
              <a:defRPr/>
            </a:pPr>
            <a:r>
              <a:rPr lang="ru-RU" sz="2000">
                <a:latin typeface="Times New Roman"/>
                <a:cs typeface="Times New Roman"/>
              </a:rPr>
              <a:t>3. Вопросы для теста «Колесо жизни»;</a:t>
            </a:r>
            <a:endParaRPr/>
          </a:p>
          <a:p>
            <a:pPr lvl="0">
              <a:defRPr/>
            </a:pPr>
            <a:r>
              <a:rPr lang="ru-RU" sz="2000">
                <a:latin typeface="Times New Roman"/>
                <a:cs typeface="Times New Roman"/>
              </a:rPr>
              <a:t>4. Советы от успешных людей;</a:t>
            </a:r>
            <a:endParaRPr/>
          </a:p>
          <a:p>
            <a:pPr lvl="0">
              <a:defRPr/>
            </a:pPr>
            <a:r>
              <a:rPr lang="ru-RU" sz="2000">
                <a:latin typeface="Times New Roman"/>
                <a:cs typeface="Times New Roman"/>
              </a:rPr>
              <a:t>5. Задание к выполнению кейса – проекта.</a:t>
            </a:r>
            <a:endParaRPr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270954" y="4374103"/>
            <a:ext cx="5112568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solidFill>
              <a:schemeClr val="tx2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000" b="1">
                <a:solidFill>
                  <a:srgbClr val="002060"/>
                </a:solidFill>
                <a:latin typeface="Times New Roman"/>
                <a:cs typeface="Times New Roman"/>
              </a:rPr>
              <a:t>Проект «Путь  к успеху»:</a:t>
            </a:r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1 группа «Качества успешного человека»</a:t>
            </a:r>
          </a:p>
          <a:p>
            <a:pPr lvl="0">
              <a:lnSpc>
                <a:spcPct val="150000"/>
              </a:lnSpc>
              <a:defRPr/>
            </a:pPr>
            <a:r>
              <a:rPr lang="ru-RU" sz="2000">
                <a:latin typeface="Times New Roman"/>
                <a:cs typeface="Times New Roman"/>
              </a:rPr>
              <a:t>2 группа «Правила успешного человека»</a:t>
            </a:r>
          </a:p>
        </p:txBody>
      </p:sp>
      <p:pic>
        <p:nvPicPr>
          <p:cNvPr id="1032" name="Picture 8" descr="https://lifeo.ru/wp-content/uploads/gif-dlya-prezentaciy-78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539552" y="4278854"/>
            <a:ext cx="2542424" cy="2232248"/>
          </a:xfrm>
          <a:prstGeom prst="rect">
            <a:avLst/>
          </a:prstGeom>
          <a:noFill/>
        </p:spPr>
      </p:pic>
      <p:pic>
        <p:nvPicPr>
          <p:cNvPr id="1034" name="Picture 10" descr="http://daily.heroeswm.ru/upload/126_stick_figure_qu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6132027" y="1196752"/>
            <a:ext cx="2541881" cy="3177351"/>
          </a:xfrm>
          <a:prstGeom prst="rect">
            <a:avLst/>
          </a:prstGeom>
          <a:noFill/>
        </p:spPr>
      </p:pic>
      <p:sp>
        <p:nvSpPr>
          <p:cNvPr id="6" name="Стрелка вниз 5"/>
          <p:cNvSpPr/>
          <p:nvPr/>
        </p:nvSpPr>
        <p:spPr bwMode="auto">
          <a:xfrm>
            <a:off x="4250928" y="4071848"/>
            <a:ext cx="465088" cy="302255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ytimg.com/vi/1CxISPbqrl8/maxresdefault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997978" y="1052736"/>
            <a:ext cx="6528724" cy="3672408"/>
          </a:xfrm>
          <a:prstGeom prst="rect">
            <a:avLst/>
          </a:prstGeom>
          <a:noFill/>
        </p:spPr>
      </p:pic>
      <p:pic>
        <p:nvPicPr>
          <p:cNvPr id="1030" name="Picture 6" descr="http://www.ornaments.com.ua/wp-content/uploads/2014/08/Man%20silhouette%20GJ.pn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79512" y="3429000"/>
            <a:ext cx="1069716" cy="3194885"/>
          </a:xfrm>
          <a:prstGeom prst="rect">
            <a:avLst/>
          </a:prstGeom>
          <a:noFill/>
        </p:spPr>
      </p:pic>
      <p:pic>
        <p:nvPicPr>
          <p:cNvPr id="1032" name="Picture 8" descr="http://www.ornaments.com.ua/wp-content/uploads/2014/08/Man%20silhouette%20GW.png"/>
          <p:cNvPicPr>
            <a:picLocks noChangeAspect="1" noChangeArrowheads="1"/>
          </p:cNvPicPr>
          <p:nvPr/>
        </p:nvPicPr>
        <p:blipFill>
          <a:blip r:embed="rId4"/>
          <a:stretch/>
        </p:blipFill>
        <p:spPr bwMode="auto">
          <a:xfrm>
            <a:off x="7288606" y="3717032"/>
            <a:ext cx="1009482" cy="3118951"/>
          </a:xfrm>
          <a:prstGeom prst="rect">
            <a:avLst/>
          </a:prstGeom>
          <a:noFill/>
        </p:spPr>
      </p:pic>
      <p:pic>
        <p:nvPicPr>
          <p:cNvPr id="1028" name="Picture 4" descr="http://www.ornaments.com.ua/wp-content/uploads/2014/08/Man%20silhouette%20HV.png"/>
          <p:cNvPicPr>
            <a:picLocks noChangeAspect="1" noChangeArrowheads="1"/>
          </p:cNvPicPr>
          <p:nvPr/>
        </p:nvPicPr>
        <p:blipFill>
          <a:blip r:embed="rId5"/>
          <a:stretch/>
        </p:blipFill>
        <p:spPr bwMode="auto">
          <a:xfrm>
            <a:off x="7308304" y="273987"/>
            <a:ext cx="1368152" cy="2798777"/>
          </a:xfrm>
          <a:prstGeom prst="rect">
            <a:avLst/>
          </a:prstGeom>
          <a:noFill/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F33EFBA-3726-4BB5-A35B-04447E624B1B}"/>
              </a:ext>
            </a:extLst>
          </p:cNvPr>
          <p:cNvSpPr txBox="1"/>
          <p:nvPr/>
        </p:nvSpPr>
        <p:spPr>
          <a:xfrm rot="20688940">
            <a:off x="2665957" y="1247844"/>
            <a:ext cx="173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ПУТЬ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41D555C-F0D5-4C32-8398-AC3D5C75CA70}"/>
              </a:ext>
            </a:extLst>
          </p:cNvPr>
          <p:cNvSpPr txBox="1"/>
          <p:nvPr/>
        </p:nvSpPr>
        <p:spPr bwMode="auto">
          <a:xfrm rot="20200629">
            <a:off x="3164383" y="1832243"/>
            <a:ext cx="173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</a:rPr>
              <a:t>К УСПЕХУ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walljozz.com/images/straight-road-clipart-png-3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547664" y="3995455"/>
            <a:ext cx="7560840" cy="2896055"/>
          </a:xfrm>
          <a:prstGeom prst="rect">
            <a:avLst/>
          </a:prstGeom>
          <a:noFill/>
        </p:spPr>
      </p:pic>
      <p:pic>
        <p:nvPicPr>
          <p:cNvPr id="3077" name="Picture 5" descr="http://shmector.com/_ph/4/905444356.png"/>
          <p:cNvPicPr>
            <a:picLocks noChangeAspect="1" noChangeArrowheads="1"/>
          </p:cNvPicPr>
          <p:nvPr/>
        </p:nvPicPr>
        <p:blipFill>
          <a:blip r:embed="rId3"/>
          <a:srcRect l="32746" r="28757" b="2168"/>
          <a:stretch/>
        </p:blipFill>
        <p:spPr bwMode="auto">
          <a:xfrm>
            <a:off x="4845349" y="512282"/>
            <a:ext cx="1526851" cy="388028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 bwMode="auto">
          <a:xfrm>
            <a:off x="450677" y="512282"/>
            <a:ext cx="32723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КЕЙС - ПРОЕКТ</a:t>
            </a:r>
          </a:p>
        </p:txBody>
      </p:sp>
      <p:sp>
        <p:nvSpPr>
          <p:cNvPr id="16" name="Стрелка вниз 15"/>
          <p:cNvSpPr/>
          <p:nvPr/>
        </p:nvSpPr>
        <p:spPr bwMode="auto">
          <a:xfrm>
            <a:off x="1723427" y="920072"/>
            <a:ext cx="383627" cy="33254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лево 10"/>
          <p:cNvSpPr/>
          <p:nvPr/>
        </p:nvSpPr>
        <p:spPr bwMode="auto">
          <a:xfrm flipH="1">
            <a:off x="159465" y="1086345"/>
            <a:ext cx="3895177" cy="987959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«Путь к успеху»</a:t>
            </a:r>
          </a:p>
        </p:txBody>
      </p:sp>
      <p:pic>
        <p:nvPicPr>
          <p:cNvPr id="4098" name="Picture 2" descr="https://avatars.mds.yandex.net/get-pdb/163339/19edc914-408d-49cd-bd0b-92c57823ce91/orig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0" y="2101901"/>
            <a:ext cx="3973417" cy="3178733"/>
          </a:xfrm>
          <a:prstGeom prst="rect">
            <a:avLst/>
          </a:prstGeom>
          <a:noFill/>
        </p:spPr>
      </p:pic>
      <p:pic>
        <p:nvPicPr>
          <p:cNvPr id="4100" name="Picture 4" descr="http://1.bp.blogspot.com/-K52DqVPv64A/Vm8QTjXHwfI/AAAAAAAAAJ8/bojw1h_--P8/s1600/taking_pictures_PA_500_clr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 flipH="1">
            <a:off x="6641569" y="185805"/>
            <a:ext cx="2091067" cy="209106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1" name="Picture 3" descr="F:\урок саморазвитие\img66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438240" y="4509120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 bwMode="auto">
          <a:xfrm>
            <a:off x="2195736" y="137378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C00000"/>
                </a:solidFill>
                <a:latin typeface="Times New Roman"/>
                <a:cs typeface="Times New Roman"/>
              </a:rPr>
              <a:t>В путь….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1403648" y="908720"/>
            <a:ext cx="487470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1.  сегодня я узнал…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2.  было интересно…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3.  было трудно…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4.  я выполнял задания…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5.  я приобрел…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6.  я попробую…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7.  меня удивило…</a:t>
            </a:r>
            <a:endParaRPr/>
          </a:p>
          <a:p>
            <a:pPr>
              <a:defRPr/>
            </a:pPr>
            <a:r>
              <a:rPr lang="ru-RU" sz="2000" b="1">
                <a:latin typeface="Times New Roman"/>
                <a:cs typeface="Times New Roman"/>
              </a:rPr>
              <a:t>8.  классный час дал мне для жизни…</a:t>
            </a:r>
            <a:endParaRPr/>
          </a:p>
        </p:txBody>
      </p:sp>
      <p:pic>
        <p:nvPicPr>
          <p:cNvPr id="2050" name="Picture 2" descr="F:\урок саморазвитие\stick_figure_hobo_10425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5455391" y="3184819"/>
            <a:ext cx="1278993" cy="2283916"/>
          </a:xfrm>
          <a:prstGeom prst="rect">
            <a:avLst/>
          </a:prstGeom>
          <a:noFill/>
        </p:spPr>
      </p:pic>
      <p:pic>
        <p:nvPicPr>
          <p:cNvPr id="2053" name="Picture 5" descr="F:\урок саморазвитие\compass_which_way_to_go_500_clr_5767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 flipH="1">
            <a:off x="6588224" y="137378"/>
            <a:ext cx="2024062" cy="2381249"/>
          </a:xfrm>
          <a:prstGeom prst="rect">
            <a:avLst/>
          </a:prstGeom>
          <a:noFill/>
        </p:spPr>
      </p:pic>
      <p:pic>
        <p:nvPicPr>
          <p:cNvPr id="7" name="Picture 2" descr="F:\урок саморазвитие\sledy.gif"/>
          <p:cNvPicPr>
            <a:picLocks noChangeAspect="1" noChangeArrowheads="1" noCrop="1"/>
          </p:cNvPicPr>
          <p:nvPr/>
        </p:nvPicPr>
        <p:blipFill>
          <a:blip r:embed="rId5"/>
          <a:stretch/>
        </p:blipFill>
        <p:spPr bwMode="auto">
          <a:xfrm>
            <a:off x="219271" y="3463265"/>
            <a:ext cx="2368753" cy="22992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 bwMode="auto">
          <a:xfrm>
            <a:off x="4159247" y="408652"/>
            <a:ext cx="25922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C00000"/>
                </a:solidFill>
                <a:latin typeface="Times New Roman"/>
                <a:cs typeface="Times New Roman"/>
              </a:rPr>
              <a:t>В путь!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122779" y="1060116"/>
            <a:ext cx="19442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C00000"/>
                </a:solidFill>
                <a:latin typeface="Times New Roman"/>
                <a:cs typeface="Times New Roman"/>
              </a:rPr>
              <a:t>В путь?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>
            <a:lum/>
          </a:blip>
          <a:srcRect l="5357" r="5357"/>
          <a:stretch/>
        </a:blip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 bwMode="auto">
          <a:xfrm>
            <a:off x="971599" y="620688"/>
            <a:ext cx="6408712" cy="148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ru-RU" sz="3200" b="1">
                <a:solidFill>
                  <a:schemeClr val="bg1"/>
                </a:solidFill>
                <a:latin typeface="Times New Roman"/>
                <a:cs typeface="Times New Roman"/>
              </a:rPr>
              <a:t>УСПЕХ ПРИХОДИТ К ТЕМ, КТО К НЕМУ ИДЕТ…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027" name="Picture 3" descr="F:\урок саморазвитие\greatness.pn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-36512" y="0"/>
            <a:ext cx="9180512" cy="688538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5364088" y="1052736"/>
            <a:ext cx="36358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Times New Roman"/>
                <a:cs typeface="Times New Roman"/>
              </a:rPr>
              <a:t>Пока человек живёт, </a:t>
            </a:r>
          </a:p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Times New Roman"/>
                <a:cs typeface="Times New Roman"/>
              </a:rPr>
              <a:t>он всегда о чём-то мечтает. Иногда его мечты становятся явью, превращаясь в жизненные цели.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0" name="Picture 2" descr="F:\урок саморазвитие\10418_900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451728" y="-27385"/>
            <a:ext cx="7781650" cy="5505707"/>
          </a:xfrm>
          <a:prstGeom prst="rect">
            <a:avLst/>
          </a:prstGeom>
          <a:noFill/>
        </p:spPr>
      </p:pic>
      <p:pic>
        <p:nvPicPr>
          <p:cNvPr id="2051" name="Picture 3" descr="F:\урок саморазвитие\9022012-1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2608172" y="1268760"/>
            <a:ext cx="2251859" cy="1801488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 bwMode="auto">
          <a:xfrm>
            <a:off x="251520" y="5550331"/>
            <a:ext cx="82809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Вы можете считать, что каждая ступенька – это то, </a:t>
            </a:r>
          </a:p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к чему вы стремитесь в вашей жизни. </a:t>
            </a:r>
            <a:endParaRPr/>
          </a:p>
        </p:txBody>
      </p:sp>
      <p:sp>
        <p:nvSpPr>
          <p:cNvPr id="3" name="Прямоугольник 2"/>
          <p:cNvSpPr/>
          <p:nvPr/>
        </p:nvSpPr>
        <p:spPr bwMode="auto">
          <a:xfrm>
            <a:off x="683568" y="111574"/>
            <a:ext cx="77048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Times New Roman"/>
                <a:cs typeface="Times New Roman"/>
              </a:rPr>
              <a:t>Ваше право – выбрать, какой будет ваша лестница, </a:t>
            </a:r>
            <a:endParaRPr/>
          </a:p>
          <a:p>
            <a:pPr>
              <a:defRPr/>
            </a:pPr>
            <a:r>
              <a:rPr lang="ru-RU" sz="2000" b="1">
                <a:solidFill>
                  <a:schemeClr val="bg1"/>
                </a:solidFill>
                <a:latin typeface="Times New Roman"/>
                <a:cs typeface="Times New Roman"/>
              </a:rPr>
              <a:t>большая или маленькая, из каких ступенек она будет состоять. 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083" name="Picture 11" descr="http://walljozz.com/images/straight-road-clipart-png-3.jpg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1547664" y="3995455"/>
            <a:ext cx="7560840" cy="2896055"/>
          </a:xfrm>
          <a:prstGeom prst="rect">
            <a:avLst/>
          </a:prstGeom>
          <a:noFill/>
        </p:spPr>
      </p:pic>
      <p:pic>
        <p:nvPicPr>
          <p:cNvPr id="3077" name="Picture 5" descr="http://shmector.com/_ph/4/905444356.png"/>
          <p:cNvPicPr>
            <a:picLocks noChangeAspect="1" noChangeArrowheads="1"/>
          </p:cNvPicPr>
          <p:nvPr/>
        </p:nvPicPr>
        <p:blipFill>
          <a:blip r:embed="rId3"/>
          <a:srcRect l="32746" r="28757" b="2168"/>
          <a:stretch/>
        </p:blipFill>
        <p:spPr bwMode="auto">
          <a:xfrm>
            <a:off x="4845349" y="512282"/>
            <a:ext cx="1526851" cy="38802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193270" y="260648"/>
            <a:ext cx="5026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Быть успешным и счастливым в жизни!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96718" y="732766"/>
            <a:ext cx="46628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Каким должен быть жизненный путь?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228691" y="1268760"/>
            <a:ext cx="47859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>
                <a:solidFill>
                  <a:srgbClr val="C00000"/>
                </a:solidFill>
                <a:latin typeface="Times New Roman"/>
                <a:cs typeface="Times New Roman"/>
              </a:rPr>
              <a:t>На какие ценности опираться в жизни?</a:t>
            </a: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571900" y="2459407"/>
            <a:ext cx="29925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КЕЙС - ПРОЕКТ</a:t>
            </a:r>
          </a:p>
        </p:txBody>
      </p:sp>
      <p:sp>
        <p:nvSpPr>
          <p:cNvPr id="10" name="Стрелка вниз 9"/>
          <p:cNvSpPr/>
          <p:nvPr/>
        </p:nvSpPr>
        <p:spPr bwMode="auto">
          <a:xfrm>
            <a:off x="1763687" y="2994846"/>
            <a:ext cx="383627" cy="332546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3084" name="Picture 12" descr="F:\урок саморазвитие\arrow_elevator_up_runner_500_clr_5744 (1)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-321866" y="4221088"/>
            <a:ext cx="2558276" cy="2046621"/>
          </a:xfrm>
          <a:prstGeom prst="rect">
            <a:avLst/>
          </a:prstGeom>
          <a:noFill/>
        </p:spPr>
      </p:pic>
      <p:sp>
        <p:nvSpPr>
          <p:cNvPr id="2" name="Стрелка влево 1"/>
          <p:cNvSpPr/>
          <p:nvPr/>
        </p:nvSpPr>
        <p:spPr bwMode="auto">
          <a:xfrm flipH="1">
            <a:off x="28749" y="3161119"/>
            <a:ext cx="3895177" cy="987959"/>
          </a:xfrm>
          <a:prstGeom prst="leftArrow">
            <a:avLst>
              <a:gd name="adj1" fmla="val 50000"/>
              <a:gd name="adj2" fmla="val 5000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000" b="1">
                <a:solidFill>
                  <a:schemeClr val="tx2">
                    <a:lumMod val="50000"/>
                  </a:schemeClr>
                </a:solidFill>
                <a:latin typeface="Times New Roman"/>
                <a:cs typeface="Times New Roman"/>
              </a:rPr>
              <a:t>«Путь к успеху»</a:t>
            </a:r>
          </a:p>
        </p:txBody>
      </p:sp>
      <p:pic>
        <p:nvPicPr>
          <p:cNvPr id="2050" name="Picture 2" descr="https://media.licdn.com/mpr/mpr/shrinknp_400_400/AAEAAQAAAAAAAAJ0AAAAJGYwY2E5MWFiLWMzMDUtNDhjYS05ZmI3LTdjOGY1MjQ5ODExMg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 bwMode="auto">
          <a:xfrm>
            <a:off x="6084168" y="2880777"/>
            <a:ext cx="3422555" cy="195941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251520" y="18864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 bwMode="auto">
          <a:xfrm>
            <a:off x="2339752" y="4731639"/>
            <a:ext cx="48245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Стремление к цели –                             это ключ к счастливой жизни!</a:t>
            </a:r>
            <a:endParaRPr/>
          </a:p>
        </p:txBody>
      </p:sp>
      <p:pic>
        <p:nvPicPr>
          <p:cNvPr id="6148" name="Picture 4" descr="http://www.a-jur.ru/photos/AUR_ADVO1_5c080dabbb.gif"/>
          <p:cNvPicPr>
            <a:picLocks noChangeAspect="1" noChangeArrowheads="1" noCrop="1"/>
          </p:cNvPicPr>
          <p:nvPr/>
        </p:nvPicPr>
        <p:blipFill>
          <a:blip r:embed="rId7"/>
          <a:stretch/>
        </p:blipFill>
        <p:spPr bwMode="auto">
          <a:xfrm>
            <a:off x="318436" y="4289184"/>
            <a:ext cx="2597379" cy="2597379"/>
          </a:xfrm>
          <a:prstGeom prst="rect">
            <a:avLst/>
          </a:prstGeom>
          <a:noFill/>
        </p:spPr>
      </p:pic>
      <p:pic>
        <p:nvPicPr>
          <p:cNvPr id="6150" name="Picture 6" descr="https://avatars.mds.yandex.net/get-pdb/202366/b618d2f7-7ab4-4342-bbe7-2273dcd3ef55/orig"/>
          <p:cNvPicPr>
            <a:picLocks noChangeAspect="1" noChangeArrowheads="1" noCrop="1"/>
          </p:cNvPicPr>
          <p:nvPr/>
        </p:nvPicPr>
        <p:blipFill>
          <a:blip r:embed="rId8"/>
          <a:stretch/>
        </p:blipFill>
        <p:spPr bwMode="auto">
          <a:xfrm>
            <a:off x="7011470" y="4610506"/>
            <a:ext cx="1398370" cy="24277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2431992" y="300912"/>
            <a:ext cx="2808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>
                <a:solidFill>
                  <a:srgbClr val="C00000"/>
                </a:solidFill>
                <a:latin typeface="Times New Roman"/>
                <a:cs typeface="Times New Roman"/>
              </a:rPr>
              <a:t>Цель и мечта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23529" y="1484784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>
                <a:latin typeface="Times New Roman"/>
                <a:cs typeface="Times New Roman"/>
              </a:rPr>
              <a:t>Цель «достигается» (человеком)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11560" y="465313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Мечта – это вдохновение, а цель – это тот момент, когда вы решаете исполнить свою мечту.</a:t>
            </a:r>
            <a:endParaRPr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391980" y="1466299"/>
            <a:ext cx="36288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>
                <a:solidFill>
                  <a:prstClr val="black"/>
                </a:solidFill>
                <a:latin typeface="Times New Roman"/>
                <a:cs typeface="Times New Roman"/>
              </a:rPr>
              <a:t>Мечта обычно «исполняется» (сама)</a:t>
            </a:r>
            <a:endParaRPr/>
          </a:p>
        </p:txBody>
      </p:sp>
      <p:sp>
        <p:nvSpPr>
          <p:cNvPr id="10" name="Стрелка вниз 9"/>
          <p:cNvSpPr/>
          <p:nvPr/>
        </p:nvSpPr>
        <p:spPr bwMode="auto">
          <a:xfrm rot="1833717">
            <a:off x="2822473" y="864695"/>
            <a:ext cx="216024" cy="57606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 bwMode="auto">
          <a:xfrm rot="19553846">
            <a:off x="4786926" y="876887"/>
            <a:ext cx="216024" cy="576064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26" name="Picture 2" descr="C:\Users\1\Desktop\stick_figure_balancing_gadgets_500_clr_9606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5364088" y="2420888"/>
            <a:ext cx="1841244" cy="2023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1\Desktop\puzzled_house_workers_500_clr.gif"/>
          <p:cNvPicPr>
            <a:picLocks noChangeAspect="1" noChangeArrowheads="1" noCrop="1"/>
          </p:cNvPicPr>
          <p:nvPr/>
        </p:nvPicPr>
        <p:blipFill>
          <a:blip r:embed="rId3"/>
          <a:stretch/>
        </p:blipFill>
        <p:spPr bwMode="auto">
          <a:xfrm>
            <a:off x="527531" y="2276872"/>
            <a:ext cx="2381249" cy="178593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30" name="Picture 6" descr="https://cf.ppt-online.org/files1/slide/n/N20XuzJkBvGRnFtcxOUl83w4WyV5hPsrLia7EmMf91/slide-6.jpg"/>
          <p:cNvPicPr>
            <a:picLocks noChangeAspect="1" noChangeArrowheads="1"/>
          </p:cNvPicPr>
          <p:nvPr/>
        </p:nvPicPr>
        <p:blipFill>
          <a:blip r:embed="rId2"/>
          <a:srcRect l="5122" r="10807"/>
          <a:stretch/>
        </p:blipFill>
        <p:spPr bwMode="auto">
          <a:xfrm>
            <a:off x="251520" y="116631"/>
            <a:ext cx="6984776" cy="6223011"/>
          </a:xfrm>
          <a:prstGeom prst="rect">
            <a:avLst/>
          </a:prstGeom>
          <a:noFill/>
        </p:spPr>
      </p:pic>
      <p:pic>
        <p:nvPicPr>
          <p:cNvPr id="1027" name="Picture 3" descr="F:\урок саморазвитие\880px-Img_1786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251520" y="332656"/>
            <a:ext cx="1670428" cy="1211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F:\урок саморазвитие\giphy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7308304" y="4107541"/>
            <a:ext cx="1512168" cy="25202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www.moillusions.com/wp-content/uploads/2012/08/deskarati-bike1.gif"/>
          <p:cNvPicPr>
            <a:picLocks noChangeAspect="1" noChangeArrowheads="1" noCrop="1"/>
          </p:cNvPicPr>
          <p:nvPr/>
        </p:nvPicPr>
        <p:blipFill>
          <a:blip r:embed="rId2"/>
          <a:stretch/>
        </p:blipFill>
        <p:spPr bwMode="auto">
          <a:xfrm>
            <a:off x="359532" y="2060848"/>
            <a:ext cx="4248472" cy="249706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 bwMode="auto">
          <a:xfrm>
            <a:off x="332242" y="404664"/>
            <a:ext cx="4032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>
                <a:latin typeface="Times New Roman"/>
                <a:cs typeface="Times New Roman"/>
              </a:rPr>
              <a:t>Древние мудрецы считали, что жизнь имеет форму колеса, которое называли «Колесо жизни»</a:t>
            </a:r>
            <a:endParaRPr/>
          </a:p>
        </p:txBody>
      </p:sp>
      <p:pic>
        <p:nvPicPr>
          <p:cNvPr id="5135" name="Picture 15" descr="F:\урок саморазвитие\kak-nachat-biznes.jpg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11624" y="4714189"/>
            <a:ext cx="2336842" cy="15713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 bwMode="auto">
          <a:xfrm>
            <a:off x="77537" y="4583313"/>
            <a:ext cx="4752528" cy="1025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0" name="Picture 2" descr="http://www.ireadhands.com/blog/wp-content/uploads/2013/03/2whlanim.gif"/>
          <p:cNvPicPr>
            <a:picLocks noChangeAspect="1" noChangeArrowheads="1" noCrop="1"/>
          </p:cNvPicPr>
          <p:nvPr/>
        </p:nvPicPr>
        <p:blipFill>
          <a:blip r:embed="rId4"/>
          <a:stretch/>
        </p:blipFill>
        <p:spPr bwMode="auto">
          <a:xfrm>
            <a:off x="5652120" y="548680"/>
            <a:ext cx="2418187" cy="18702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 bwMode="auto">
          <a:xfrm>
            <a:off x="2771800" y="4899686"/>
            <a:ext cx="513327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Чтобы движение жизни было плавным и бесконечным, </a:t>
            </a:r>
            <a:endParaRPr/>
          </a:p>
          <a:p>
            <a:pPr>
              <a:defRPr/>
            </a:pPr>
            <a:r>
              <a:rPr lang="ru-RU" sz="2400" b="1">
                <a:solidFill>
                  <a:srgbClr val="C00000"/>
                </a:solidFill>
                <a:latin typeface="Times New Roman"/>
                <a:cs typeface="Times New Roman"/>
              </a:rPr>
              <a:t>она должна катиться как колесо.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:w="http://schemas.openxmlformats.org/wordprocessingml/2006/main" xmlns:m="http://schemas.openxmlformats.org/officeDocument/2006/math" xmlns="">
      <p:transition spd="slow" advClick="1">
        <p:fade thruBlk="0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Соседство">
  <a:themeElements>
    <a:clrScheme name="Другая 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mbria"/>
        <a:ea typeface="Arial"/>
        <a:cs typeface="Arial"/>
      </a:majorFont>
      <a:minorFont>
        <a:latin typeface="Calibri"/>
        <a:ea typeface="Arial"/>
        <a:cs typeface="Arial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</TotalTime>
  <Words>682</Words>
  <Application>Microsoft Office PowerPoint</Application>
  <DocSecurity>0</DocSecurity>
  <PresentationFormat>Экран (4:3)</PresentationFormat>
  <Paragraphs>104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</vt:lpstr>
      <vt:lpstr>Times New Roman</vt:lpstr>
      <vt:lpstr>Соседство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Валентина Прокопенко</dc:creator>
  <cp:keywords/>
  <dc:description/>
  <cp:lastModifiedBy>Miks</cp:lastModifiedBy>
  <cp:revision>62</cp:revision>
  <dcterms:created xsi:type="dcterms:W3CDTF">2017-11-21T14:08:50Z</dcterms:created>
  <dcterms:modified xsi:type="dcterms:W3CDTF">2026-01-03T11:37:20Z</dcterms:modified>
  <cp:category/>
  <dc:identifier/>
  <cp:contentStatus/>
  <dc:language/>
  <cp:version/>
</cp:coreProperties>
</file>