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93" r:id="rId2"/>
    <p:sldId id="256" r:id="rId3"/>
    <p:sldId id="294" r:id="rId4"/>
    <p:sldId id="257" r:id="rId5"/>
    <p:sldId id="261" r:id="rId6"/>
    <p:sldId id="277" r:id="rId7"/>
    <p:sldId id="298" r:id="rId8"/>
    <p:sldId id="300" r:id="rId9"/>
    <p:sldId id="276" r:id="rId10"/>
    <p:sldId id="275" r:id="rId11"/>
    <p:sldId id="301" r:id="rId12"/>
    <p:sldId id="280" r:id="rId13"/>
    <p:sldId id="278" r:id="rId14"/>
    <p:sldId id="312" r:id="rId15"/>
    <p:sldId id="313" r:id="rId16"/>
    <p:sldId id="279" r:id="rId17"/>
    <p:sldId id="314" r:id="rId18"/>
    <p:sldId id="281" r:id="rId19"/>
    <p:sldId id="311" r:id="rId20"/>
    <p:sldId id="258" r:id="rId21"/>
    <p:sldId id="284" r:id="rId22"/>
    <p:sldId id="286" r:id="rId23"/>
    <p:sldId id="306" r:id="rId24"/>
    <p:sldId id="262" r:id="rId25"/>
    <p:sldId id="304" r:id="rId26"/>
    <p:sldId id="305" r:id="rId27"/>
    <p:sldId id="282" r:id="rId28"/>
    <p:sldId id="287" r:id="rId29"/>
    <p:sldId id="264" r:id="rId30"/>
    <p:sldId id="266" r:id="rId31"/>
    <p:sldId id="267" r:id="rId32"/>
    <p:sldId id="268" r:id="rId33"/>
    <p:sldId id="310" r:id="rId34"/>
    <p:sldId id="265" r:id="rId35"/>
    <p:sldId id="289" r:id="rId36"/>
    <p:sldId id="309" r:id="rId37"/>
    <p:sldId id="303" r:id="rId38"/>
    <p:sldId id="307" r:id="rId39"/>
    <p:sldId id="292" r:id="rId40"/>
    <p:sldId id="308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CCFF"/>
    <a:srgbClr val="0000FF"/>
    <a:srgbClr val="66FFFF"/>
    <a:srgbClr val="000000"/>
    <a:srgbClr val="00FF00"/>
    <a:srgbClr val="FF00FF"/>
    <a:srgbClr val="006666"/>
    <a:srgbClr val="996633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380" autoAdjust="0"/>
  </p:normalViewPr>
  <p:slideViewPr>
    <p:cSldViewPr>
      <p:cViewPr varScale="1">
        <p:scale>
          <a:sx n="93" d="100"/>
          <a:sy n="93" d="100"/>
        </p:scale>
        <p:origin x="-42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D4A61F5-6438-4B27-BC78-572094D99DF4}" type="datetimeFigureOut">
              <a:rPr lang="ru-RU"/>
              <a:pPr>
                <a:defRPr/>
              </a:pPr>
              <a:t>07.04.2024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FAB9FE7-2CA9-4F6A-B968-D04170EE4C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AB9FE7-2CA9-4F6A-B968-D04170EE4C12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AB9FE7-2CA9-4F6A-B968-D04170EE4C12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AB9FE7-2CA9-4F6A-B968-D04170EE4C12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AB9FE7-2CA9-4F6A-B968-D04170EE4C12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AB9FE7-2CA9-4F6A-B968-D04170EE4C12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AB9FE7-2CA9-4F6A-B968-D04170EE4C12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A68A6-53C5-4752-A3FA-FE12AA1E93EA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AB9FE7-2CA9-4F6A-B968-D04170EE4C12}" type="slidenum">
              <a:rPr lang="ru-RU" smtClean="0"/>
              <a:pPr>
                <a:defRPr/>
              </a:pPr>
              <a:t>40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E4C8E-A62F-4CF5-8A6F-49D0BFB39E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35B0E-D78A-4590-A3D9-B67BF0E762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3860A-A1C2-467C-B011-786C660C75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B0A99-3756-410D-8AC0-0AEA8D7EE3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CC55F-EFE6-4A99-B304-F44BDC9AC6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271DE-E174-4B5C-9BBB-72A95B5A0C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058CD-E8B7-4E0A-991F-5D34E91E70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13F8E-9D03-46FC-AAE3-4C7BC34CBE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2A5EF-B9A4-43E7-AD6E-72CCE1664D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2E15B-0E71-4021-B45A-71CF0D8322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E0709-368C-46DB-A8A6-A6ED6C2DE0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7B8DC863-E3C3-4081-8DDF-35DAEE171D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&#1042;&#1089;&#1105;%20&#1089;&#1073;&#1099;&#1074;&#1072;&#1077;&#1090;&#1089;&#1103;%20&#1085;&#1072;%20&#1089;&#1074;&#1077;&#1090;&#1077;.wma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8.gif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png"/><Relationship Id="rId9" Type="http://schemas.openxmlformats.org/officeDocument/2006/relationships/image" Target="../media/image6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46.png"/><Relationship Id="rId4" Type="http://schemas.openxmlformats.org/officeDocument/2006/relationships/image" Target="../media/image4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47.jpe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2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1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047_&#1044;&#1074;&#1086;&#1088;&#1078;&#1072;&#1082;%20-%20&#1057;&#1083;&#1072;&#1074;&#1103;&#1085;&#1089;&#1082;&#1080;&#1081;%20&#1090;&#1072;&#1085;&#1077;&#1094;%20N2%20(&#1054;&#1087;&#1091;&#1089;%2072).mp3" TargetMode="External"/><Relationship Id="rId6" Type="http://schemas.openxmlformats.org/officeDocument/2006/relationships/image" Target="../media/image55.gif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13%20Love%20On%20The%20Rocks.mp3" TargetMode="External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7" Type="http://schemas.openxmlformats.org/officeDocument/2006/relationships/image" Target="../media/image64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pershiy_dzvonik(-).mp3" TargetMode="External"/><Relationship Id="rId6" Type="http://schemas.openxmlformats.org/officeDocument/2006/relationships/image" Target="../media/image63.png"/><Relationship Id="rId5" Type="http://schemas.openxmlformats.org/officeDocument/2006/relationships/image" Target="../media/image15.gif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3%20&#1082;&#1083;_265_03.01.%20&#1055;&#1086;&#1083;&#1100;&#1082;&#1072;%20_&#1095;&#1077;&#1096;&#1089;&#1082;&#1072;&#1103;%20&#1085;&#1072;&#1088;%20&#1087;&#1077;&#1089;&#1085;&#1103;.mp3" TargetMode="External"/><Relationship Id="rId6" Type="http://schemas.openxmlformats.org/officeDocument/2006/relationships/image" Target="../media/image71.png"/><Relationship Id="rId5" Type="http://schemas.openxmlformats.org/officeDocument/2006/relationships/image" Target="../media/image70.gif"/><Relationship Id="rId4" Type="http://schemas.openxmlformats.org/officeDocument/2006/relationships/image" Target="../media/image6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gif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&#1092;&#1072;&#1085;&#1092;&#1072;&#1088;&#1099;1.mp3" TargetMode="External"/><Relationship Id="rId5" Type="http://schemas.openxmlformats.org/officeDocument/2006/relationships/image" Target="../media/image91.png"/><Relationship Id="rId4" Type="http://schemas.openxmlformats.org/officeDocument/2006/relationships/image" Target="../media/image90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9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gif"/><Relationship Id="rId5" Type="http://schemas.openxmlformats.org/officeDocument/2006/relationships/image" Target="../media/image94.png"/><Relationship Id="rId4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pershiy_dzvonik(-).mp3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9.gif"/><Relationship Id="rId5" Type="http://schemas.openxmlformats.org/officeDocument/2006/relationships/image" Target="../media/image98.png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pershiy_dzvonik(-)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gif"/><Relationship Id="rId5" Type="http://schemas.openxmlformats.org/officeDocument/2006/relationships/image" Target="../media/image100.gif"/><Relationship Id="rId4" Type="http://schemas.openxmlformats.org/officeDocument/2006/relationships/hyperlink" Target="http://ru.wikipedia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40;&#1052;&#1040;\4%20&#1082;&#1083;\3&#1095;&#1077;&#1090;&#1074;&#1077;&#1088;&#1090;&#1100;\4.3.3.&#1052;&#1091;&#1079;&#1099;&#1082;&#1072;%20&#1063;&#1077;&#1093;&#1080;&#1080;\&#1090;&#1077;&#1084;&#1072;%20&#1080;&#1079;%20&#1087;&#1088;&#1086;&#1092;&#1077;&#1089;&#1089;&#1080;&#1086;&#1085;&#1072;&#1083;.mp3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сё сбывается на свет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  <p:pic>
        <p:nvPicPr>
          <p:cNvPr id="5" name="Picture 5" descr="D:\МАМА\Дети\Рисунок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-500090"/>
            <a:ext cx="2143140" cy="2811190"/>
          </a:xfrm>
          <a:prstGeom prst="rect">
            <a:avLst/>
          </a:prstGeom>
          <a:noFill/>
        </p:spPr>
      </p:pic>
      <p:pic>
        <p:nvPicPr>
          <p:cNvPr id="6" name="Picture 4" descr="D:\МАМА\Дети\Рисунок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-500090"/>
            <a:ext cx="2857520" cy="2629002"/>
          </a:xfrm>
          <a:prstGeom prst="rect">
            <a:avLst/>
          </a:prstGeom>
          <a:noFill/>
        </p:spPr>
      </p:pic>
      <p:pic>
        <p:nvPicPr>
          <p:cNvPr id="36866" name="Picture 2" descr="D:\МАМА\Дети\реб. (1)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59973">
            <a:off x="7215797" y="4891816"/>
            <a:ext cx="2214244" cy="1568423"/>
          </a:xfrm>
          <a:prstGeom prst="rect">
            <a:avLst/>
          </a:prstGeom>
          <a:noFill/>
        </p:spPr>
      </p:pic>
      <p:pic>
        <p:nvPicPr>
          <p:cNvPr id="36867" name="Picture 3" descr="D:\МАМА\Дети\реб.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43793">
            <a:off x="-113154" y="4668627"/>
            <a:ext cx="2653598" cy="1705884"/>
          </a:xfrm>
          <a:prstGeom prst="rect">
            <a:avLst/>
          </a:prstGeom>
          <a:noFill/>
        </p:spPr>
      </p:pic>
      <p:pic>
        <p:nvPicPr>
          <p:cNvPr id="36869" name="Picture 5" descr="D:\Картинки\Анимашки\увлечения\J0343327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16" y="4000504"/>
            <a:ext cx="2786082" cy="21517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26" y="0"/>
            <a:ext cx="8786874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ln w="19050">
                  <a:solidFill>
                    <a:srgbClr val="FF33CC"/>
                  </a:solidFill>
                </a:ln>
                <a:blipFill>
                  <a:blip r:embed="rId10"/>
                  <a:stretch>
                    <a:fillRect/>
                  </a:stretch>
                </a:blipFill>
                <a:latin typeface="Monotype Corsiva" pitchFamily="66" charset="0"/>
              </a:rPr>
              <a:t>        </a:t>
            </a:r>
            <a:r>
              <a:rPr lang="ru-RU" sz="11500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11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 pitchFamily="66" charset="0"/>
              </a:rPr>
              <a:t>Урок-</a:t>
            </a:r>
            <a:r>
              <a:rPr lang="ru-RU" sz="13800" b="1" dirty="0" smtClean="0">
                <a:ln w="25400">
                  <a:solidFill>
                    <a:srgbClr val="FF00FF"/>
                  </a:solidFill>
                </a:ln>
                <a:blipFill>
                  <a:blip r:embed="rId10"/>
                  <a:stretch>
                    <a:fillRect/>
                  </a:stretch>
                </a:blipFill>
                <a:latin typeface="Monotype Corsiva" pitchFamily="66" charset="0"/>
              </a:rPr>
              <a:t> </a:t>
            </a:r>
            <a:endParaRPr lang="ru-RU" sz="11500" b="1" dirty="0" smtClean="0">
              <a:ln w="25400">
                <a:solidFill>
                  <a:srgbClr val="FF00FF"/>
                </a:solidFill>
              </a:ln>
              <a:blipFill>
                <a:blip r:embed="rId10"/>
                <a:stretch>
                  <a:fillRect/>
                </a:stretch>
              </a:blipFill>
              <a:latin typeface="Monotype Corsiva" pitchFamily="66" charset="0"/>
            </a:endParaRPr>
          </a:p>
          <a:p>
            <a:r>
              <a:rPr lang="ru-RU" sz="11500" b="1" dirty="0" smtClean="0">
                <a:ln w="25400">
                  <a:solidFill>
                    <a:srgbClr val="FF00FF"/>
                  </a:solidFill>
                </a:ln>
                <a:blipFill>
                  <a:blip r:embed="rId10"/>
                  <a:stretch>
                    <a:fillRect/>
                  </a:stretch>
                </a:blipFill>
                <a:latin typeface="Monotype Corsiva" pitchFamily="66" charset="0"/>
              </a:rPr>
              <a:t>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500306"/>
            <a:ext cx="744146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11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 pitchFamily="66" charset="0"/>
              </a:rPr>
              <a:t>путешествие</a:t>
            </a:r>
            <a:endParaRPr lang="ru-RU" sz="11500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6027003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Учитель </a:t>
            </a:r>
            <a:r>
              <a:rPr lang="ru-RU" sz="2400" b="1" smtClean="0">
                <a:latin typeface="Monotype Corsiva" pitchFamily="66" charset="0"/>
              </a:rPr>
              <a:t>музыки </a:t>
            </a:r>
            <a:r>
              <a:rPr lang="ru-RU" sz="2400" b="1" smtClean="0">
                <a:latin typeface="Monotype Corsiva" pitchFamily="66" charset="0"/>
              </a:rPr>
              <a:t>МОАУ </a:t>
            </a:r>
            <a:r>
              <a:rPr lang="ru-RU" sz="2400" b="1" dirty="0" smtClean="0">
                <a:latin typeface="Monotype Corsiva" pitchFamily="66" charset="0"/>
              </a:rPr>
              <a:t>«СОШ №2»</a:t>
            </a:r>
          </a:p>
          <a:p>
            <a:r>
              <a:rPr lang="ru-RU" sz="2400" b="1" dirty="0" smtClean="0">
                <a:latin typeface="Monotype Corsiva" pitchFamily="66" charset="0"/>
              </a:rPr>
              <a:t>Гусева Елена Алексеевна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114300" cap="flat" cmpd="tri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 rot="10800000" flipV="1">
            <a:off x="142876" y="53573"/>
            <a:ext cx="90011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rgbClr val="66FFFF"/>
                </a:solidFill>
                <a:effectLst/>
                <a:latin typeface="Constantia" pitchFamily="18" charset="0"/>
              </a:rPr>
              <a:t> </a:t>
            </a:r>
            <a:r>
              <a:rPr kumimoji="0" lang="ru-RU" sz="6000" b="1" i="0" u="none" strike="noStrike" cap="none" normalizeH="0" dirty="0" smtClean="0">
                <a:ln>
                  <a:solidFill>
                    <a:schemeClr val="tx1"/>
                  </a:solidFill>
                </a:ln>
                <a:solidFill>
                  <a:srgbClr val="66FFFF"/>
                </a:solidFill>
                <a:effectLst/>
                <a:latin typeface="Constantia" pitchFamily="18" charset="0"/>
              </a:rPr>
              <a:t>Туризм и  путешествия</a:t>
            </a:r>
            <a:endParaRPr kumimoji="0" lang="ru-RU" sz="6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66FFFF"/>
              </a:solidFill>
              <a:effectLst/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279" cy="6572296"/>
          </a:xfrm>
          <a:prstGeom prst="rect">
            <a:avLst/>
          </a:prstGeom>
          <a:noFill/>
          <a:ln w="114300" cmpd="tri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14414" y="285728"/>
            <a:ext cx="69188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tx1"/>
                  </a:solidFill>
                </a:ln>
                <a:solidFill>
                  <a:srgbClr val="FFFF00"/>
                </a:solidFill>
                <a:latin typeface="Bookman Old Style" pitchFamily="18" charset="0"/>
              </a:rPr>
              <a:t>ОТДЫХ</a:t>
            </a:r>
            <a:r>
              <a:rPr lang="ru-RU" sz="5400" b="1" dirty="0" smtClean="0">
                <a:ln w="22225">
                  <a:solidFill>
                    <a:schemeClr val="tx1"/>
                  </a:solidFill>
                </a:ln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ru-RU" sz="5400" b="1" dirty="0" smtClean="0">
                <a:ln w="22225">
                  <a:solidFill>
                    <a:schemeClr val="tx1"/>
                  </a:solidFill>
                </a:ln>
                <a:solidFill>
                  <a:srgbClr val="FFFF00"/>
                </a:solidFill>
                <a:latin typeface="Bookman Old Style" pitchFamily="18" charset="0"/>
              </a:rPr>
              <a:t>В ЧЕХИИ </a:t>
            </a:r>
            <a:endParaRPr lang="ru-RU" sz="5400" b="1" dirty="0">
              <a:ln w="22225">
                <a:solidFill>
                  <a:schemeClr val="tx1"/>
                </a:solidFill>
              </a:ln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4452216" cy="6143668"/>
          </a:xfrm>
          <a:prstGeom prst="rect">
            <a:avLst/>
          </a:prstGeom>
          <a:noFill/>
          <a:ln w="76200" cap="flat" cmpd="thinThick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28604"/>
            <a:ext cx="4123542" cy="6112866"/>
          </a:xfrm>
          <a:prstGeom prst="rect">
            <a:avLst/>
          </a:prstGeom>
          <a:noFill/>
          <a:ln w="76200" cap="flat" cmpd="tri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8858312" cy="6619880"/>
          </a:xfrm>
          <a:prstGeom prst="rect">
            <a:avLst/>
          </a:prstGeom>
          <a:noFill/>
          <a:ln w="114300" cap="flat" cmpd="tri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5725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5400" b="1" u="sng" dirty="0" smtClean="0">
                <a:ln w="222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Чехия</a:t>
            </a:r>
            <a:r>
              <a:rPr lang="ru-RU" sz="5400" b="1" dirty="0" smtClean="0">
                <a:ln w="22225">
                  <a:solidFill>
                    <a:schemeClr val="tx1"/>
                  </a:solidFill>
                </a:ln>
                <a:solidFill>
                  <a:schemeClr val="bg1"/>
                </a:solidFill>
                <a:latin typeface="Bookman Old Style" pitchFamily="18" charset="0"/>
              </a:rPr>
              <a:t> -</a:t>
            </a:r>
            <a:r>
              <a:rPr lang="ru-RU" sz="4800" b="1" dirty="0" smtClean="0">
                <a:ln w="22225">
                  <a:solidFill>
                    <a:schemeClr val="tx1"/>
                  </a:solidFill>
                </a:ln>
                <a:solidFill>
                  <a:schemeClr val="bg1"/>
                </a:solidFill>
                <a:latin typeface="Bookman Old Style" pitchFamily="18" charset="0"/>
              </a:rPr>
              <a:t>это не страна, а сказка</a:t>
            </a:r>
            <a:endParaRPr lang="ru-RU" sz="6000" b="1" dirty="0" smtClean="0">
              <a:ln w="22225">
                <a:solidFill>
                  <a:schemeClr val="tx1"/>
                </a:solidFill>
              </a:ln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6572272"/>
          </a:xfrm>
          <a:prstGeom prst="rect">
            <a:avLst/>
          </a:prstGeom>
          <a:noFill/>
          <a:ln w="114300" cmpd="thinThick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38100">
                  <a:solidFill>
                    <a:srgbClr val="663300"/>
                  </a:solidFill>
                </a:ln>
                <a:solidFill>
                  <a:schemeClr val="bg1"/>
                </a:solidFill>
                <a:latin typeface="Bookman Old Style" pitchFamily="18" charset="0"/>
              </a:rPr>
              <a:t>Пасхальные  обычаи в Чехии</a:t>
            </a:r>
            <a:r>
              <a:rPr lang="ru-RU" sz="4800" b="1" dirty="0" smtClean="0">
                <a:ln w="22225">
                  <a:solidFill>
                    <a:srgbClr val="663300"/>
                  </a:solidFill>
                </a:ln>
                <a:solidFill>
                  <a:schemeClr val="bg1"/>
                </a:solidFill>
                <a:latin typeface="Bookman Old Style" pitchFamily="18" charset="0"/>
              </a:rPr>
              <a:t> </a:t>
            </a:r>
            <a:endParaRPr lang="ru-RU" sz="4800" b="1" dirty="0">
              <a:ln w="22225">
                <a:solidFill>
                  <a:srgbClr val="663300"/>
                </a:solidFill>
              </a:ln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 l="1626" t="2222" r="813" b="1111"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114300" cmpd="tri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0034" y="428604"/>
            <a:ext cx="84296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0">
                  <a:solidFill>
                    <a:schemeClr val="tx1"/>
                  </a:solidFill>
                </a:ln>
                <a:solidFill>
                  <a:srgbClr val="0000FF"/>
                </a:solidFill>
                <a:latin typeface="Book Antiqua" pitchFamily="18" charset="0"/>
              </a:rPr>
              <a:t>Покорительница сердец – Чехия на новый год</a:t>
            </a:r>
            <a:endParaRPr lang="ru-RU" sz="4400" b="1" dirty="0">
              <a:ln w="0">
                <a:solidFill>
                  <a:schemeClr val="tx1"/>
                </a:solidFill>
              </a:ln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 r="14515"/>
          <a:stretch>
            <a:fillRect/>
          </a:stretch>
        </p:blipFill>
        <p:spPr bwMode="auto">
          <a:xfrm>
            <a:off x="214282" y="2428868"/>
            <a:ext cx="5095524" cy="4214818"/>
          </a:xfrm>
          <a:prstGeom prst="rect">
            <a:avLst/>
          </a:prstGeom>
          <a:ln w="63500" cmpd="tri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857224" y="0"/>
            <a:ext cx="4747824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00FF"/>
                </a:solidFill>
                <a:effectLst/>
                <a:latin typeface="Book Antiqua" pitchFamily="18" charset="0"/>
              </a:rPr>
              <a:t>Праздник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00FF"/>
                </a:solidFill>
                <a:effectLst/>
                <a:latin typeface="Book Antiqua" pitchFamily="18" charset="0"/>
              </a:rPr>
              <a:t>Пятилистной</a:t>
            </a:r>
            <a:endParaRPr kumimoji="0" lang="ru-RU" sz="5400" b="1" i="0" u="none" strike="noStrike" cap="none" normalizeH="0" baseline="0" dirty="0" smtClean="0">
              <a:ln w="15875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00FF"/>
              </a:solidFill>
              <a:effectLst/>
              <a:latin typeface="Book Antiqua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00FF"/>
                </a:solidFill>
                <a:effectLst/>
                <a:latin typeface="Book Antiqua" pitchFamily="18" charset="0"/>
              </a:rPr>
              <a:t>     Розы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Book Antiqua" pitchFamily="18" charset="0"/>
              </a:rPr>
              <a:t>. 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42852"/>
            <a:ext cx="3243697" cy="4512927"/>
          </a:xfrm>
          <a:prstGeom prst="rect">
            <a:avLst/>
          </a:prstGeom>
          <a:ln w="63500" cmpd="tri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114300" cmpd="tri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142976" y="428604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663300"/>
                </a:solidFill>
                <a:latin typeface="Ampir Deco" pitchFamily="2" charset="0"/>
              </a:rPr>
              <a:t>Чешская масленица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663300"/>
              </a:solidFill>
              <a:latin typeface="Ampir Deco" pitchFamily="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92869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Чешские  национальные</a:t>
            </a:r>
          </a:p>
          <a:p>
            <a:r>
              <a:rPr lang="ru-RU" sz="72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72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костюмы</a:t>
            </a:r>
            <a:endParaRPr lang="ru-RU" sz="7200" b="1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285992"/>
            <a:ext cx="3286148" cy="41467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496"/>
            <a:ext cx="2571768" cy="3845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58692" t="27261" r="16603" b="15593"/>
          <a:stretch>
            <a:fillRect/>
          </a:stretch>
        </p:blipFill>
        <p:spPr bwMode="auto">
          <a:xfrm>
            <a:off x="6286512" y="2786058"/>
            <a:ext cx="2714612" cy="3949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785935">
            <a:off x="4910392" y="693070"/>
            <a:ext cx="3002119" cy="164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 descr="os3400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929066"/>
            <a:ext cx="2614610" cy="2614610"/>
          </a:xfrm>
          <a:prstGeom prst="rect">
            <a:avLst/>
          </a:prstGeom>
          <a:noFill/>
        </p:spPr>
      </p:pic>
      <p:pic>
        <p:nvPicPr>
          <p:cNvPr id="10650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857232"/>
            <a:ext cx="290505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509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233"/>
          <a:stretch>
            <a:fillRect/>
          </a:stretch>
        </p:blipFill>
        <p:spPr bwMode="auto">
          <a:xfrm>
            <a:off x="6215074" y="3786190"/>
            <a:ext cx="2214578" cy="199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3286116" y="214290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itchFamily="18" charset="0"/>
              </a:rPr>
              <a:t>10 - 11 век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626067" y="3167390"/>
            <a:ext cx="1322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Book Antiqua" pitchFamily="18" charset="0"/>
              </a:rPr>
              <a:t>13  век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106515" name="Picture 1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429000"/>
            <a:ext cx="164307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1000100" y="250030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барабан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29190" y="2428868"/>
            <a:ext cx="1511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флейта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72264" y="5786454"/>
            <a:ext cx="17572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литавры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28596" y="6143644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арфа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00430" y="6143644"/>
            <a:ext cx="1197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труба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106516" name="Picture 20" descr="D:\МАМА\стрелки\26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061009">
            <a:off x="3298943" y="1021275"/>
            <a:ext cx="959362" cy="239841"/>
          </a:xfrm>
          <a:prstGeom prst="rect">
            <a:avLst/>
          </a:prstGeom>
          <a:noFill/>
        </p:spPr>
      </p:pic>
      <p:pic>
        <p:nvPicPr>
          <p:cNvPr id="36" name="Picture 20" descr="D:\МАМА\стрелки\26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518972">
            <a:off x="2513126" y="3807358"/>
            <a:ext cx="959362" cy="239841"/>
          </a:xfrm>
          <a:prstGeom prst="rect">
            <a:avLst/>
          </a:prstGeom>
          <a:noFill/>
        </p:spPr>
      </p:pic>
      <p:pic>
        <p:nvPicPr>
          <p:cNvPr id="37" name="Picture 20" descr="D:\МАМА\стрелки\26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3855049" y="4003075"/>
            <a:ext cx="959362" cy="239841"/>
          </a:xfrm>
          <a:prstGeom prst="rect">
            <a:avLst/>
          </a:prstGeom>
          <a:noFill/>
        </p:spPr>
      </p:pic>
      <p:pic>
        <p:nvPicPr>
          <p:cNvPr id="38" name="Picture 20" descr="D:\МАМА\стрелки\26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07501">
            <a:off x="4920402" y="3806595"/>
            <a:ext cx="959362" cy="239841"/>
          </a:xfrm>
          <a:prstGeom prst="rect">
            <a:avLst/>
          </a:prstGeom>
          <a:noFill/>
        </p:spPr>
      </p:pic>
      <p:pic>
        <p:nvPicPr>
          <p:cNvPr id="39" name="Picture 20" descr="D:\МАМА\стрелки\26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729943">
            <a:off x="4134582" y="1020514"/>
            <a:ext cx="959362" cy="239841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 bwMode="auto">
          <a:xfrm>
            <a:off x="3857620" y="2143116"/>
            <a:ext cx="914400" cy="9144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3714744" y="1428736"/>
            <a:ext cx="45719" cy="928694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000240"/>
            <a:ext cx="4429156" cy="3571900"/>
          </a:xfrm>
          <a:prstGeom prst="rect">
            <a:avLst/>
          </a:prstGeom>
          <a:noFill/>
          <a:ln w="88900" cmpd="tri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42844" y="214290"/>
            <a:ext cx="8858312" cy="18430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39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Karmen" pitchFamily="34" charset="-52"/>
              </a:rPr>
              <a:t>Музыка Чехии</a:t>
            </a:r>
            <a:endParaRPr lang="ru-RU" sz="239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990000"/>
                </a:outerShdw>
              </a:effectLst>
              <a:latin typeface="Karmen" pitchFamily="34" charset="-52"/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143248"/>
            <a:ext cx="4500594" cy="3486174"/>
          </a:xfrm>
          <a:prstGeom prst="rect">
            <a:avLst/>
          </a:prstGeom>
          <a:noFill/>
          <a:ln w="88900" cmpd="tri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4000496" y="1785926"/>
            <a:ext cx="514350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Чешский        композитор и дирижёр.</a:t>
            </a:r>
          </a:p>
        </p:txBody>
      </p:sp>
      <p:pic>
        <p:nvPicPr>
          <p:cNvPr id="4" name="Picture 9" descr="K:\Чехия\Ldjh;\Дворжак.jpg"/>
          <p:cNvPicPr>
            <a:picLocks noChangeAspect="1" noChangeArrowheads="1"/>
          </p:cNvPicPr>
          <p:nvPr/>
        </p:nvPicPr>
        <p:blipFill>
          <a:blip r:embed="rId3" cstate="print"/>
          <a:srcRect l="1724" r="1724" b="4167"/>
          <a:stretch>
            <a:fillRect/>
          </a:stretch>
        </p:blipFill>
        <p:spPr bwMode="auto">
          <a:xfrm>
            <a:off x="357158" y="1785926"/>
            <a:ext cx="3500462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6633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9" descr="37488e5ca4d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571612"/>
            <a:ext cx="3786214" cy="484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282" y="0"/>
            <a:ext cx="97278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Дворжак    Антонин</a:t>
            </a:r>
            <a:r>
              <a:rPr lang="ru-RU" sz="5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54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1142984"/>
            <a:ext cx="28216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(1841-1904)</a:t>
            </a:r>
            <a:endParaRPr lang="ru-RU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4143372" y="3687901"/>
            <a:ext cx="50006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Автор многочисленных опер, фортепианных пьес, симфонических поэм, славянских танцев для оркестра.</a:t>
            </a:r>
            <a:endParaRPr lang="ru-RU" sz="40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0" y="5757863"/>
            <a:ext cx="9144000" cy="1100137"/>
          </a:xfrm>
          <a:solidFill>
            <a:schemeClr val="bg1">
              <a:alpha val="89000"/>
            </a:schemeClr>
          </a:solidFill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 i="1" dirty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sz="2000" b="1" i="1" dirty="0">
                <a:latin typeface="Bookman Old Style" pitchFamily="18" charset="0"/>
              </a:rPr>
              <a:t>Музыка – это волшебный язык, который позволяет без слов рассказать о многом. Когда слушаешь музыку, кажется, что разные звуки играют друг с другом, они сочетаются между собой и составляют прекрасную мелодию. </a:t>
            </a:r>
          </a:p>
        </p:txBody>
      </p:sp>
      <p:pic>
        <p:nvPicPr>
          <p:cNvPr id="4813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6429396"/>
            <a:ext cx="304800" cy="304800"/>
          </a:xfrm>
          <a:prstGeom prst="rect">
            <a:avLst/>
          </a:prstGeom>
          <a:noFill/>
        </p:spPr>
      </p:pic>
      <p:pic>
        <p:nvPicPr>
          <p:cNvPr id="8" name="Picture 2" descr="D:\Картинки\Анимашки\музыкальные инструменты\music[1]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2357430"/>
            <a:ext cx="1384300" cy="1294411"/>
          </a:xfrm>
          <a:prstGeom prst="rect">
            <a:avLst/>
          </a:prstGeom>
          <a:noFill/>
        </p:spPr>
      </p:pic>
      <p:pic>
        <p:nvPicPr>
          <p:cNvPr id="10" name="Picture 2" descr="D:\Картинки\Анимашки\музыкальные инструменты\music[1]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071942"/>
            <a:ext cx="1384300" cy="1294411"/>
          </a:xfrm>
          <a:prstGeom prst="rect">
            <a:avLst/>
          </a:prstGeom>
          <a:noFill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/>
          <a:srcRect l="9783" r="2174"/>
          <a:stretch>
            <a:fillRect/>
          </a:stretch>
        </p:blipFill>
        <p:spPr bwMode="auto">
          <a:xfrm>
            <a:off x="1643042" y="142852"/>
            <a:ext cx="564360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 descr="D:\Картинки\Анимашки\музыкальные инструменты\music[1]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71480"/>
            <a:ext cx="1384300" cy="12944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82" fill="hold"/>
                                        <p:tgtEl>
                                          <p:spTgt spid="48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0" y="5929330"/>
            <a:ext cx="9144000" cy="550863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 i="1" dirty="0">
                <a:latin typeface="Bookman Old Style" pitchFamily="18" charset="0"/>
              </a:rPr>
              <a:t>Для того, чтобы по-настоящему наслаждаться музыкой, надо научиться ее слушать.</a:t>
            </a:r>
            <a:endParaRPr lang="ru-RU" sz="2000" b="1" i="1" dirty="0">
              <a:latin typeface="Bookman Old Style" pitchFamily="18" charset="0"/>
            </a:endParaRPr>
          </a:p>
          <a:p>
            <a:pPr>
              <a:buFontTx/>
              <a:buNone/>
            </a:pPr>
            <a:endParaRPr lang="ru-RU" sz="2000" dirty="0"/>
          </a:p>
        </p:txBody>
      </p:sp>
      <p:pic>
        <p:nvPicPr>
          <p:cNvPr id="7168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pic>
        <p:nvPicPr>
          <p:cNvPr id="53250" name="Picture 2" descr="https://drasler.ru/wp-content/uploads/2019/08/%D0%BA%D0%B0%D1%80%D1%82%D0%B8%D0%BD%D0%BA%D0%B8-%D0%B4%D0%B5%D1%82%D0%B8-%D0%BD%D0%B0-%D1%83%D1%80%D0%BE%D0%BA%D0%B5-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48680"/>
            <a:ext cx="7642275" cy="50898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6" fill="hold"/>
                                        <p:tgtEl>
                                          <p:spTgt spid="716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1142984"/>
            <a:ext cx="73581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ln w="19050">
                  <a:gradFill>
                    <a:gsLst>
                      <a:gs pos="0">
                        <a:srgbClr val="000000"/>
                      </a:gs>
                      <a:gs pos="50000">
                        <a:srgbClr val="C00000"/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blipFill>
                  <a:blip r:embed="rId3"/>
                  <a:stretch>
                    <a:fillRect/>
                  </a:stretch>
                </a:blipFill>
                <a:latin typeface="Medieval" pitchFamily="34" charset="-52"/>
              </a:rPr>
              <a:t>Слушание</a:t>
            </a:r>
          </a:p>
          <a:p>
            <a:pPr algn="ctr"/>
            <a:r>
              <a:rPr lang="ru-RU" sz="6600" b="1" dirty="0" smtClean="0">
                <a:ln w="19050">
                  <a:gradFill>
                    <a:gsLst>
                      <a:gs pos="0">
                        <a:srgbClr val="000000"/>
                      </a:gs>
                      <a:gs pos="50000">
                        <a:srgbClr val="C00000"/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blipFill>
                  <a:blip r:embed="rId3"/>
                  <a:stretch>
                    <a:fillRect/>
                  </a:stretch>
                </a:blipFill>
                <a:latin typeface="Medieval" pitchFamily="34" charset="-52"/>
              </a:rPr>
              <a:t> музыки</a:t>
            </a:r>
            <a:endParaRPr lang="ru-RU" sz="1100" dirty="0">
              <a:blipFill>
                <a:blip r:embed="rId3"/>
                <a:stretch>
                  <a:fillRect/>
                </a:stretch>
              </a:blipFill>
              <a:latin typeface="Medieval" pitchFamily="34" charset="-52"/>
            </a:endParaRPr>
          </a:p>
        </p:txBody>
      </p:sp>
      <p:graphicFrame>
        <p:nvGraphicFramePr>
          <p:cNvPr id="51202" name="Object 9"/>
          <p:cNvGraphicFramePr>
            <a:graphicFrameLocks noChangeAspect="1"/>
          </p:cNvGraphicFramePr>
          <p:nvPr/>
        </p:nvGraphicFramePr>
        <p:xfrm>
          <a:off x="500034" y="3786190"/>
          <a:ext cx="3043533" cy="2700746"/>
        </p:xfrm>
        <a:graphic>
          <a:graphicData uri="http://schemas.openxmlformats.org/presentationml/2006/ole">
            <p:oleObj spid="_x0000_s51202" name="CorelDRAW" r:id="rId4" imgW="6883560" imgH="8237520" progId="">
              <p:embed/>
            </p:oleObj>
          </a:graphicData>
        </a:graphic>
      </p:graphicFrame>
      <p:graphicFrame>
        <p:nvGraphicFramePr>
          <p:cNvPr id="51203" name="Object 10"/>
          <p:cNvGraphicFramePr>
            <a:graphicFrameLocks noChangeAspect="1"/>
          </p:cNvGraphicFramePr>
          <p:nvPr/>
        </p:nvGraphicFramePr>
        <p:xfrm>
          <a:off x="6072198" y="3857628"/>
          <a:ext cx="2714612" cy="2521028"/>
        </p:xfrm>
        <a:graphic>
          <a:graphicData uri="http://schemas.openxmlformats.org/presentationml/2006/ole">
            <p:oleObj spid="_x0000_s51203" name="CorelDRAW" r:id="rId5" imgW="2565720" imgH="2756160" progId="">
              <p:embed/>
            </p:oleObj>
          </a:graphicData>
        </a:graphic>
      </p:graphicFrame>
      <p:pic>
        <p:nvPicPr>
          <p:cNvPr id="51206" name="Picture 6" descr="D:\МАМА\Виньетки\c9f342b36a1c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0"/>
            <a:ext cx="3357554" cy="3629014"/>
          </a:xfrm>
          <a:prstGeom prst="rect">
            <a:avLst/>
          </a:prstGeom>
          <a:noFill/>
        </p:spPr>
      </p:pic>
      <p:pic>
        <p:nvPicPr>
          <p:cNvPr id="51204" name="Picture 4" descr="D:\Картинки\Анимашки\анимир.рис\preview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142852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785813" y="4714875"/>
            <a:ext cx="79930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/>
              <a:t>       «Славянский танец»</a:t>
            </a:r>
          </a:p>
        </p:txBody>
      </p:sp>
      <p:pic>
        <p:nvPicPr>
          <p:cNvPr id="8195" name="Picture 8" descr="orchestre_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00108"/>
            <a:ext cx="8713787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047_Дворжак - Славянский танец N2 (Опус 7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635795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0" y="142852"/>
            <a:ext cx="88874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 dirty="0">
                <a:ln w="0">
                  <a:solidFill>
                    <a:schemeClr val="tx1"/>
                  </a:solidFill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«Славянский танец»</a:t>
            </a:r>
            <a:endParaRPr lang="ru-RU" sz="5400" b="1" dirty="0">
              <a:ln w="0">
                <a:solidFill>
                  <a:schemeClr val="tx1"/>
                </a:solidFill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8198" name="Прямоугольник 6"/>
          <p:cNvSpPr>
            <a:spLocks noChangeArrowheads="1"/>
          </p:cNvSpPr>
          <p:nvPr/>
        </p:nvSpPr>
        <p:spPr bwMode="auto">
          <a:xfrm>
            <a:off x="1000125" y="2000250"/>
            <a:ext cx="5857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solidFill>
                  <a:schemeClr val="bg1">
                    <a:lumMod val="95000"/>
                  </a:schemeClr>
                </a:solidFill>
                <a:latin typeface="Book Antiqua" pitchFamily="18" charset="0"/>
              </a:rPr>
              <a:t>Опишите музыку</a:t>
            </a:r>
          </a:p>
        </p:txBody>
      </p:sp>
      <p:pic>
        <p:nvPicPr>
          <p:cNvPr id="8199" name="Picture 10" descr="3str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2285992"/>
            <a:ext cx="4572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Картинки\Анимашки 2\5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13" y="1285875"/>
            <a:ext cx="1357312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42844" y="285728"/>
            <a:ext cx="8572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Matilda" pitchFamily="2" charset="0"/>
              </a:rPr>
              <a:t>Выберите соответствующую</a:t>
            </a:r>
          </a:p>
          <a:p>
            <a:pPr algn="ctr"/>
            <a:r>
              <a:rPr lang="ru-RU" sz="4800" b="1" i="1" dirty="0" smtClean="0">
                <a:ln w="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Matilda" pitchFamily="2" charset="0"/>
              </a:rPr>
              <a:t>характеристику музыки.</a:t>
            </a:r>
            <a:endParaRPr lang="ru-RU" sz="4800" b="1" i="1" dirty="0">
              <a:ln w="0">
                <a:solidFill>
                  <a:srgbClr val="FF0000"/>
                </a:solidFill>
              </a:ln>
              <a:blipFill>
                <a:blip r:embed="rId3"/>
                <a:stretch>
                  <a:fillRect/>
                </a:stretch>
              </a:blipFill>
              <a:latin typeface="Matilda" pitchFamily="2" charset="0"/>
            </a:endParaRP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428596" y="1928802"/>
            <a:ext cx="428625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600" b="1" dirty="0">
                <a:latin typeface="Constantia" pitchFamily="18" charset="0"/>
              </a:rPr>
              <a:t>Спокойная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Нежная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Грустная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Взволнованная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Оживленная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Торжественная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Сердитая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Радостная</a:t>
            </a:r>
          </a:p>
          <a:p>
            <a:pPr algn="l"/>
            <a:endParaRPr lang="ru-RU" sz="5400" b="1" dirty="0">
              <a:latin typeface="Constantia" pitchFamily="18" charset="0"/>
            </a:endParaRP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5286380" y="1928802"/>
            <a:ext cx="264318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600" b="1" dirty="0">
                <a:latin typeface="Constantia" pitchFamily="18" charset="0"/>
              </a:rPr>
              <a:t>Твёрдая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Суровая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Сказочная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Ласковая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Скорбная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Маршевая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Боевая</a:t>
            </a:r>
          </a:p>
          <a:p>
            <a:pPr algn="l"/>
            <a:r>
              <a:rPr lang="ru-RU" sz="3600" b="1" dirty="0">
                <a:latin typeface="Constantia" pitchFamily="18" charset="0"/>
              </a:rPr>
              <a:t>Легкая</a:t>
            </a:r>
          </a:p>
          <a:p>
            <a:pPr algn="l"/>
            <a:endParaRPr lang="ru-RU" sz="3600" b="1" dirty="0">
              <a:latin typeface="Constantia" pitchFamily="18" charset="0"/>
            </a:endParaRPr>
          </a:p>
        </p:txBody>
      </p:sp>
      <p:pic>
        <p:nvPicPr>
          <p:cNvPr id="102404" name="Picture 4" descr="D:\МАМА\линии\й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8572560" cy="45719"/>
          </a:xfrm>
          <a:prstGeom prst="rect">
            <a:avLst/>
          </a:prstGeom>
          <a:noFill/>
        </p:spPr>
      </p:pic>
      <p:pic>
        <p:nvPicPr>
          <p:cNvPr id="13" name="Picture 4" descr="D:\МАМА\линии\й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572272"/>
            <a:ext cx="8572560" cy="457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D:\МАМА\Виньетки\var1_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142852"/>
            <a:ext cx="2186878" cy="2143140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85786" y="285728"/>
            <a:ext cx="865822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ln w="19050">
                  <a:solidFill>
                    <a:srgbClr val="C00000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pir Deco" pitchFamily="2" charset="0"/>
              </a:rPr>
              <a:t>Сочини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pir Deco" pitchFamily="2" charset="0"/>
              </a:rPr>
              <a:t>Синквейн</a:t>
            </a:r>
            <a:r>
              <a:rPr lang="ru-RU" sz="5400" b="1" dirty="0" smtClean="0">
                <a:ln w="19050">
                  <a:solidFill>
                    <a:srgbClr val="C00000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pir Deco" pitchFamily="2" charset="0"/>
              </a:rPr>
              <a:t/>
            </a:r>
            <a:br>
              <a:rPr lang="ru-RU" sz="5400" b="1" dirty="0" smtClean="0">
                <a:ln w="19050">
                  <a:solidFill>
                    <a:srgbClr val="C00000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pir Deco" pitchFamily="2" charset="0"/>
              </a:rPr>
            </a:br>
            <a:r>
              <a:rPr lang="ru-RU" sz="4800" b="1" dirty="0" smtClean="0">
                <a:ln w="19050">
                  <a:solidFill>
                    <a:srgbClr val="C00000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pir Deco" pitchFamily="2" charset="0"/>
              </a:rPr>
              <a:t>на слово «Танец»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1447288"/>
            <a:ext cx="7643866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1 строка – одно слово </a:t>
            </a:r>
            <a:r>
              <a:rPr lang="ru-RU" sz="2400" b="1" dirty="0" smtClean="0">
                <a:ln w="18415" cmpd="sng">
                  <a:noFill/>
                  <a:prstDash val="solid"/>
                </a:ln>
                <a:latin typeface="Century" pitchFamily="18" charset="0"/>
              </a:rPr>
              <a:t>– </a:t>
            </a:r>
            <a:r>
              <a:rPr lang="ru-RU" sz="2400" b="1" dirty="0" smtClean="0">
                <a:ln w="18415" cmpd="sng">
                  <a:noFill/>
                  <a:prstDash val="solid"/>
                </a:ln>
                <a:latin typeface="Georgia" pitchFamily="18" charset="0"/>
              </a:rPr>
              <a:t>название </a:t>
            </a: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стихотворения, обычно существительное.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Georgia" pitchFamily="18" charset="0"/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2 строка – два слова (прилагательные или причастия). Описание темы.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Georgia" pitchFamily="18" charset="0"/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3 строка – три слова (глаголы). Действия относящиеся к теме.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8415" cmpd="sng">
                <a:noFill/>
                <a:prstDash val="solid"/>
              </a:ln>
              <a:latin typeface="Georgia" pitchFamily="18" charset="0"/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8415" cmpd="sng">
                  <a:noFill/>
                  <a:prstDash val="solid"/>
                </a:ln>
                <a:latin typeface="Georgia" pitchFamily="18" charset="0"/>
              </a:rPr>
              <a:t>4 </a:t>
            </a: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строка – четыре слова – предложение. Фраза, которая показывает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Georgia" pitchFamily="18" charset="0"/>
              </a:rPr>
              <a:t> </a:t>
            </a: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отношение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Georgia" pitchFamily="18" charset="0"/>
              </a:rPr>
              <a:t> </a:t>
            </a: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автора к теме.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Georgia" pitchFamily="18" charset="0"/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415" cmpd="sng">
                  <a:noFill/>
                  <a:prstDash val="solid"/>
                </a:ln>
                <a:latin typeface="Georgia" pitchFamily="18" charset="0"/>
              </a:rPr>
              <a:t>5 строка – одно слово – ассоциация, которая повторяет суть темы, обычно существительное.</a:t>
            </a:r>
          </a:p>
        </p:txBody>
      </p:sp>
      <p:pic>
        <p:nvPicPr>
          <p:cNvPr id="14337" name="Picture 1" descr="D:\МАМА\Виньетки\var1_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4686" y="4781072"/>
            <a:ext cx="2119314" cy="2076928"/>
          </a:xfrm>
          <a:prstGeom prst="rect">
            <a:avLst/>
          </a:prstGeom>
          <a:noFill/>
        </p:spPr>
      </p:pic>
      <p:pic>
        <p:nvPicPr>
          <p:cNvPr id="6" name="13 Love On The Rock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4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36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66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90011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n w="19050">
                  <a:solidFill>
                    <a:srgbClr val="C00000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Arlekino" pitchFamily="2" charset="0"/>
              </a:rPr>
              <a:t>Волшебная страна     </a:t>
            </a:r>
            <a:r>
              <a:rPr lang="ru-RU" sz="6600" b="1" dirty="0" smtClean="0">
                <a:ln w="19050">
                  <a:solidFill>
                    <a:srgbClr val="C00000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Arlekino" pitchFamily="2" charset="0"/>
              </a:rPr>
              <a:t>«Исполняй - ка»</a:t>
            </a:r>
            <a:endParaRPr lang="ru-RU" sz="6000" b="1" dirty="0">
              <a:ln w="19050">
                <a:solidFill>
                  <a:srgbClr val="C00000"/>
                </a:solidFill>
              </a:ln>
              <a:blipFill>
                <a:blip r:embed="rId3"/>
                <a:stretch>
                  <a:fillRect/>
                </a:stretch>
              </a:blipFill>
              <a:latin typeface="Arlekino" pitchFamily="2" charset="0"/>
            </a:endParaRPr>
          </a:p>
        </p:txBody>
      </p:sp>
      <p:pic>
        <p:nvPicPr>
          <p:cNvPr id="5" name="pershiy_dzvonik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  <p:pic>
        <p:nvPicPr>
          <p:cNvPr id="6" name="Picture 1" descr="C:\Documents and Settings\Admin\Рабочий стол\arg-train-complete-30percent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143248"/>
            <a:ext cx="3286116" cy="3286148"/>
          </a:xfrm>
          <a:prstGeom prst="rect">
            <a:avLst/>
          </a:prstGeom>
          <a:noFill/>
        </p:spPr>
      </p:pic>
      <p:pic>
        <p:nvPicPr>
          <p:cNvPr id="7" name="Picture 4" descr="Рисунок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2071678"/>
            <a:ext cx="1594482" cy="126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Картинки\Анимашки\увлечения\J0343325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000504"/>
            <a:ext cx="2714651" cy="249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5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59 0.05417 L -0.44636 -0.2925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-1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000108"/>
            <a:ext cx="700092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Я – не польская дивчина,</a:t>
            </a:r>
            <a:b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Я по-чешски – “половина”.</a:t>
            </a:r>
            <a:b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Мое имя, между прочим,</a:t>
            </a:r>
            <a:b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Говорит вам – шаг короче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3929066"/>
            <a:ext cx="452928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547664" y="116632"/>
            <a:ext cx="56686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Karmen" pitchFamily="34" charset="-52"/>
                <a:ea typeface="Times New Roman" pitchFamily="18" charset="0"/>
                <a:cs typeface="Times New Roman" pitchFamily="18" charset="0"/>
              </a:rPr>
              <a:t>Загадка</a:t>
            </a:r>
            <a:r>
              <a:rPr lang="ru-RU" sz="8000" b="1" i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Karmen" pitchFamily="34" charset="-52"/>
                <a:ea typeface="Times New Roman" pitchFamily="18" charset="0"/>
                <a:cs typeface="Times New Roman" pitchFamily="18" charset="0"/>
              </a:rPr>
              <a:t>: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rgbClr val="0000FF"/>
              </a:solidFill>
              <a:latin typeface="Karmen" pitchFamily="34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2714620"/>
            <a:ext cx="214313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dirty="0" smtClean="0">
                <a:latin typeface="Bookman Old Style" pitchFamily="18" charset="0"/>
              </a:rPr>
              <a:t>,,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6314" y="3703290"/>
            <a:ext cx="142876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ь</a:t>
            </a:r>
            <a:endParaRPr lang="ru-RU" sz="16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571876"/>
            <a:ext cx="2643206" cy="35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7474047" y="2714620"/>
            <a:ext cx="166995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dirty="0" smtClean="0">
                <a:latin typeface="Bookman Old Style" pitchFamily="18" charset="0"/>
              </a:rPr>
              <a:t>,,,</a:t>
            </a:r>
            <a:endParaRPr lang="ru-RU" sz="900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2"/>
          <p:cNvSpPr txBox="1">
            <a:spLocks noChangeArrowheads="1"/>
          </p:cNvSpPr>
          <p:nvPr/>
        </p:nvSpPr>
        <p:spPr bwMode="auto">
          <a:xfrm>
            <a:off x="0" y="1785926"/>
            <a:ext cx="471487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Полька (с чешского- половина, половинка) -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старинный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чешский крестьянский танец. 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Исполняется парами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по кругу. Основное движение этого </a:t>
            </a:r>
            <a:endParaRPr lang="ru-RU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весёлого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танца </a:t>
            </a:r>
            <a:endParaRPr lang="ru-RU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состоит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из полушагов,</a:t>
            </a:r>
          </a:p>
          <a:p>
            <a:pPr algn="ctr"/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соединённых приставкой. В 18 веке весёлый чешский танец покорил страны Европы.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85728"/>
            <a:ext cx="5072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kern="1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Karmen" pitchFamily="34" charset="-52"/>
              </a:rPr>
              <a:t>П</a:t>
            </a:r>
            <a:r>
              <a:rPr lang="ru-RU" sz="9600" kern="1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Karmen" pitchFamily="34" charset="-52"/>
              </a:rPr>
              <a:t>олька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321377"/>
            <a:ext cx="4286280" cy="3204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-285776"/>
            <a:ext cx="55721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 pitchFamily="66" charset="0"/>
              </a:rPr>
              <a:t>Цели урока:</a:t>
            </a:r>
            <a:r>
              <a:rPr lang="ru-RU" sz="11500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 pitchFamily="66" charset="0"/>
              </a:rPr>
              <a:t> </a:t>
            </a:r>
            <a:endParaRPr lang="ru-RU" sz="11500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428736"/>
            <a:ext cx="77153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Познакомиться с  музыкой Чехии,  посредством народной и композиторской музыки.</a:t>
            </a:r>
          </a:p>
          <a:p>
            <a:endParaRPr lang="ru-RU" b="1" dirty="0" smtClean="0">
              <a:latin typeface="Bookman Old Style" pitchFamily="18" charset="0"/>
            </a:endParaRPr>
          </a:p>
          <a:p>
            <a:r>
              <a:rPr lang="ru-RU" b="1" dirty="0" smtClean="0">
                <a:latin typeface="Bookman Old Style" pitchFamily="18" charset="0"/>
              </a:rPr>
              <a:t>Проявить познавательный интерес в изучении темы, способствовать развитию музыкальных способностей и творчества.</a:t>
            </a:r>
          </a:p>
          <a:p>
            <a:endParaRPr lang="ru-RU" b="1" dirty="0" smtClean="0">
              <a:latin typeface="Bookman Old Style" pitchFamily="18" charset="0"/>
            </a:endParaRPr>
          </a:p>
          <a:p>
            <a:r>
              <a:rPr lang="ru-RU" b="1" dirty="0" smtClean="0">
                <a:latin typeface="Bookman Old Style" pitchFamily="18" charset="0"/>
              </a:rPr>
              <a:t>Воспитание интереса и любви к музыке разных народов мира.</a:t>
            </a:r>
            <a:endParaRPr lang="ru-RU" b="1" dirty="0">
              <a:latin typeface="Bookman Old Style" pitchFamily="18" charset="0"/>
            </a:endParaRPr>
          </a:p>
        </p:txBody>
      </p:sp>
      <p:pic>
        <p:nvPicPr>
          <p:cNvPr id="6" name="Picture 17" descr="button5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429264"/>
            <a:ext cx="2857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button5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2857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button5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2857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2" descr="D:\МАМА\курсы 5\Gyseva Soloveva\project  support\teacnher support\web.files\image02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9413" y="4143380"/>
            <a:ext cx="241458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Ольга\Рабочий стол\картинки\блестяшки- цветочки\d0a1d0bed0bbd0bdd0b5d187d0bdd0b0d18f20d180d0b0d0b4d0bed181d182d18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1071546"/>
            <a:ext cx="2000264" cy="2006932"/>
          </a:xfrm>
          <a:prstGeom prst="rect">
            <a:avLst/>
          </a:prstGeom>
          <a:noFill/>
        </p:spPr>
      </p:pic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142844" y="179388"/>
            <a:ext cx="8572500" cy="667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  <a:t>                        </a:t>
            </a:r>
            <a:r>
              <a:rPr lang="ru-RU" dirty="0" smtClean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  <a:t>       </a:t>
            </a:r>
            <a:r>
              <a:rPr lang="ru-RU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Bookman Old Style" pitchFamily="18" charset="0"/>
              </a:rPr>
              <a:t>1куплет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Светит в небе солнышко, солнышко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Золотое донышко, донышко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Шепчет ветер облачку, облачку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Ну-ка спляшем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полечку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полечку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.</a:t>
            </a:r>
          </a:p>
          <a:p>
            <a:endParaRPr lang="ru-RU" dirty="0"/>
          </a:p>
          <a:p>
            <a:r>
              <a:rPr lang="ru-RU" dirty="0"/>
              <a:t>                         </a:t>
            </a:r>
          </a:p>
          <a:p>
            <a:r>
              <a:rPr lang="ru-RU" dirty="0">
                <a:latin typeface="Bookman Old Style" pitchFamily="18" charset="0"/>
              </a:rPr>
              <a:t>                    </a:t>
            </a:r>
            <a:r>
              <a:rPr lang="ru-RU" dirty="0" smtClean="0">
                <a:latin typeface="Bookman Old Style" pitchFamily="18" charset="0"/>
              </a:rPr>
              <a:t>     </a:t>
            </a:r>
            <a:r>
              <a:rPr lang="ru-RU" b="1" dirty="0" smtClean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Bookman Old Style" pitchFamily="18" charset="0"/>
              </a:rPr>
              <a:t>Припев:</a:t>
            </a:r>
            <a:endParaRPr lang="ru-RU" b="1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latin typeface="Bookman Old Style" pitchFamily="18" charset="0"/>
            </a:endParaRPr>
          </a:p>
          <a:p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endParaRPr lang="ru-RU" sz="3600" b="1" dirty="0">
              <a:solidFill>
                <a:schemeClr val="accent1">
                  <a:lumMod val="10000"/>
                </a:schemeClr>
              </a:solidFill>
              <a:latin typeface="Book Antiqua" pitchFamily="18" charset="0"/>
            </a:endParaRP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Ну-ка спляшем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полечку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полечку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.</a:t>
            </a:r>
          </a:p>
          <a:p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endParaRPr lang="ru-RU" sz="3600" b="1" dirty="0">
              <a:solidFill>
                <a:schemeClr val="accent1">
                  <a:lumMod val="10000"/>
                </a:schemeClr>
              </a:solidFill>
              <a:latin typeface="Book Antiqua" pitchFamily="18" charset="0"/>
            </a:endParaRP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Ну-ка спляшем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полечку,полечку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1267" name="Picture 2" descr="D:\МАМА\курсы 5\Gyseva Soloveva\project  support\teacnher support\web.files\image02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286124"/>
            <a:ext cx="2414588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9" descr="9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2857496"/>
            <a:ext cx="14287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3 кл_265_03.01. Полька _чешская нар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  <p:pic>
        <p:nvPicPr>
          <p:cNvPr id="9" name="Picture 3" descr="D:\МАМА\линии\7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V="1">
            <a:off x="3214678" y="642918"/>
            <a:ext cx="1714512" cy="71438"/>
          </a:xfrm>
          <a:prstGeom prst="rect">
            <a:avLst/>
          </a:prstGeom>
          <a:noFill/>
        </p:spPr>
      </p:pic>
      <p:pic>
        <p:nvPicPr>
          <p:cNvPr id="10" name="Picture 3" descr="D:\МАМА\линии\7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V="1">
            <a:off x="3000364" y="4071942"/>
            <a:ext cx="1714512" cy="714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9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142844" y="214290"/>
            <a:ext cx="8501062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                        </a:t>
            </a:r>
            <a:r>
              <a:rPr lang="ru-RU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Bookman Old Style" pitchFamily="18" charset="0"/>
              </a:rPr>
              <a:t>2 куплет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Струны скрипки тонкие, тонкие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Звуки флейты звонкие, звонкие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Медь на трубах яркая, яркая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Пляска будет жаркая, жаркая</a:t>
            </a:r>
            <a:r>
              <a:rPr lang="ru-RU" sz="3600" b="1" dirty="0">
                <a:latin typeface="Book Antiqua" pitchFamily="18" charset="0"/>
              </a:rPr>
              <a:t>.</a:t>
            </a:r>
          </a:p>
          <a:p>
            <a:r>
              <a:rPr lang="ru-RU" b="1" dirty="0">
                <a:solidFill>
                  <a:srgbClr val="FF0000"/>
                </a:solidFill>
                <a:latin typeface="Book Antiqua" pitchFamily="18" charset="0"/>
              </a:rPr>
              <a:t>                        </a:t>
            </a:r>
            <a:endParaRPr lang="ru-RU" b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                           </a:t>
            </a:r>
            <a:r>
              <a:rPr lang="ru-RU" b="1" dirty="0" smtClean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Book Antiqua" pitchFamily="18" charset="0"/>
              </a:rPr>
              <a:t>Припев:</a:t>
            </a:r>
            <a:endParaRPr lang="ru-RU" b="1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latin typeface="Book Antiqua" pitchFamily="18" charset="0"/>
            </a:endParaRPr>
          </a:p>
          <a:p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endParaRPr lang="ru-RU" sz="3600" b="1" dirty="0">
              <a:solidFill>
                <a:schemeClr val="accent1">
                  <a:lumMod val="10000"/>
                </a:schemeClr>
              </a:solidFill>
              <a:latin typeface="Book Antiqua" pitchFamily="18" charset="0"/>
            </a:endParaRP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Пляска будет жаркая, жаркая.</a:t>
            </a:r>
          </a:p>
          <a:p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endParaRPr lang="ru-RU" sz="3600" b="1" dirty="0">
              <a:solidFill>
                <a:schemeClr val="accent1">
                  <a:lumMod val="10000"/>
                </a:schemeClr>
              </a:solidFill>
              <a:latin typeface="Book Antiqua" pitchFamily="18" charset="0"/>
            </a:endParaRP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Пляска будет жаркая, жаркая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.</a:t>
            </a:r>
          </a:p>
        </p:txBody>
      </p:sp>
      <p:pic>
        <p:nvPicPr>
          <p:cNvPr id="12291" name="Picture 3" descr="D:\Картинки\Анимашки\музыкальные инструменты\ARTS002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31837">
            <a:off x="6455854" y="5440192"/>
            <a:ext cx="2576512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D:\Картинки\Анимашки\музыкальные инструменты\J030531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54381">
            <a:off x="5600044" y="3530189"/>
            <a:ext cx="26130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74174">
            <a:off x="7052592" y="375821"/>
            <a:ext cx="1884803" cy="230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7283" name="Picture 3" descr="D:\МАМА\линии\7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2643174" y="714356"/>
            <a:ext cx="1785950" cy="71438"/>
          </a:xfrm>
          <a:prstGeom prst="rect">
            <a:avLst/>
          </a:prstGeom>
          <a:noFill/>
        </p:spPr>
      </p:pic>
      <p:pic>
        <p:nvPicPr>
          <p:cNvPr id="9" name="Picture 3" descr="D:\МАМА\линии\7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2571736" y="3714752"/>
            <a:ext cx="1571636" cy="714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5000"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142844" y="214290"/>
            <a:ext cx="900115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  <a:t>                     </a:t>
            </a:r>
            <a:r>
              <a:rPr lang="ru-RU" dirty="0" smtClean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  <a:t>    </a:t>
            </a:r>
            <a:r>
              <a:rPr lang="ru-RU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Bookman Old Style" pitchFamily="18" charset="0"/>
              </a:rPr>
              <a:t>3 куплет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Руки сами хлопают, </a:t>
            </a:r>
            <a:r>
              <a:rPr lang="ru-RU" sz="3600" b="1" dirty="0" smtClean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хлопают</a:t>
            </a:r>
            <a:endParaRPr lang="ru-RU" sz="3600" b="1" dirty="0" smtClean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latin typeface="Bookman Old Style" pitchFamily="18" charset="0"/>
            </a:endParaRPr>
          </a:p>
          <a:p>
            <a:r>
              <a:rPr lang="ru-RU" sz="3600" b="1" dirty="0" smtClean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Ноги 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сами топают, топают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Дружат танец с песенкой, песенкой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Всем ребятам весело, весело.</a:t>
            </a:r>
          </a:p>
          <a:p>
            <a:endParaRPr lang="ru-RU" sz="3600" b="1" dirty="0">
              <a:solidFill>
                <a:srgbClr val="FF00FF"/>
              </a:solidFill>
              <a:latin typeface="Book Antiqua" pitchFamily="18" charset="0"/>
            </a:endParaRPr>
          </a:p>
          <a:p>
            <a:r>
              <a:rPr lang="ru-RU" dirty="0">
                <a:latin typeface="Book Antiqua" pitchFamily="18" charset="0"/>
              </a:rPr>
              <a:t>                    </a:t>
            </a:r>
            <a:r>
              <a:rPr lang="ru-RU" dirty="0" smtClean="0">
                <a:latin typeface="Book Antiqua" pitchFamily="18" charset="0"/>
              </a:rPr>
              <a:t>       </a:t>
            </a:r>
            <a:r>
              <a:rPr lang="ru-RU" b="1" dirty="0" smtClean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Book Antiqua" pitchFamily="18" charset="0"/>
              </a:rPr>
              <a:t>Припев:</a:t>
            </a:r>
            <a:endParaRPr lang="ru-RU" b="1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latin typeface="Book Antiqua" pitchFamily="18" charset="0"/>
            </a:endParaRPr>
          </a:p>
          <a:p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</a:t>
            </a:r>
          </a:p>
          <a:p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Всем ребятам весело, весело</a:t>
            </a:r>
          </a:p>
          <a:p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тра-ля-ля-ля</a:t>
            </a:r>
            <a:endParaRPr lang="ru-RU" sz="3600" b="1" dirty="0">
              <a:solidFill>
                <a:schemeClr val="accent1">
                  <a:lumMod val="10000"/>
                </a:schemeClr>
              </a:solidFill>
              <a:latin typeface="Book Antiqua" pitchFamily="18" charset="0"/>
            </a:endParaRPr>
          </a:p>
          <a:p>
            <a:r>
              <a:rPr lang="ru-RU" sz="3600" b="1" dirty="0" smtClean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Всем 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ребятам весело, </a:t>
            </a:r>
            <a:r>
              <a:rPr lang="ru-RU" sz="3600" b="1" dirty="0" smtClean="0">
                <a:solidFill>
                  <a:schemeClr val="accent1">
                    <a:lumMod val="10000"/>
                  </a:schemeClr>
                </a:solidFill>
                <a:latin typeface="Book Antiqua" pitchFamily="18" charset="0"/>
              </a:rPr>
              <a:t>весело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 Antiqua" pitchFamily="18" charset="0"/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3316" name="Picture 2" descr="http://club-edu.tambov.ru/vjpusk/vjp128/rabot/19/images/KIDS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786058"/>
            <a:ext cx="2587772" cy="178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МАМА\линии\7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2643174" y="714356"/>
            <a:ext cx="1785950" cy="71438"/>
          </a:xfrm>
          <a:prstGeom prst="rect">
            <a:avLst/>
          </a:prstGeom>
          <a:noFill/>
        </p:spPr>
      </p:pic>
      <p:pic>
        <p:nvPicPr>
          <p:cNvPr id="5" name="Picture 3" descr="D:\МАМА\линии\7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2571736" y="3857628"/>
            <a:ext cx="1500198" cy="714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5" descr="082f346ab42c3324d4"/>
          <p:cNvSpPr>
            <a:spLocks noChangeArrowheads="1" noChangeShapeType="1" noTextEdit="1"/>
          </p:cNvSpPr>
          <p:nvPr/>
        </p:nvSpPr>
        <p:spPr bwMode="auto">
          <a:xfrm>
            <a:off x="785786" y="214290"/>
            <a:ext cx="7162800" cy="12192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 dirty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Задания</a:t>
            </a:r>
          </a:p>
        </p:txBody>
      </p:sp>
      <p:pic>
        <p:nvPicPr>
          <p:cNvPr id="6151" name="Picture 5" descr="nota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143248"/>
            <a:ext cx="4603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9" descr="nota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143248"/>
            <a:ext cx="4603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93" b="6247"/>
          <a:stretch>
            <a:fillRect/>
          </a:stretch>
        </p:blipFill>
        <p:spPr bwMode="auto">
          <a:xfrm>
            <a:off x="5572132" y="3071810"/>
            <a:ext cx="9239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93" b="6247"/>
          <a:stretch>
            <a:fillRect/>
          </a:stretch>
        </p:blipFill>
        <p:spPr bwMode="auto">
          <a:xfrm>
            <a:off x="4000496" y="3000372"/>
            <a:ext cx="971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3" name="Text Box 56"/>
          <p:cNvSpPr txBox="1">
            <a:spLocks noChangeArrowheads="1"/>
          </p:cNvSpPr>
          <p:nvPr/>
        </p:nvSpPr>
        <p:spPr bwMode="auto">
          <a:xfrm>
            <a:off x="6357950" y="200024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1214414" y="1357298"/>
            <a:ext cx="3171675" cy="1214440"/>
            <a:chOff x="1285852" y="1500172"/>
            <a:chExt cx="3171675" cy="1214440"/>
          </a:xfrm>
        </p:grpSpPr>
        <p:pic>
          <p:nvPicPr>
            <p:cNvPr id="6155" name="Picture 3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1928794" y="1571612"/>
              <a:ext cx="728663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6" name="Picture 3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1285852" y="1571612"/>
              <a:ext cx="65405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9" name="Picture 3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2643174" y="1571612"/>
              <a:ext cx="728663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0" name="Picture 3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3286116" y="1571612"/>
              <a:ext cx="728663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61"/>
            <p:cNvGrpSpPr>
              <a:grpSpLocks/>
            </p:cNvGrpSpPr>
            <p:nvPr/>
          </p:nvGrpSpPr>
          <p:grpSpPr bwMode="auto">
            <a:xfrm>
              <a:off x="4000327" y="1500172"/>
              <a:ext cx="457200" cy="1138315"/>
              <a:chOff x="-463" y="1920"/>
              <a:chExt cx="648" cy="1458"/>
            </a:xfrm>
          </p:grpSpPr>
          <p:sp>
            <p:nvSpPr>
              <p:cNvPr id="6183" name="Oval 62"/>
              <p:cNvSpPr>
                <a:spLocks noChangeArrowheads="1"/>
              </p:cNvSpPr>
              <p:nvPr/>
            </p:nvSpPr>
            <p:spPr bwMode="auto">
              <a:xfrm>
                <a:off x="-463" y="3018"/>
                <a:ext cx="648" cy="36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184" name="Line 63"/>
              <p:cNvSpPr>
                <a:spLocks noChangeShapeType="1"/>
              </p:cNvSpPr>
              <p:nvPr/>
            </p:nvSpPr>
            <p:spPr bwMode="auto">
              <a:xfrm>
                <a:off x="145" y="1920"/>
                <a:ext cx="0" cy="1224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0" name="Группа 59"/>
          <p:cNvGrpSpPr/>
          <p:nvPr/>
        </p:nvGrpSpPr>
        <p:grpSpPr>
          <a:xfrm>
            <a:off x="1214414" y="4714884"/>
            <a:ext cx="3252780" cy="1524000"/>
            <a:chOff x="1219200" y="4714884"/>
            <a:chExt cx="3252780" cy="1524000"/>
          </a:xfrm>
        </p:grpSpPr>
        <p:pic>
          <p:nvPicPr>
            <p:cNvPr id="6153" name="Picture 30" descr="nota0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200" y="4876800"/>
              <a:ext cx="460375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1" name="Picture 3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2643174" y="4714884"/>
              <a:ext cx="97155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2" name="Picture 3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3500430" y="4714884"/>
              <a:ext cx="97155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61"/>
            <p:cNvGrpSpPr>
              <a:grpSpLocks/>
            </p:cNvGrpSpPr>
            <p:nvPr/>
          </p:nvGrpSpPr>
          <p:grpSpPr bwMode="auto">
            <a:xfrm>
              <a:off x="1981200" y="4953000"/>
              <a:ext cx="457200" cy="1143000"/>
              <a:chOff x="1056" y="1920"/>
              <a:chExt cx="648" cy="1464"/>
            </a:xfrm>
          </p:grpSpPr>
          <p:sp>
            <p:nvSpPr>
              <p:cNvPr id="6181" name="Oval 62"/>
              <p:cNvSpPr>
                <a:spLocks noChangeArrowheads="1"/>
              </p:cNvSpPr>
              <p:nvPr/>
            </p:nvSpPr>
            <p:spPr bwMode="auto">
              <a:xfrm>
                <a:off x="1056" y="3024"/>
                <a:ext cx="648" cy="36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182" name="Line 63"/>
              <p:cNvSpPr>
                <a:spLocks noChangeShapeType="1"/>
              </p:cNvSpPr>
              <p:nvPr/>
            </p:nvSpPr>
            <p:spPr bwMode="auto">
              <a:xfrm>
                <a:off x="1680" y="1920"/>
                <a:ext cx="0" cy="1224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45" name="Picture 29" descr="nota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143248"/>
            <a:ext cx="4603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9" descr="nota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143248"/>
            <a:ext cx="4603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9" descr="nota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143248"/>
            <a:ext cx="4603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93" b="6247"/>
          <a:stretch>
            <a:fillRect/>
          </a:stretch>
        </p:blipFill>
        <p:spPr bwMode="auto">
          <a:xfrm>
            <a:off x="6357950" y="3000372"/>
            <a:ext cx="971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9" descr="nota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3214686"/>
            <a:ext cx="4603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93" b="6247"/>
          <a:stretch>
            <a:fillRect/>
          </a:stretch>
        </p:blipFill>
        <p:spPr bwMode="auto">
          <a:xfrm>
            <a:off x="7858148" y="3143248"/>
            <a:ext cx="9239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2" name="Группа 51"/>
          <p:cNvGrpSpPr/>
          <p:nvPr/>
        </p:nvGrpSpPr>
        <p:grpSpPr>
          <a:xfrm>
            <a:off x="4786314" y="1428736"/>
            <a:ext cx="3314903" cy="1143003"/>
            <a:chOff x="1285852" y="1571612"/>
            <a:chExt cx="3314903" cy="1143003"/>
          </a:xfrm>
        </p:grpSpPr>
        <p:pic>
          <p:nvPicPr>
            <p:cNvPr id="53" name="Picture 3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1928794" y="1571615"/>
              <a:ext cx="728663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3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1285852" y="1571612"/>
              <a:ext cx="65405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3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2643174" y="1571615"/>
              <a:ext cx="728663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3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3286116" y="1571615"/>
              <a:ext cx="728663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7" name="Group 61"/>
            <p:cNvGrpSpPr>
              <a:grpSpLocks/>
            </p:cNvGrpSpPr>
            <p:nvPr/>
          </p:nvGrpSpPr>
          <p:grpSpPr bwMode="auto">
            <a:xfrm>
              <a:off x="4143555" y="1572006"/>
              <a:ext cx="457200" cy="1138318"/>
              <a:chOff x="-260" y="2012"/>
              <a:chExt cx="648" cy="1458"/>
            </a:xfrm>
          </p:grpSpPr>
          <p:sp>
            <p:nvSpPr>
              <p:cNvPr id="58" name="Oval 62"/>
              <p:cNvSpPr>
                <a:spLocks noChangeArrowheads="1"/>
              </p:cNvSpPr>
              <p:nvPr/>
            </p:nvSpPr>
            <p:spPr bwMode="auto">
              <a:xfrm>
                <a:off x="-260" y="3110"/>
                <a:ext cx="648" cy="36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Line 63"/>
              <p:cNvSpPr>
                <a:spLocks noChangeShapeType="1"/>
              </p:cNvSpPr>
              <p:nvPr/>
            </p:nvSpPr>
            <p:spPr bwMode="auto">
              <a:xfrm>
                <a:off x="347" y="2012"/>
                <a:ext cx="0" cy="1224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1" name="Группа 60"/>
          <p:cNvGrpSpPr/>
          <p:nvPr/>
        </p:nvGrpSpPr>
        <p:grpSpPr>
          <a:xfrm>
            <a:off x="4643438" y="4714884"/>
            <a:ext cx="3252780" cy="1524000"/>
            <a:chOff x="1219200" y="4714884"/>
            <a:chExt cx="3252780" cy="1524000"/>
          </a:xfrm>
        </p:grpSpPr>
        <p:pic>
          <p:nvPicPr>
            <p:cNvPr id="62" name="Picture 30" descr="nota0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200" y="4876800"/>
              <a:ext cx="460375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3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2643174" y="4714884"/>
              <a:ext cx="97155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3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93" b="6247"/>
            <a:stretch>
              <a:fillRect/>
            </a:stretch>
          </p:blipFill>
          <p:spPr bwMode="auto">
            <a:xfrm>
              <a:off x="3500430" y="4714884"/>
              <a:ext cx="97155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5" name="Group 61"/>
            <p:cNvGrpSpPr>
              <a:grpSpLocks/>
            </p:cNvGrpSpPr>
            <p:nvPr/>
          </p:nvGrpSpPr>
          <p:grpSpPr bwMode="auto">
            <a:xfrm>
              <a:off x="1981200" y="4953003"/>
              <a:ext cx="457200" cy="1143002"/>
              <a:chOff x="1056" y="1920"/>
              <a:chExt cx="648" cy="1464"/>
            </a:xfrm>
          </p:grpSpPr>
          <p:sp>
            <p:nvSpPr>
              <p:cNvPr id="66" name="Oval 62"/>
              <p:cNvSpPr>
                <a:spLocks noChangeArrowheads="1"/>
              </p:cNvSpPr>
              <p:nvPr/>
            </p:nvSpPr>
            <p:spPr bwMode="auto">
              <a:xfrm>
                <a:off x="1056" y="3024"/>
                <a:ext cx="648" cy="36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Line 63"/>
              <p:cNvSpPr>
                <a:spLocks noChangeShapeType="1"/>
              </p:cNvSpPr>
              <p:nvPr/>
            </p:nvSpPr>
            <p:spPr bwMode="auto">
              <a:xfrm>
                <a:off x="1680" y="1920"/>
                <a:ext cx="0" cy="1224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8" name="TextBox 67"/>
          <p:cNvSpPr txBox="1"/>
          <p:nvPr/>
        </p:nvSpPr>
        <p:spPr>
          <a:xfrm>
            <a:off x="500034" y="200024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</a:rPr>
              <a:t>1.</a:t>
            </a:r>
            <a:endParaRPr lang="ru-RU" sz="4000" b="1" dirty="0"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circle">
                  <a:fillToRect t="100000" r="100000"/>
                </a:path>
                <a:tileRect l="-100000" b="-100000"/>
              </a:gra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28596" y="3929066"/>
            <a:ext cx="612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circle">
                    <a:fillToRect t="100000" r="100000"/>
                  </a:path>
                </a:gradFill>
              </a:rPr>
              <a:t>2.</a:t>
            </a:r>
            <a:endParaRPr lang="ru-RU" sz="4000" b="1" dirty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circle">
                  <a:fillToRect t="100000" r="100000"/>
                </a:path>
              </a:gra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28596" y="5572140"/>
            <a:ext cx="5693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circle">
                    <a:fillToRect t="100000" r="100000"/>
                  </a:path>
                </a:gradFill>
              </a:rPr>
              <a:t>3</a:t>
            </a:r>
            <a:r>
              <a:rPr lang="ru-RU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circle">
                    <a:fillToRect t="100000" r="100000"/>
                  </a:path>
                </a:gradFill>
              </a:rPr>
              <a:t>.</a:t>
            </a:r>
            <a:endParaRPr lang="ru-RU" b="1" dirty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circle">
                  <a:fillToRect t="100000" r="100000"/>
                </a:path>
              </a:gradFill>
            </a:endParaRPr>
          </a:p>
        </p:txBody>
      </p:sp>
      <p:sp>
        <p:nvSpPr>
          <p:cNvPr id="76" name="Line 63"/>
          <p:cNvSpPr>
            <a:spLocks noChangeShapeType="1"/>
          </p:cNvSpPr>
          <p:nvPr/>
        </p:nvSpPr>
        <p:spPr bwMode="auto">
          <a:xfrm>
            <a:off x="4643438" y="1571612"/>
            <a:ext cx="0" cy="955624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" name="Line 63"/>
          <p:cNvSpPr>
            <a:spLocks noChangeShapeType="1"/>
          </p:cNvSpPr>
          <p:nvPr/>
        </p:nvSpPr>
        <p:spPr bwMode="auto">
          <a:xfrm>
            <a:off x="8429652" y="1643050"/>
            <a:ext cx="0" cy="955624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9" name="Line 63"/>
          <p:cNvSpPr>
            <a:spLocks noChangeShapeType="1"/>
          </p:cNvSpPr>
          <p:nvPr/>
        </p:nvSpPr>
        <p:spPr bwMode="auto">
          <a:xfrm>
            <a:off x="3929058" y="3429000"/>
            <a:ext cx="0" cy="955624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0" name="Line 63"/>
          <p:cNvSpPr>
            <a:spLocks noChangeShapeType="1"/>
          </p:cNvSpPr>
          <p:nvPr/>
        </p:nvSpPr>
        <p:spPr bwMode="auto">
          <a:xfrm>
            <a:off x="8643966" y="3571876"/>
            <a:ext cx="0" cy="955624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" name="Line 63"/>
          <p:cNvSpPr>
            <a:spLocks noChangeShapeType="1"/>
          </p:cNvSpPr>
          <p:nvPr/>
        </p:nvSpPr>
        <p:spPr bwMode="auto">
          <a:xfrm>
            <a:off x="4429124" y="5214950"/>
            <a:ext cx="0" cy="955624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" name="Line 63"/>
          <p:cNvSpPr>
            <a:spLocks noChangeShapeType="1"/>
          </p:cNvSpPr>
          <p:nvPr/>
        </p:nvSpPr>
        <p:spPr bwMode="auto">
          <a:xfrm>
            <a:off x="7929586" y="5214950"/>
            <a:ext cx="0" cy="955624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6"/>
          <p:cNvSpPr>
            <a:spLocks noChangeArrowheads="1" noChangeShapeType="1" noTextEdit="1"/>
          </p:cNvSpPr>
          <p:nvPr/>
        </p:nvSpPr>
        <p:spPr bwMode="auto">
          <a:xfrm>
            <a:off x="1142976" y="285728"/>
            <a:ext cx="6000792" cy="10001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676"/>
              </a:avLst>
            </a:prstTxWarp>
          </a:bodyPr>
          <a:lstStyle/>
          <a:p>
            <a:pPr algn="ctr"/>
            <a:r>
              <a:rPr lang="ru-RU" sz="4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Karmen" pitchFamily="34" charset="-52"/>
                <a:cs typeface="Arial"/>
              </a:rPr>
              <a:t>запомни</a:t>
            </a:r>
          </a:p>
        </p:txBody>
      </p:sp>
      <p:pic>
        <p:nvPicPr>
          <p:cNvPr id="9219" name="Picture 7" descr="9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1214414" y="1404918"/>
            <a:ext cx="5857916" cy="9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14" descr="334d7f77d6c3"/>
          <p:cNvPicPr>
            <a:picLocks noChangeAspect="1" noChangeArrowheads="1"/>
          </p:cNvPicPr>
          <p:nvPr/>
        </p:nvPicPr>
        <p:blipFill>
          <a:blip r:embed="rId3" cstate="print"/>
          <a:srcRect r="49442"/>
          <a:stretch>
            <a:fillRect/>
          </a:stretch>
        </p:blipFill>
        <p:spPr bwMode="auto">
          <a:xfrm>
            <a:off x="142875" y="3000375"/>
            <a:ext cx="136683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13" descr="nota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143375"/>
            <a:ext cx="89693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3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93" b="6247"/>
          <a:stretch>
            <a:fillRect/>
          </a:stretch>
        </p:blipFill>
        <p:spPr bwMode="auto">
          <a:xfrm>
            <a:off x="4357688" y="3786188"/>
            <a:ext cx="1706562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3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93" b="6247"/>
          <a:stretch>
            <a:fillRect/>
          </a:stretch>
        </p:blipFill>
        <p:spPr bwMode="auto">
          <a:xfrm>
            <a:off x="6929438" y="3714750"/>
            <a:ext cx="1706562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AutoShape 24"/>
          <p:cNvSpPr>
            <a:spLocks noChangeArrowheads="1"/>
          </p:cNvSpPr>
          <p:nvPr/>
        </p:nvSpPr>
        <p:spPr bwMode="auto">
          <a:xfrm>
            <a:off x="5508625" y="4076700"/>
            <a:ext cx="936625" cy="8636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1749"/>
                  <a:pt x="5650" y="12682"/>
                  <a:pt x="6126" y="13504"/>
                </a:cubicBezTo>
                <a:lnTo>
                  <a:pt x="1452" y="16208"/>
                </a:lnTo>
                <a:cubicBezTo>
                  <a:pt x="500" y="14564"/>
                  <a:pt x="0" y="12699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C3300"/>
          </a:solidFill>
          <a:ln w="9525" algn="ctr">
            <a:solidFill>
              <a:srgbClr val="008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1571612"/>
            <a:ext cx="8286808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Синкопа-перенесение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акцента с сильной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доли на слабую.</a:t>
            </a:r>
          </a:p>
        </p:txBody>
      </p:sp>
      <p:sp>
        <p:nvSpPr>
          <p:cNvPr id="9226" name="Line 29"/>
          <p:cNvSpPr>
            <a:spLocks noChangeShapeType="1"/>
          </p:cNvSpPr>
          <p:nvPr/>
        </p:nvSpPr>
        <p:spPr bwMode="auto">
          <a:xfrm flipV="1">
            <a:off x="6858016" y="6572272"/>
            <a:ext cx="1008062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9227" name="Line 29"/>
          <p:cNvSpPr>
            <a:spLocks noChangeShapeType="1"/>
          </p:cNvSpPr>
          <p:nvPr/>
        </p:nvSpPr>
        <p:spPr bwMode="auto">
          <a:xfrm flipV="1">
            <a:off x="4286250" y="6643688"/>
            <a:ext cx="1008063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7000924" cy="642942"/>
          </a:xfrm>
        </p:spPr>
        <p:txBody>
          <a:bodyPr>
            <a:noAutofit/>
          </a:bodyPr>
          <a:lstStyle/>
          <a:p>
            <a:pPr algn="l"/>
            <a:r>
              <a:rPr lang="ru-RU" sz="4800" b="1" u="sng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Book Antiqua" pitchFamily="18" charset="0"/>
              </a:rPr>
              <a:t>Проверь свои знания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6858048" cy="4500595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500" b="1" dirty="0" smtClean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1.Джорж Гершвин</a:t>
            </a:r>
          </a:p>
          <a:p>
            <a:pPr>
              <a:buNone/>
            </a:pPr>
            <a:endParaRPr lang="ru-RU" sz="4500" b="1" dirty="0" smtClean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500" b="1" dirty="0" smtClean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2.М.И.Глинка, П. И, Чайковский</a:t>
            </a:r>
          </a:p>
          <a:p>
            <a:pPr>
              <a:buNone/>
            </a:pPr>
            <a:endParaRPr lang="ru-RU" sz="4500" b="1" dirty="0" smtClean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500" b="1" dirty="0" smtClean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3.Эдвард Григ</a:t>
            </a:r>
          </a:p>
          <a:p>
            <a:pPr>
              <a:buNone/>
            </a:pPr>
            <a:endParaRPr lang="ru-RU" sz="4500" b="1" dirty="0" smtClean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500" b="1" dirty="0" smtClean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4.Антонин Дворжак</a:t>
            </a:r>
          </a:p>
          <a:p>
            <a:pPr>
              <a:buNone/>
            </a:pPr>
            <a:endParaRPr lang="ru-RU" sz="4500" b="1" dirty="0" smtClean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500" b="1" dirty="0" smtClean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5.Народная песня « Посадил полынь я» </a:t>
            </a:r>
          </a:p>
          <a:p>
            <a:pPr>
              <a:buNone/>
            </a:pPr>
            <a:endParaRPr lang="ru-RU" sz="4500" b="1" dirty="0" smtClean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Book Antiqua" pitchFamily="18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3714744" y="2143116"/>
            <a:ext cx="3286148" cy="257176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6200000" flipH="1">
            <a:off x="4250529" y="2821777"/>
            <a:ext cx="2786082" cy="2714644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2857488" y="2000240"/>
            <a:ext cx="4071966" cy="150019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 flipH="1" flipV="1">
            <a:off x="3607587" y="1107265"/>
            <a:ext cx="3714776" cy="3071834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 flipH="1" flipV="1">
            <a:off x="5429256" y="3643314"/>
            <a:ext cx="1714512" cy="142876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031985"/>
            <a:ext cx="1928826" cy="128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7500958" y="4000504"/>
            <a:ext cx="8531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США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7" name="Picture 10" descr="J028274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000108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5429264"/>
            <a:ext cx="1928827" cy="12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358082" y="5429264"/>
            <a:ext cx="1401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Италия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357298"/>
            <a:ext cx="1928826" cy="128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7143768" y="1428736"/>
            <a:ext cx="1781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Норвегия</a:t>
            </a:r>
            <a:endParaRPr lang="ru-RU" sz="24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7" cstate="print"/>
          <a:srcRect t="6250"/>
          <a:stretch>
            <a:fillRect/>
          </a:stretch>
        </p:blipFill>
        <p:spPr bwMode="auto">
          <a:xfrm>
            <a:off x="7072330" y="142852"/>
            <a:ext cx="192882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2330" y="2714620"/>
            <a:ext cx="1928826" cy="130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Прямоугольник 28"/>
          <p:cNvSpPr/>
          <p:nvPr/>
        </p:nvSpPr>
        <p:spPr>
          <a:xfrm>
            <a:off x="7358082" y="142852"/>
            <a:ext cx="1196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Чехия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72330" y="2714620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Болгария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85728"/>
            <a:ext cx="9144000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kern="10" spc="50" dirty="0" smtClean="0">
                <a:ln w="11430"/>
                <a:blipFill>
                  <a:blip r:embed="rId3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cs typeface="Arial"/>
              </a:rPr>
              <a:t>Вы  </a:t>
            </a:r>
            <a:r>
              <a:rPr lang="ru-RU" sz="5400" b="1" kern="10" spc="50" dirty="0" smtClean="0">
                <a:ln w="11430"/>
                <a:blipFill>
                  <a:blip r:embed="rId3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cs typeface="Arial"/>
              </a:rPr>
              <a:t>успешно  справились</a:t>
            </a:r>
            <a:endParaRPr lang="ru-RU" sz="6000" b="1" kern="10" spc="50" dirty="0">
              <a:ln w="11430"/>
              <a:blipFill>
                <a:blip r:embed="rId3"/>
                <a:stretch>
                  <a:fillRect/>
                </a:stretch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  <a:cs typeface="Arial"/>
            </a:endParaRPr>
          </a:p>
          <a:p>
            <a:pPr algn="ctr">
              <a:defRPr/>
            </a:pPr>
            <a:r>
              <a:rPr lang="ru-RU" sz="6000" b="1" kern="10" spc="50" dirty="0">
                <a:ln w="11430"/>
                <a:blipFill>
                  <a:blip r:embed="rId3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cs typeface="Arial"/>
              </a:rPr>
              <a:t> с заданием! </a:t>
            </a:r>
            <a:endParaRPr lang="ru-RU" sz="4400" b="1" spc="50" dirty="0">
              <a:ln w="11430"/>
              <a:blipFill>
                <a:blip r:embed="rId3"/>
                <a:stretch>
                  <a:fillRect/>
                </a:stretch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8676" name="Рисунок 5" descr="52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214686"/>
            <a:ext cx="8715436" cy="20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фанфары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600076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WordArt 2"/>
          <p:cNvSpPr>
            <a:spLocks noChangeArrowheads="1" noChangeShapeType="1" noTextEdit="1"/>
          </p:cNvSpPr>
          <p:nvPr/>
        </p:nvSpPr>
        <p:spPr bwMode="auto">
          <a:xfrm rot="224526">
            <a:off x="2554352" y="198763"/>
            <a:ext cx="6151563" cy="1857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Constantia"/>
              </a:rPr>
              <a:t>Рефлексия</a:t>
            </a: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0" y="1714500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smtClean="0">
                <a:solidFill>
                  <a:srgbClr val="00FF00"/>
                </a:solidFill>
              </a:rPr>
              <a:t> </a:t>
            </a:r>
            <a:r>
              <a:rPr lang="ru-RU" sz="4800" b="1" smtClean="0">
                <a:solidFill>
                  <a:srgbClr val="0000CC"/>
                </a:solidFill>
                <a:latin typeface="Bookman Old Style" pitchFamily="18" charset="0"/>
              </a:rPr>
              <a:t>Проанализируйте урок и</a:t>
            </a:r>
          </a:p>
          <a:p>
            <a:r>
              <a:rPr lang="ru-RU" sz="4800" b="1" smtClean="0">
                <a:solidFill>
                  <a:srgbClr val="0000CC"/>
                </a:solidFill>
                <a:latin typeface="Bookman Old Style" pitchFamily="18" charset="0"/>
              </a:rPr>
              <a:t>    своё «место» в нём:  </a:t>
            </a:r>
            <a:endParaRPr lang="ru-RU" sz="4800" b="1" dirty="0">
              <a:solidFill>
                <a:srgbClr val="0000CC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357562"/>
            <a:ext cx="828675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Что нового вы узнали на уроке;    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С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каким музыкальным жанром познакомились?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Какие произведения звучали на уроке?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Каково настроение после урока.</a:t>
            </a:r>
          </a:p>
        </p:txBody>
      </p:sp>
      <p:pic>
        <p:nvPicPr>
          <p:cNvPr id="95233" name="Picture 1" descr="D:\Картинки\Анимашки\анимир.рис\Рисунок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14290"/>
            <a:ext cx="1851027" cy="1823960"/>
          </a:xfrm>
          <a:prstGeom prst="rect">
            <a:avLst/>
          </a:prstGeom>
          <a:noFill/>
        </p:spPr>
      </p:pic>
      <p:pic>
        <p:nvPicPr>
          <p:cNvPr id="10" name="Picture 5" descr="D:\Картинки\Анимашки\анимир.рис\445378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5643578"/>
            <a:ext cx="1019175" cy="1095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5" descr="15zk0"/>
          <p:cNvSpPr>
            <a:spLocks noChangeArrowheads="1" noChangeShapeType="1" noTextEdit="1"/>
          </p:cNvSpPr>
          <p:nvPr/>
        </p:nvSpPr>
        <p:spPr bwMode="auto">
          <a:xfrm>
            <a:off x="285720" y="214290"/>
            <a:ext cx="8429684" cy="1785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Medieval"/>
              </a:rPr>
              <a:t> </a:t>
            </a:r>
            <a:r>
              <a:rPr lang="ru-RU" sz="8000" b="1" kern="10" dirty="0" smtClean="0">
                <a:ln w="19050">
                  <a:solidFill>
                    <a:srgbClr val="FF33CC"/>
                  </a:solidFill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Century" pitchFamily="18" charset="0"/>
              </a:rPr>
              <a:t>Домашнее  задание</a:t>
            </a:r>
            <a:endParaRPr lang="ru-RU" sz="4000" b="1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990000"/>
                </a:outerShdw>
              </a:effectLst>
              <a:latin typeface="Medieval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57224" y="2428868"/>
            <a:ext cx="7786742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 dirty="0" smtClean="0">
                <a:ln w="15875">
                  <a:solidFill>
                    <a:srgbClr val="000000"/>
                  </a:solidFill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Выучить литературную основу  песни;</a:t>
            </a:r>
          </a:p>
          <a:p>
            <a:pPr>
              <a:defRPr/>
            </a:pPr>
            <a:endParaRPr lang="ru-RU" sz="4400" b="1" dirty="0" smtClean="0">
              <a:ln w="15875">
                <a:solidFill>
                  <a:srgbClr val="000000"/>
                </a:solidFill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defRPr/>
            </a:pPr>
            <a:r>
              <a:rPr lang="ru-RU" sz="4400" b="1" dirty="0" smtClean="0">
                <a:ln w="15875">
                  <a:solidFill>
                    <a:srgbClr val="000000"/>
                  </a:solidFill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Отработать музыкально – ритмические движения</a:t>
            </a:r>
          </a:p>
          <a:p>
            <a:pPr>
              <a:defRPr/>
            </a:pPr>
            <a:endParaRPr lang="ru-RU" sz="4000" b="1" dirty="0" smtClean="0">
              <a:ln>
                <a:solidFill>
                  <a:srgbClr val="C00000"/>
                </a:solidFill>
              </a:ln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7" name="Picture 4" descr="D:\Картинки\Анимашки\новоеее\be3597015f5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1435">
            <a:off x="7907934" y="5247087"/>
            <a:ext cx="966945" cy="1452916"/>
          </a:xfrm>
          <a:prstGeom prst="rect">
            <a:avLst/>
          </a:prstGeom>
          <a:noFill/>
        </p:spPr>
      </p:pic>
      <p:pic>
        <p:nvPicPr>
          <p:cNvPr id="90115" name="Picture 3" descr="D:\МАМА\стрелки\anim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2786058"/>
            <a:ext cx="233362" cy="233362"/>
          </a:xfrm>
          <a:prstGeom prst="rect">
            <a:avLst/>
          </a:prstGeom>
          <a:noFill/>
        </p:spPr>
      </p:pic>
      <p:pic>
        <p:nvPicPr>
          <p:cNvPr id="10" name="Picture 3" descr="D:\МАМА\стрелки\anim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714884"/>
            <a:ext cx="233362" cy="233362"/>
          </a:xfrm>
          <a:prstGeom prst="rect">
            <a:avLst/>
          </a:prstGeom>
          <a:noFill/>
        </p:spPr>
      </p:pic>
      <p:pic>
        <p:nvPicPr>
          <p:cNvPr id="90113" name="Picture 1" descr="D:\Анимашки\анимир.рис\book20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6000768"/>
            <a:ext cx="1409700" cy="5905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10" name="WordArt 14"/>
          <p:cNvSpPr>
            <a:spLocks noChangeArrowheads="1" noChangeShapeType="1" noTextEdit="1"/>
          </p:cNvSpPr>
          <p:nvPr/>
        </p:nvSpPr>
        <p:spPr bwMode="auto">
          <a:xfrm>
            <a:off x="214282" y="642918"/>
            <a:ext cx="8643998" cy="29479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mpir Deco" pitchFamily="2" charset="0"/>
                <a:cs typeface="Arial"/>
              </a:rPr>
              <a:t>молодцы!</a:t>
            </a:r>
          </a:p>
        </p:txBody>
      </p:sp>
      <p:graphicFrame>
        <p:nvGraphicFramePr>
          <p:cNvPr id="106516" name="Object 20"/>
          <p:cNvGraphicFramePr>
            <a:graphicFrameLocks noChangeAspect="1"/>
          </p:cNvGraphicFramePr>
          <p:nvPr/>
        </p:nvGraphicFramePr>
        <p:xfrm>
          <a:off x="928662" y="3786190"/>
          <a:ext cx="2571768" cy="2243663"/>
        </p:xfrm>
        <a:graphic>
          <a:graphicData uri="http://schemas.openxmlformats.org/presentationml/2006/ole">
            <p:oleObj spid="_x0000_s1027" name="CorelDRAW" r:id="rId4" imgW="3650400" imgH="3082680" progId="">
              <p:embed/>
            </p:oleObj>
          </a:graphicData>
        </a:graphic>
      </p:graphicFrame>
      <p:pic>
        <p:nvPicPr>
          <p:cNvPr id="5" name="pershiy_dzvonik(-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  <p:pic>
        <p:nvPicPr>
          <p:cNvPr id="7" name="Picture 4" descr="D:\Картинки\Анимашки\анимир.рис\25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1" y="5643578"/>
            <a:ext cx="1293063" cy="9191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6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6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6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6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6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6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615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solidFill>
            <a:srgbClr val="00B050"/>
          </a:solidFill>
          <a:ln w="31750" cmpd="sng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3" name="Picture 1" descr="C:\Documents and Settings\Admin\Рабочий стол\arg-train-complete-30percent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286124"/>
            <a:ext cx="3643338" cy="3143272"/>
          </a:xfrm>
          <a:prstGeom prst="rect">
            <a:avLst/>
          </a:prstGeom>
          <a:noFill/>
        </p:spPr>
      </p:pic>
      <p:pic>
        <p:nvPicPr>
          <p:cNvPr id="4" name="pershiy_dzvonik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5715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1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48 0.04838 L -0.3401 -0.2342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-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0"/>
            <a:ext cx="500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rgbClr val="C00000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Arlekino" pitchFamily="2" charset="0"/>
              </a:rPr>
              <a:t>Ресурсы</a:t>
            </a:r>
            <a:endParaRPr lang="ru-RU" sz="80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142984"/>
            <a:ext cx="885828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Bookman Old Style" pitchFamily="18" charset="0"/>
              </a:rPr>
              <a:t>http://www.intoclassics.net/ </a:t>
            </a:r>
            <a:r>
              <a:rPr lang="ru-RU" sz="3200" dirty="0" smtClean="0">
                <a:latin typeface="Bookman Old Style" pitchFamily="18" charset="0"/>
              </a:rPr>
              <a:t>- Погружение в классику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Bookman Old Style" pitchFamily="18" charset="0"/>
              </a:rPr>
              <a:t>ttp://ru. wikipedia.org</a:t>
            </a:r>
            <a:r>
              <a:rPr lang="ru-RU" sz="3200" dirty="0" smtClean="0">
                <a:latin typeface="Bookman Old Style" pitchFamily="18" charset="0"/>
              </a:rPr>
              <a:t> </a:t>
            </a:r>
            <a:r>
              <a:rPr lang="en-US" sz="3200" dirty="0" smtClean="0">
                <a:latin typeface="Bookman Old Style" pitchFamily="18" charset="0"/>
              </a:rPr>
              <a:t>›/ </a:t>
            </a:r>
            <a:r>
              <a:rPr lang="ru-RU" sz="3200" dirty="0" smtClean="0">
                <a:latin typeface="Bookman Old Style" pitchFamily="18" charset="0"/>
              </a:rPr>
              <a:t>Дворжак Антонин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Bookman Old Style" pitchFamily="18" charset="0"/>
              </a:rPr>
              <a:t>ttp:// music mp 3.spb.ru/album/ shedevry_ instrumentalinoi_ muzyki. html</a:t>
            </a:r>
            <a:endParaRPr lang="ru-RU" sz="3200" dirty="0" smtClean="0">
              <a:latin typeface="Bookman Old Styl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Bookman Old Style" pitchFamily="18" charset="0"/>
              </a:rPr>
              <a:t>http://</a:t>
            </a:r>
            <a:r>
              <a:rPr lang="ru-RU" sz="3200" dirty="0" smtClean="0">
                <a:latin typeface="Bookman Old Style" pitchFamily="18" charset="0"/>
              </a:rPr>
              <a:t> </a:t>
            </a:r>
            <a:r>
              <a:rPr lang="en-US" sz="3200" dirty="0" smtClean="0">
                <a:latin typeface="Bookman Old Style" pitchFamily="18" charset="0"/>
              </a:rPr>
              <a:t>smt.kz/archives/16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Bookman Old Style" pitchFamily="18" charset="0"/>
              </a:rPr>
              <a:t>http://slovari.yandex.ru.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Bookman Old Style" pitchFamily="18" charset="0"/>
              </a:rPr>
              <a:t>http://www.musicandi.ru/slova_pesen/</a:t>
            </a:r>
            <a:endParaRPr lang="en-US" sz="3200" dirty="0" smtClean="0">
              <a:latin typeface="Bookman Old Style" pitchFamily="18" charset="0"/>
              <a:hlinkClick r:id="rId4"/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hlinkClick r:id="rId4"/>
            </a:endParaRPr>
          </a:p>
          <a:p>
            <a:endParaRPr lang="ru-RU" dirty="0" smtClean="0">
              <a:hlinkClick r:id="rId4"/>
            </a:endParaRPr>
          </a:p>
          <a:p>
            <a:endParaRPr lang="ru-RU" dirty="0" smtClean="0">
              <a:hlinkClick r:id="rId4"/>
            </a:endParaRPr>
          </a:p>
          <a:p>
            <a:pPr>
              <a:buFont typeface="Arial" pitchFamily="34" charset="0"/>
              <a:buChar char="•"/>
            </a:pPr>
            <a:endParaRPr lang="ru-RU" dirty="0" smtClean="0">
              <a:hlinkClick r:id="rId4"/>
            </a:endParaRPr>
          </a:p>
          <a:p>
            <a:endParaRPr lang="ru-RU" dirty="0" smtClean="0">
              <a:hlinkClick r:id="rId4"/>
            </a:endParaRPr>
          </a:p>
        </p:txBody>
      </p:sp>
      <p:pic>
        <p:nvPicPr>
          <p:cNvPr id="105474" name="Picture 2" descr="D:\Картинки\Анимашки\музыкальные инструменты\6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5520680"/>
            <a:ext cx="3429024" cy="1337320"/>
          </a:xfrm>
          <a:prstGeom prst="rect">
            <a:avLst/>
          </a:prstGeom>
          <a:noFill/>
        </p:spPr>
      </p:pic>
      <p:pic>
        <p:nvPicPr>
          <p:cNvPr id="111620" name="Picture 4" descr="D:\Картинки\Анимашки\музыкальные инструменты\ноты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857232"/>
            <a:ext cx="1857388" cy="12817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/>
          <p:cNvSpPr>
            <a:spLocks noChangeArrowheads="1"/>
          </p:cNvSpPr>
          <p:nvPr/>
        </p:nvSpPr>
        <p:spPr bwMode="auto">
          <a:xfrm>
            <a:off x="4643438" y="146932"/>
            <a:ext cx="4500562" cy="6711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8000"/>
              </a:lnSpc>
              <a:spcBef>
                <a:spcPts val="600"/>
              </a:spcBef>
            </a:pPr>
            <a:r>
              <a:rPr lang="ru-RU" b="1" dirty="0">
                <a:latin typeface="Bookman Old Style" pitchFamily="18" charset="0"/>
              </a:rPr>
              <a:t>Столица </a:t>
            </a:r>
            <a:r>
              <a:rPr lang="ru-RU" b="1" dirty="0">
                <a:solidFill>
                  <a:srgbClr val="0000FF"/>
                </a:solidFill>
                <a:latin typeface="Bookman Old Style" pitchFamily="18" charset="0"/>
              </a:rPr>
              <a:t>Чехии</a:t>
            </a:r>
            <a:r>
              <a:rPr lang="ru-RU" b="1" dirty="0">
                <a:latin typeface="Bookman Old Style" pitchFamily="18" charset="0"/>
              </a:rPr>
              <a:t> — красавица </a:t>
            </a:r>
            <a:r>
              <a:rPr lang="ru-RU" b="1" dirty="0">
                <a:solidFill>
                  <a:srgbClr val="0000FF"/>
                </a:solidFill>
                <a:latin typeface="Bookman Old Style" pitchFamily="18" charset="0"/>
              </a:rPr>
              <a:t>Прага,</a:t>
            </a:r>
            <a:r>
              <a:rPr lang="ru-RU" b="1" dirty="0">
                <a:latin typeface="Bookman Old Style" pitchFamily="18" charset="0"/>
              </a:rPr>
              <a:t> ее называют еще «злата Прага» или «стобашенная Прага». Золотые купола пражских соборов и многочисленные древние башни, </a:t>
            </a:r>
            <a:r>
              <a:rPr lang="ru-RU" b="1" dirty="0" smtClean="0">
                <a:latin typeface="Bookman Old Style" pitchFamily="18" charset="0"/>
              </a:rPr>
              <a:t>служат </a:t>
            </a:r>
            <a:r>
              <a:rPr lang="ru-RU" b="1" dirty="0">
                <a:latin typeface="Bookman Old Style" pitchFamily="18" charset="0"/>
              </a:rPr>
              <a:t>украшением этого удивительного города. 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 l="1623" t="1172" r="973" b="2734"/>
          <a:stretch>
            <a:fillRect/>
          </a:stretch>
        </p:blipFill>
        <p:spPr bwMode="auto">
          <a:xfrm>
            <a:off x="214282" y="571480"/>
            <a:ext cx="4286280" cy="5857916"/>
          </a:xfrm>
          <a:prstGeom prst="rect">
            <a:avLst/>
          </a:prstGeom>
          <a:noFill/>
          <a:ln w="114300" cap="flat" cmpd="tri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</p:pic>
      <p:pic>
        <p:nvPicPr>
          <p:cNvPr id="6" name="тема из профессион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4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b="1087"/>
          <a:stretch>
            <a:fillRect/>
          </a:stretch>
        </p:blipFill>
        <p:spPr bwMode="auto">
          <a:xfrm>
            <a:off x="190987" y="142852"/>
            <a:ext cx="8786874" cy="6572296"/>
          </a:xfrm>
          <a:prstGeom prst="rect">
            <a:avLst/>
          </a:prstGeom>
          <a:noFill/>
          <a:ln w="114300" cap="flat" cmpd="tri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428596" y="285728"/>
            <a:ext cx="8429684" cy="258532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sng" strike="noStrike" cap="none" normalizeH="0" baseline="0" dirty="0" smtClean="0">
                <a:ln w="19050"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Чехия</a:t>
            </a:r>
            <a:r>
              <a:rPr kumimoji="0" lang="ru-RU" sz="5400" b="1" i="0" u="none" strike="noStrike" cap="none" normalizeH="0" baseline="0" dirty="0" smtClean="0">
                <a:ln w="19050"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– центрально – европейская</a:t>
            </a:r>
            <a:r>
              <a:rPr kumimoji="0" lang="ru-RU" sz="5400" b="1" i="0" u="none" strike="noStrike" cap="none" normalizeH="0" dirty="0" smtClean="0">
                <a:ln w="19050"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5400" b="1" dirty="0" smtClean="0">
                <a:ln w="19050"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страна.</a:t>
            </a:r>
            <a:r>
              <a:rPr kumimoji="0" lang="ru-RU" sz="5400" b="1" i="0" u="none" strike="noStrike" cap="none" normalizeH="0" baseline="0" dirty="0" smtClean="0">
                <a:ln w="19050"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114300" cmpd="tri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287152" y="214290"/>
            <a:ext cx="88568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 w="6350">
                  <a:solidFill>
                    <a:schemeClr val="tx1"/>
                  </a:solidFill>
                </a:ln>
                <a:solidFill>
                  <a:srgbClr val="006666"/>
                </a:solidFill>
                <a:effectLst/>
                <a:latin typeface="Book Antiqua" pitchFamily="18" charset="0"/>
              </a:rPr>
              <a:t>Старая городская площадь, Прага,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ln w="6350">
                  <a:solidFill>
                    <a:schemeClr val="tx1"/>
                  </a:solidFill>
                </a:ln>
                <a:solidFill>
                  <a:srgbClr val="006666"/>
                </a:solidFill>
                <a:latin typeface="Book Antiqua" pitchFamily="18" charset="0"/>
              </a:rPr>
              <a:t>                           </a:t>
            </a:r>
            <a:r>
              <a:rPr kumimoji="0" lang="ru-RU" sz="4000" b="1" i="0" u="none" strike="noStrike" cap="none" normalizeH="0" baseline="0" dirty="0" smtClean="0">
                <a:ln w="6350">
                  <a:solidFill>
                    <a:schemeClr val="tx1"/>
                  </a:solidFill>
                </a:ln>
                <a:solidFill>
                  <a:srgbClr val="006666"/>
                </a:solidFill>
                <a:effectLst/>
                <a:latin typeface="Book Antiqua" pitchFamily="18" charset="0"/>
              </a:rPr>
              <a:t> Чехия</a:t>
            </a:r>
            <a:endParaRPr kumimoji="0" lang="ru-RU" sz="3600" b="1" i="0" u="none" strike="noStrike" cap="none" normalizeH="0" baseline="0" dirty="0" smtClean="0">
              <a:ln w="6350">
                <a:solidFill>
                  <a:schemeClr val="tx1"/>
                </a:solidFill>
              </a:ln>
              <a:solidFill>
                <a:srgbClr val="006666"/>
              </a:soli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6536577"/>
          </a:xfrm>
          <a:prstGeom prst="rect">
            <a:avLst/>
          </a:prstGeom>
          <a:noFill/>
          <a:ln w="114300" cmpd="tri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114300" cap="flat" cmpd="tri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1472" y="214290"/>
            <a:ext cx="828680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kumimoji="0" lang="ru-RU" sz="5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Чехия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</a:rPr>
              <a:t> -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</a:rPr>
              <a:t>страна, архитектурных построек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3072</TotalTime>
  <Words>689</Words>
  <Application>Microsoft Office PowerPoint</Application>
  <PresentationFormat>Экран (4:3)</PresentationFormat>
  <Paragraphs>179</Paragraphs>
  <Slides>40</Slides>
  <Notes>8</Notes>
  <HiddenSlides>0</HiddenSlides>
  <MMClips>11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Оформление по умолчанию</vt:lpstr>
      <vt:lpstr>CorelDRAW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Сочини Синквейн на слово «Танец»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Проверь свои знания</vt:lpstr>
      <vt:lpstr> </vt:lpstr>
      <vt:lpstr>Слайд 37</vt:lpstr>
      <vt:lpstr>Слайд 38</vt:lpstr>
      <vt:lpstr>Слайд 39</vt:lpstr>
      <vt:lpstr>Слайд 40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Гусева</dc:creator>
  <cp:lastModifiedBy>777</cp:lastModifiedBy>
  <cp:revision>374</cp:revision>
  <dcterms:created xsi:type="dcterms:W3CDTF">2009-01-09T03:44:36Z</dcterms:created>
  <dcterms:modified xsi:type="dcterms:W3CDTF">2024-04-07T12:11:48Z</dcterms:modified>
</cp:coreProperties>
</file>