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3"/>
  </p:notesMasterIdLst>
  <p:sldIdLst>
    <p:sldId id="256" r:id="rId2"/>
    <p:sldId id="257" r:id="rId3"/>
    <p:sldId id="258" r:id="rId4"/>
    <p:sldId id="259" r:id="rId5"/>
    <p:sldId id="260" r:id="rId6"/>
    <p:sldId id="261" r:id="rId7"/>
    <p:sldId id="262" r:id="rId8"/>
    <p:sldId id="263" r:id="rId9"/>
    <p:sldId id="264" r:id="rId10"/>
    <p:sldId id="265" r:id="rId11"/>
    <p:sldId id="266" r:id="rId12"/>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1" d="100"/>
          <a:sy n="61" d="100"/>
        </p:scale>
        <p:origin x="-1542" y="-84"/>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C9E5192-C8CF-451B-82F5-9444245D973C}" type="datetimeFigureOut">
              <a:rPr lang="ru-RU" smtClean="0"/>
              <a:pPr/>
              <a:t>02.03.2022</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A6F6DAD-D46A-4EF5-8831-1769DB292CBE}" type="slidenum">
              <a:rPr lang="ru-RU" smtClean="0"/>
              <a:pPr/>
              <a:t>‹#›</a:t>
            </a:fld>
            <a:endParaRPr lang="ru-RU"/>
          </a:p>
        </p:txBody>
      </p:sp>
    </p:spTree>
    <p:extLst>
      <p:ext uri="{BB962C8B-B14F-4D97-AF65-F5344CB8AC3E}">
        <p14:creationId xmlns:p14="http://schemas.microsoft.com/office/powerpoint/2010/main" val="170899877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CA6F6DAD-D46A-4EF5-8831-1769DB292CBE}" type="slidenum">
              <a:rPr lang="ru-RU" smtClean="0"/>
              <a:pPr/>
              <a:t>10</a:t>
            </a:fld>
            <a:endParaRPr lang="ru-RU"/>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02.03.2022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02.03.2022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02.03.2022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02.03.2022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5B106E36-FD25-4E2D-B0AA-010F637433A0}" type="datetimeFigureOut">
              <a:rPr lang="ru-RU" smtClean="0"/>
              <a:pPr/>
              <a:t>02.03.2022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5B106E36-FD25-4E2D-B0AA-010F637433A0}" type="datetimeFigureOut">
              <a:rPr lang="ru-RU" smtClean="0"/>
              <a:pPr/>
              <a:t>02.03.2022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5B106E36-FD25-4E2D-B0AA-010F637433A0}" type="datetimeFigureOut">
              <a:rPr lang="ru-RU" smtClean="0"/>
              <a:pPr/>
              <a:t>02.03.2022</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5B106E36-FD25-4E2D-B0AA-010F637433A0}" type="datetimeFigureOut">
              <a:rPr lang="ru-RU" smtClean="0"/>
              <a:pPr/>
              <a:t>02.03.2022</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B106E36-FD25-4E2D-B0AA-010F637433A0}" type="datetimeFigureOut">
              <a:rPr lang="ru-RU" smtClean="0"/>
              <a:pPr/>
              <a:t>02.03.2022</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02.03.2022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02.03.2022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accent5">
                <a:lumMod val="60000"/>
                <a:lumOff val="40000"/>
              </a:schemeClr>
            </a:gs>
            <a:gs pos="50000">
              <a:schemeClr val="accent1">
                <a:tint val="44500"/>
                <a:satMod val="160000"/>
              </a:schemeClr>
            </a:gs>
            <a:gs pos="100000">
              <a:schemeClr val="accent1">
                <a:tint val="23500"/>
                <a:satMod val="160000"/>
              </a:schemeClr>
            </a:gs>
          </a:gsLst>
          <a:lin ang="5400000" scaled="0"/>
          <a:tileRect/>
        </a:grad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106E36-FD25-4E2D-B0AA-010F637433A0}" type="datetimeFigureOut">
              <a:rPr lang="ru-RU" smtClean="0"/>
              <a:pPr/>
              <a:t>02.03.2022</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25C68B6-61C2-468F-89AB-4B9F7531AA68}"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a:xfrm>
            <a:off x="5724128" y="3717032"/>
            <a:ext cx="3672408" cy="1752600"/>
          </a:xfrm>
        </p:spPr>
        <p:txBody>
          <a:bodyPr>
            <a:normAutofit/>
          </a:bodyPr>
          <a:lstStyle/>
          <a:p>
            <a:pPr algn="l"/>
            <a:r>
              <a:rPr lang="ru-RU" sz="1800" b="1" dirty="0" smtClean="0">
                <a:solidFill>
                  <a:schemeClr val="tx1"/>
                </a:solidFill>
              </a:rPr>
              <a:t>Подготовила: </a:t>
            </a:r>
            <a:r>
              <a:rPr lang="ru-RU" sz="1800" b="1" dirty="0" err="1" smtClean="0">
                <a:solidFill>
                  <a:schemeClr val="tx1"/>
                </a:solidFill>
              </a:rPr>
              <a:t>Варанкина</a:t>
            </a:r>
            <a:r>
              <a:rPr lang="ru-RU" sz="1800" b="1" dirty="0" smtClean="0">
                <a:solidFill>
                  <a:schemeClr val="tx1"/>
                </a:solidFill>
              </a:rPr>
              <a:t> Е.Е.</a:t>
            </a:r>
          </a:p>
          <a:p>
            <a:pPr algn="l"/>
            <a:r>
              <a:rPr lang="ru-RU" sz="1800" b="1" dirty="0" smtClean="0">
                <a:solidFill>
                  <a:schemeClr val="tx1"/>
                </a:solidFill>
              </a:rPr>
              <a:t>Воспитатель МБДОУ</a:t>
            </a:r>
          </a:p>
          <a:p>
            <a:pPr algn="l"/>
            <a:r>
              <a:rPr lang="ru-RU" sz="1800" b="1" dirty="0" smtClean="0">
                <a:solidFill>
                  <a:schemeClr val="tx1"/>
                </a:solidFill>
              </a:rPr>
              <a:t> «Детский сад № 7»</a:t>
            </a:r>
            <a:endParaRPr lang="ru-RU" sz="1800" b="1" dirty="0">
              <a:solidFill>
                <a:schemeClr val="tx1"/>
              </a:solidFill>
            </a:endParaRPr>
          </a:p>
        </p:txBody>
      </p:sp>
      <p:sp>
        <p:nvSpPr>
          <p:cNvPr id="4" name="Заголовок 1"/>
          <p:cNvSpPr>
            <a:spLocks noGrp="1"/>
          </p:cNvSpPr>
          <p:nvPr>
            <p:ph type="ctrTitle"/>
          </p:nvPr>
        </p:nvSpPr>
        <p:spPr>
          <a:xfrm>
            <a:off x="683568" y="1484784"/>
            <a:ext cx="7772400" cy="1470025"/>
          </a:xfrm>
        </p:spPr>
        <p:txBody>
          <a:bodyPr>
            <a:normAutofit fontScale="90000"/>
          </a:bodyPr>
          <a:lstStyle/>
          <a:p>
            <a:pPr algn="ctr" eaLnBrk="1" fontAlgn="auto" hangingPunct="1">
              <a:spcAft>
                <a:spcPts val="0"/>
              </a:spcAft>
              <a:defRPr/>
            </a:pPr>
            <a:r>
              <a:rPr lang="ru-RU" sz="1400" dirty="0" smtClean="0"/>
              <a:t/>
            </a:r>
            <a:br>
              <a:rPr lang="ru-RU" sz="1400" dirty="0" smtClean="0"/>
            </a:br>
            <a:r>
              <a:rPr lang="ru-RU" sz="1400" dirty="0" smtClean="0"/>
              <a:t/>
            </a:r>
            <a:br>
              <a:rPr lang="ru-RU" sz="1400" dirty="0" smtClean="0"/>
            </a:br>
            <a:r>
              <a:rPr lang="ru-RU" sz="1400" dirty="0" smtClean="0"/>
              <a:t/>
            </a:r>
            <a:br>
              <a:rPr lang="ru-RU" sz="1400" dirty="0" smtClean="0"/>
            </a:br>
            <a:r>
              <a:rPr lang="ru-RU" sz="1400" dirty="0" smtClean="0"/>
              <a:t/>
            </a:r>
            <a:br>
              <a:rPr lang="ru-RU" sz="1400" dirty="0" smtClean="0"/>
            </a:br>
            <a:r>
              <a:rPr lang="ru-RU" sz="1400" dirty="0" smtClean="0"/>
              <a:t/>
            </a:r>
            <a:br>
              <a:rPr lang="ru-RU" sz="1400" dirty="0" smtClean="0"/>
            </a:br>
            <a:r>
              <a:rPr lang="ru-RU" sz="1400" dirty="0" smtClean="0"/>
              <a:t/>
            </a:r>
            <a:br>
              <a:rPr lang="ru-RU" sz="1400" dirty="0" smtClean="0"/>
            </a:br>
            <a:r>
              <a:rPr lang="ru-RU" sz="1400" dirty="0" smtClean="0"/>
              <a:t/>
            </a:r>
            <a:br>
              <a:rPr lang="ru-RU" sz="1400" dirty="0" smtClean="0"/>
            </a:br>
            <a:r>
              <a:rPr lang="ru-RU" sz="6000" dirty="0" smtClean="0">
                <a:solidFill>
                  <a:srgbClr val="FF0000"/>
                </a:solidFill>
              </a:rPr>
              <a:t> </a:t>
            </a:r>
            <a:endParaRPr lang="ru-RU" sz="6000" dirty="0">
              <a:solidFill>
                <a:srgbClr val="FF0000"/>
              </a:solidFill>
            </a:endParaRPr>
          </a:p>
        </p:txBody>
      </p:sp>
      <p:sp>
        <p:nvSpPr>
          <p:cNvPr id="5" name="Прямоугольник 4"/>
          <p:cNvSpPr/>
          <p:nvPr/>
        </p:nvSpPr>
        <p:spPr>
          <a:xfrm>
            <a:off x="1801594" y="1340768"/>
            <a:ext cx="5712398" cy="1200329"/>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ru-RU" sz="72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Берегите лес!</a:t>
            </a:r>
            <a:endParaRPr lang="ru-RU" sz="72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6" name="TextBox 5"/>
          <p:cNvSpPr txBox="1"/>
          <p:nvPr/>
        </p:nvSpPr>
        <p:spPr>
          <a:xfrm>
            <a:off x="3707904" y="6309320"/>
            <a:ext cx="1872208" cy="369332"/>
          </a:xfrm>
          <a:prstGeom prst="rect">
            <a:avLst/>
          </a:prstGeom>
          <a:noFill/>
        </p:spPr>
        <p:txBody>
          <a:bodyPr wrap="square" rtlCol="0">
            <a:spAutoFit/>
          </a:bodyPr>
          <a:lstStyle/>
          <a:p>
            <a:r>
              <a:rPr lang="ru-RU" dirty="0" smtClean="0"/>
              <a:t>Иваново, </a:t>
            </a:r>
            <a:r>
              <a:rPr lang="ru-RU" dirty="0" smtClean="0"/>
              <a:t>20</a:t>
            </a:r>
            <a:r>
              <a:rPr lang="en-US" dirty="0" smtClean="0"/>
              <a:t>22</a:t>
            </a:r>
            <a:r>
              <a:rPr lang="ru-RU" dirty="0" smtClean="0"/>
              <a:t>г</a:t>
            </a:r>
            <a:r>
              <a:rPr lang="ru-RU" dirty="0" smtClean="0"/>
              <a:t>.</a:t>
            </a:r>
            <a:endParaRPr lang="ru-RU" dirty="0"/>
          </a:p>
        </p:txBody>
      </p:sp>
      <p:pic>
        <p:nvPicPr>
          <p:cNvPr id="7" name="Рисунок 6" descr="40f1d7bf99ed40f3ec381f5e24c124f1.jpg"/>
          <p:cNvPicPr>
            <a:picLocks noChangeAspect="1"/>
          </p:cNvPicPr>
          <p:nvPr/>
        </p:nvPicPr>
        <p:blipFill>
          <a:blip r:embed="rId2" cstate="print"/>
          <a:stretch>
            <a:fillRect/>
          </a:stretch>
        </p:blipFill>
        <p:spPr>
          <a:xfrm>
            <a:off x="1403648" y="2780928"/>
            <a:ext cx="3654122" cy="258001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12576" y="2708920"/>
            <a:ext cx="6048672" cy="1143000"/>
          </a:xfrm>
        </p:spPr>
        <p:txBody>
          <a:bodyPr>
            <a:noAutofit/>
          </a:bodyPr>
          <a:lstStyle/>
          <a:p>
            <a:pPr fontAlgn="base"/>
            <a:r>
              <a:rPr lang="ru-RU" sz="2000" dirty="0" smtClean="0"/>
              <a:t>Ты слышал, как стонут деревья,</a:t>
            </a:r>
            <a:br>
              <a:rPr lang="ru-RU" sz="2000" dirty="0" smtClean="0"/>
            </a:br>
            <a:r>
              <a:rPr lang="ru-RU" sz="2000" dirty="0" smtClean="0"/>
              <a:t>Как птицы  над ними  кричат,</a:t>
            </a:r>
            <a:br>
              <a:rPr lang="ru-RU" sz="2000" dirty="0" smtClean="0"/>
            </a:br>
            <a:r>
              <a:rPr lang="ru-RU" sz="2000" dirty="0" smtClean="0"/>
              <a:t>Зайчиха, не зная страха,</a:t>
            </a:r>
            <a:br>
              <a:rPr lang="ru-RU" sz="2000" dirty="0" smtClean="0"/>
            </a:br>
            <a:r>
              <a:rPr lang="ru-RU" sz="2000" dirty="0" smtClean="0"/>
              <a:t>Спасает своих зайчат?</a:t>
            </a:r>
            <a:br>
              <a:rPr lang="ru-RU" sz="2000" dirty="0" smtClean="0"/>
            </a:br>
            <a:r>
              <a:rPr lang="ru-RU" sz="2000" dirty="0" smtClean="0"/>
              <a:t>Ты видел, как плачут деревья,</a:t>
            </a:r>
            <a:br>
              <a:rPr lang="ru-RU" sz="2000" dirty="0" smtClean="0"/>
            </a:br>
            <a:r>
              <a:rPr lang="ru-RU" sz="2000" dirty="0" smtClean="0"/>
              <a:t>Роняя смолу на траву,</a:t>
            </a:r>
            <a:br>
              <a:rPr lang="ru-RU" sz="2000" dirty="0" smtClean="0"/>
            </a:br>
            <a:r>
              <a:rPr lang="ru-RU" sz="2000" dirty="0" smtClean="0"/>
              <a:t>Как корчатся ветки от боли,</a:t>
            </a:r>
            <a:br>
              <a:rPr lang="ru-RU" sz="2000" dirty="0" smtClean="0"/>
            </a:br>
            <a:r>
              <a:rPr lang="ru-RU" sz="2000" dirty="0" smtClean="0"/>
              <a:t>Подвластные злому огню?</a:t>
            </a:r>
            <a:br>
              <a:rPr lang="ru-RU" sz="2000" dirty="0" smtClean="0"/>
            </a:br>
            <a:r>
              <a:rPr lang="ru-RU" sz="2000" dirty="0" smtClean="0"/>
              <a:t>Как он, по траве  пробегая,</a:t>
            </a:r>
            <a:br>
              <a:rPr lang="ru-RU" sz="2000" dirty="0" smtClean="0"/>
            </a:br>
            <a:r>
              <a:rPr lang="ru-RU" sz="2000" dirty="0" smtClean="0"/>
              <a:t>Все сжег у себя на пути</a:t>
            </a:r>
            <a:br>
              <a:rPr lang="ru-RU" sz="2000" dirty="0" smtClean="0"/>
            </a:br>
            <a:r>
              <a:rPr lang="ru-RU" sz="2000" dirty="0" smtClean="0"/>
              <a:t>И цветы, по весне расцветая,</a:t>
            </a:r>
            <a:br>
              <a:rPr lang="ru-RU" sz="2000" dirty="0" smtClean="0"/>
            </a:br>
            <a:r>
              <a:rPr lang="ru-RU" sz="2000" dirty="0" smtClean="0"/>
              <a:t>Схорониться  нигде  не смогли?</a:t>
            </a:r>
            <a:br>
              <a:rPr lang="ru-RU" sz="2000" dirty="0" smtClean="0"/>
            </a:br>
            <a:r>
              <a:rPr lang="ru-RU" sz="2000" dirty="0" smtClean="0"/>
              <a:t>Как земля почернела от горя:</a:t>
            </a:r>
            <a:br>
              <a:rPr lang="ru-RU" sz="2000" dirty="0" smtClean="0"/>
            </a:br>
            <a:r>
              <a:rPr lang="ru-RU" sz="2000" dirty="0" smtClean="0"/>
              <a:t>Нет зеленой травы, нет грибов,</a:t>
            </a:r>
            <a:br>
              <a:rPr lang="ru-RU" sz="2000" dirty="0" smtClean="0"/>
            </a:br>
            <a:r>
              <a:rPr lang="ru-RU" sz="2000" dirty="0" smtClean="0"/>
              <a:t>Не цветет здесь ландыш душистый,</a:t>
            </a:r>
            <a:br>
              <a:rPr lang="ru-RU" sz="2000" dirty="0" smtClean="0"/>
            </a:br>
            <a:r>
              <a:rPr lang="ru-RU" sz="2000" dirty="0" smtClean="0"/>
              <a:t>Лес уже не  «волшебный дом».</a:t>
            </a:r>
            <a:br>
              <a:rPr lang="ru-RU" sz="2000" dirty="0" smtClean="0"/>
            </a:br>
            <a:r>
              <a:rPr lang="ru-RU" sz="2000" dirty="0" smtClean="0"/>
              <a:t>      </a:t>
            </a:r>
            <a:br>
              <a:rPr lang="ru-RU" sz="2000" dirty="0" smtClean="0"/>
            </a:br>
            <a:endParaRPr lang="ru-RU" sz="2000"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a:xfrm>
            <a:off x="611560" y="1340768"/>
            <a:ext cx="8229600" cy="3170099"/>
          </a:xfrm>
          <a:prstGeom prst="rect">
            <a:avLst/>
          </a:prstGeom>
        </p:spPr>
        <p:txBody>
          <a:bodyPr>
            <a:spAutoFit/>
          </a:bodyPr>
          <a:lstStyle/>
          <a:p>
            <a:pPr fontAlgn="base"/>
            <a:r>
              <a:rPr lang="ru-RU" sz="2000" dirty="0" smtClean="0"/>
              <a:t>Но  ты разумный, Человек!</a:t>
            </a:r>
          </a:p>
          <a:p>
            <a:pPr fontAlgn="base"/>
            <a:r>
              <a:rPr lang="ru-RU" sz="2000" dirty="0" smtClean="0"/>
              <a:t>В твоих руках судьба Планеты!</a:t>
            </a:r>
          </a:p>
          <a:p>
            <a:pPr fontAlgn="base"/>
            <a:r>
              <a:rPr lang="ru-RU" sz="2000" dirty="0" smtClean="0"/>
              <a:t>Будь добр  и мудр, спасая от огня,</a:t>
            </a:r>
          </a:p>
          <a:p>
            <a:pPr fontAlgn="base"/>
            <a:r>
              <a:rPr lang="ru-RU" sz="2000" dirty="0" smtClean="0"/>
              <a:t>Леса и степи для грядущих поколений.</a:t>
            </a:r>
          </a:p>
          <a:p>
            <a:pPr fontAlgn="base"/>
            <a:r>
              <a:rPr lang="ru-RU" sz="2000" dirty="0" smtClean="0"/>
              <a:t>Пусть в рощах не смолкают соловьи,</a:t>
            </a:r>
            <a:br>
              <a:rPr lang="ru-RU" sz="2000" dirty="0" smtClean="0"/>
            </a:br>
            <a:r>
              <a:rPr lang="ru-RU" sz="2000" dirty="0" smtClean="0"/>
              <a:t>                      «Огнем горят» лишь ягоды рябины,</a:t>
            </a:r>
          </a:p>
          <a:p>
            <a:pPr fontAlgn="base"/>
            <a:r>
              <a:rPr lang="ru-RU" sz="2000" dirty="0" smtClean="0"/>
              <a:t>Ведь в наших силах сохранить леса</a:t>
            </a:r>
          </a:p>
          <a:p>
            <a:pPr fontAlgn="base"/>
            <a:r>
              <a:rPr lang="ru-RU" sz="2000" dirty="0" smtClean="0"/>
              <a:t>И сделать   мир  зеленым и  красивым!</a:t>
            </a:r>
          </a:p>
          <a:p>
            <a:r>
              <a:rPr lang="ru-RU" sz="2000" dirty="0" smtClean="0"/>
              <a:t/>
            </a:r>
            <a:br>
              <a:rPr lang="ru-RU" sz="2000" dirty="0" smtClean="0"/>
            </a:br>
            <a:endParaRPr lang="ru-RU" sz="2000"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a:xfrm>
            <a:off x="323528" y="548680"/>
            <a:ext cx="8229600" cy="1143000"/>
          </a:xfrm>
        </p:spPr>
        <p:txBody>
          <a:bodyPr>
            <a:noAutofit/>
          </a:bodyPr>
          <a:lstStyle/>
          <a:p>
            <a:r>
              <a:rPr lang="ru-RU" sz="3200" dirty="0" smtClean="0"/>
              <a:t>Белки в нём живут и волки, </a:t>
            </a:r>
            <a:br>
              <a:rPr lang="ru-RU" sz="3200" dirty="0" smtClean="0"/>
            </a:br>
            <a:r>
              <a:rPr lang="ru-RU" sz="3200" dirty="0" smtClean="0"/>
              <a:t>В нём растут дубы и ёлки </a:t>
            </a:r>
            <a:br>
              <a:rPr lang="ru-RU" sz="3200" dirty="0" smtClean="0"/>
            </a:br>
            <a:r>
              <a:rPr lang="ru-RU" sz="3200" dirty="0" smtClean="0"/>
              <a:t>Высоченны – до небес! </a:t>
            </a:r>
            <a:br>
              <a:rPr lang="ru-RU" sz="3200" dirty="0" smtClean="0"/>
            </a:br>
            <a:r>
              <a:rPr lang="ru-RU" sz="3200" dirty="0" smtClean="0"/>
              <a:t>Называют его … </a:t>
            </a:r>
            <a:endParaRPr lang="ru-RU" sz="3200" dirty="0"/>
          </a:p>
        </p:txBody>
      </p:sp>
      <p:pic>
        <p:nvPicPr>
          <p:cNvPr id="4" name="Рисунок 3" descr="main_210481_original.jpg"/>
          <p:cNvPicPr>
            <a:picLocks noChangeAspect="1"/>
          </p:cNvPicPr>
          <p:nvPr/>
        </p:nvPicPr>
        <p:blipFill>
          <a:blip r:embed="rId2" cstate="print"/>
          <a:stretch>
            <a:fillRect/>
          </a:stretch>
        </p:blipFill>
        <p:spPr>
          <a:xfrm>
            <a:off x="2267744" y="2708920"/>
            <a:ext cx="4725271" cy="334819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3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smtClean="0"/>
              <a:t>Одним из главных богатств нашего народа является -лес</a:t>
            </a:r>
            <a:r>
              <a:rPr lang="ru-RU" sz="4000" dirty="0" smtClean="0"/>
              <a:t>.</a:t>
            </a:r>
            <a:endParaRPr lang="ru-RU" dirty="0"/>
          </a:p>
        </p:txBody>
      </p:sp>
      <p:pic>
        <p:nvPicPr>
          <p:cNvPr id="3" name="Picture 2"/>
          <p:cNvPicPr>
            <a:picLocks noChangeAspect="1" noChangeArrowheads="1"/>
          </p:cNvPicPr>
          <p:nvPr/>
        </p:nvPicPr>
        <p:blipFill>
          <a:blip r:embed="rId2" cstate="print"/>
          <a:srcRect/>
          <a:stretch>
            <a:fillRect/>
          </a:stretch>
        </p:blipFill>
        <p:spPr>
          <a:xfrm>
            <a:off x="2051720" y="1628800"/>
            <a:ext cx="4752528" cy="317454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4" name="Прямоугольник 3"/>
          <p:cNvSpPr/>
          <p:nvPr/>
        </p:nvSpPr>
        <p:spPr>
          <a:xfrm>
            <a:off x="1475656" y="5373216"/>
            <a:ext cx="5760640" cy="646331"/>
          </a:xfrm>
          <a:prstGeom prst="rect">
            <a:avLst/>
          </a:prstGeom>
        </p:spPr>
        <p:txBody>
          <a:bodyPr wrap="square">
            <a:spAutoFit/>
          </a:bodyPr>
          <a:lstStyle/>
          <a:p>
            <a:pPr marL="341313" indent="-341313" algn="ctr">
              <a:buClr>
                <a:srgbClr val="EEC85E"/>
              </a:buClr>
              <a:buSzPct val="70000"/>
              <a:buFont typeface="Wingdings" charset="2"/>
              <a:buChar char=""/>
              <a:tabLst>
                <a:tab pos="911225" algn="l"/>
                <a:tab pos="1825625" algn="l"/>
                <a:tab pos="2740025" algn="l"/>
                <a:tab pos="3654425" algn="l"/>
                <a:tab pos="4568825" algn="l"/>
                <a:tab pos="5483225" algn="l"/>
                <a:tab pos="6397625" algn="l"/>
                <a:tab pos="7312025" algn="l"/>
                <a:tab pos="8226425" algn="l"/>
                <a:tab pos="9140825" algn="l"/>
                <a:tab pos="10055225" algn="l"/>
              </a:tabLst>
            </a:pPr>
            <a:r>
              <a:rPr lang="ru-RU" dirty="0" smtClean="0">
                <a:solidFill>
                  <a:srgbClr val="FF0000"/>
                </a:solidFill>
              </a:rPr>
              <a:t>Лес - земная кладовая, из которой черпают сырьё почти все отрасли народного хозяйства.</a:t>
            </a:r>
            <a:endParaRPr lang="ru-RU" dirty="0">
              <a:solidFill>
                <a:srgbClr val="FF0000"/>
              </a:solidFill>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r>
              <a:rPr lang="ru-RU" sz="3200" dirty="0" smtClean="0"/>
              <a:t>Человек не всегда правильно распоряжается этим богатством.</a:t>
            </a:r>
            <a:br>
              <a:rPr lang="ru-RU" sz="3200" dirty="0" smtClean="0"/>
            </a:br>
            <a:r>
              <a:rPr lang="ru-RU" sz="3200" dirty="0" smtClean="0"/>
              <a:t>Часто бывает и вот так…  Вырубаются леса.</a:t>
            </a:r>
            <a:endParaRPr lang="ru-RU" sz="3200" dirty="0"/>
          </a:p>
        </p:txBody>
      </p:sp>
      <p:pic>
        <p:nvPicPr>
          <p:cNvPr id="3" name="Рисунок 2" descr="11366484.jpeg"/>
          <p:cNvPicPr>
            <a:picLocks noChangeAspect="1"/>
          </p:cNvPicPr>
          <p:nvPr/>
        </p:nvPicPr>
        <p:blipFill>
          <a:blip r:embed="rId2" cstate="print"/>
          <a:stretch>
            <a:fillRect/>
          </a:stretch>
        </p:blipFill>
        <p:spPr>
          <a:xfrm>
            <a:off x="755576" y="1772816"/>
            <a:ext cx="4126064" cy="276071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4" name="Рисунок 3" descr="27369502.jpg"/>
          <p:cNvPicPr>
            <a:picLocks noChangeAspect="1"/>
          </p:cNvPicPr>
          <p:nvPr/>
        </p:nvPicPr>
        <p:blipFill>
          <a:blip r:embed="rId3" cstate="print"/>
          <a:stretch>
            <a:fillRect/>
          </a:stretch>
        </p:blipFill>
        <p:spPr>
          <a:xfrm>
            <a:off x="4427984" y="3429000"/>
            <a:ext cx="4212895" cy="253432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548680"/>
            <a:ext cx="8229600" cy="1143000"/>
          </a:xfrm>
        </p:spPr>
        <p:txBody>
          <a:bodyPr>
            <a:noAutofit/>
          </a:bodyPr>
          <a:lstStyle/>
          <a:p>
            <a:r>
              <a:rPr lang="ru-RU" sz="2800" dirty="0" smtClean="0"/>
              <a:t>Посмотрите, вон дымок.</a:t>
            </a:r>
            <a:br>
              <a:rPr lang="ru-RU" sz="2800" dirty="0" smtClean="0"/>
            </a:br>
            <a:r>
              <a:rPr lang="ru-RU" sz="2800" dirty="0" smtClean="0"/>
              <a:t>Кто костёр в лесу зажёг?</a:t>
            </a:r>
            <a:br>
              <a:rPr lang="ru-RU" sz="2800" dirty="0" smtClean="0"/>
            </a:br>
            <a:r>
              <a:rPr lang="ru-RU" sz="2800" dirty="0" smtClean="0"/>
              <a:t>Причиной гибели лесных массивов  являются пожары!</a:t>
            </a:r>
            <a:endParaRPr lang="ru-RU" sz="2800" dirty="0"/>
          </a:p>
        </p:txBody>
      </p:sp>
      <p:pic>
        <p:nvPicPr>
          <p:cNvPr id="3" name="Рисунок 2" descr="aTKpeIoku44.jpg"/>
          <p:cNvPicPr>
            <a:picLocks noChangeAspect="1"/>
          </p:cNvPicPr>
          <p:nvPr/>
        </p:nvPicPr>
        <p:blipFill>
          <a:blip r:embed="rId2" cstate="print"/>
          <a:stretch>
            <a:fillRect/>
          </a:stretch>
        </p:blipFill>
        <p:spPr>
          <a:xfrm>
            <a:off x="539552" y="2132856"/>
            <a:ext cx="4091240" cy="230301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4" name="Рисунок 3" descr="lesnye-pozhary-v-ssha-20-8.jpg"/>
          <p:cNvPicPr>
            <a:picLocks noChangeAspect="1"/>
          </p:cNvPicPr>
          <p:nvPr/>
        </p:nvPicPr>
        <p:blipFill>
          <a:blip r:embed="rId3" cstate="print"/>
          <a:stretch>
            <a:fillRect/>
          </a:stretch>
        </p:blipFill>
        <p:spPr>
          <a:xfrm>
            <a:off x="4139951" y="3573016"/>
            <a:ext cx="4056535" cy="283339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95536" y="836712"/>
            <a:ext cx="8229600" cy="1143000"/>
          </a:xfrm>
        </p:spPr>
        <p:txBody>
          <a:bodyPr>
            <a:normAutofit fontScale="90000"/>
          </a:bodyPr>
          <a:lstStyle/>
          <a:p>
            <a:r>
              <a:rPr lang="ru-RU" sz="3600" dirty="0" smtClean="0">
                <a:solidFill>
                  <a:srgbClr val="002060"/>
                </a:solidFill>
              </a:rPr>
              <a:t>У леса есть злейший враг - огонь. И всё то, что создано природой или посажено человеком за долгие годы, может погибнуть от огня в течение нескольких часов</a:t>
            </a:r>
            <a:r>
              <a:rPr lang="ru-RU" dirty="0" smtClean="0">
                <a:solidFill>
                  <a:srgbClr val="002060"/>
                </a:solidFill>
              </a:rPr>
              <a:t/>
            </a:r>
            <a:br>
              <a:rPr lang="ru-RU" dirty="0" smtClean="0">
                <a:solidFill>
                  <a:srgbClr val="002060"/>
                </a:solidFill>
              </a:rPr>
            </a:br>
            <a:endParaRPr lang="ru-RU" dirty="0"/>
          </a:p>
        </p:txBody>
      </p:sp>
      <p:pic>
        <p:nvPicPr>
          <p:cNvPr id="3" name="Picture 4"/>
          <p:cNvPicPr>
            <a:picLocks noChangeAspect="1" noChangeArrowheads="1"/>
          </p:cNvPicPr>
          <p:nvPr/>
        </p:nvPicPr>
        <p:blipFill>
          <a:blip r:embed="rId2" cstate="print"/>
          <a:srcRect/>
          <a:stretch>
            <a:fillRect/>
          </a:stretch>
        </p:blipFill>
        <p:spPr bwMode="auto">
          <a:xfrm>
            <a:off x="1331640" y="2492896"/>
            <a:ext cx="6821117" cy="336383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611560" y="260648"/>
            <a:ext cx="7992888" cy="1569660"/>
          </a:xfrm>
          <a:prstGeom prst="rect">
            <a:avLst/>
          </a:prstGeom>
        </p:spPr>
        <p:txBody>
          <a:bodyPr wrap="square">
            <a:spAutoFit/>
          </a:bodyPr>
          <a:lstStyle/>
          <a:p>
            <a:pPr marL="341313" indent="-341313">
              <a:spcBef>
                <a:spcPts val="700"/>
              </a:spcBef>
              <a:buClr>
                <a:srgbClr val="EEC85E"/>
              </a:buClr>
              <a:buSzPct val="70000"/>
              <a:tabLst>
                <a:tab pos="911225" algn="l"/>
                <a:tab pos="1825625" algn="l"/>
                <a:tab pos="2740025" algn="l"/>
                <a:tab pos="3654425" algn="l"/>
                <a:tab pos="4568825" algn="l"/>
                <a:tab pos="5483225" algn="l"/>
                <a:tab pos="6397625" algn="l"/>
                <a:tab pos="7312025" algn="l"/>
                <a:tab pos="8226425" algn="l"/>
                <a:tab pos="9140825" algn="l"/>
                <a:tab pos="10055225" algn="l"/>
              </a:tabLst>
              <a:defRPr/>
            </a:pPr>
            <a:r>
              <a:rPr lang="ru-RU" dirty="0" smtClean="0">
                <a:latin typeface="Verdana" pitchFamily="32" charset="0"/>
              </a:rPr>
              <a:t>    </a:t>
            </a:r>
            <a:r>
              <a:rPr lang="ru-RU" sz="3200" dirty="0" smtClean="0">
                <a:latin typeface="+mj-lt"/>
              </a:rPr>
              <a:t>Лесной пожар страшен. Уничтожены деревья, птице негде свить гнездо, прочь уходят звери.</a:t>
            </a:r>
            <a:endParaRPr lang="ru-RU" sz="3200" dirty="0">
              <a:latin typeface="+mj-lt"/>
            </a:endParaRPr>
          </a:p>
        </p:txBody>
      </p:sp>
      <p:pic>
        <p:nvPicPr>
          <p:cNvPr id="4" name="Picture 3"/>
          <p:cNvPicPr>
            <a:picLocks noChangeAspect="1" noChangeArrowheads="1"/>
          </p:cNvPicPr>
          <p:nvPr/>
        </p:nvPicPr>
        <p:blipFill>
          <a:blip r:embed="rId2" cstate="print"/>
          <a:srcRect/>
          <a:stretch>
            <a:fillRect/>
          </a:stretch>
        </p:blipFill>
        <p:spPr>
          <a:xfrm>
            <a:off x="899592" y="1988840"/>
            <a:ext cx="3936085" cy="263775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5" name="Picture 4"/>
          <p:cNvPicPr>
            <a:picLocks noChangeAspect="1" noChangeArrowheads="1"/>
          </p:cNvPicPr>
          <p:nvPr/>
        </p:nvPicPr>
        <p:blipFill>
          <a:blip r:embed="rId3" cstate="print"/>
          <a:srcRect/>
          <a:stretch>
            <a:fillRect/>
          </a:stretch>
        </p:blipFill>
        <p:spPr bwMode="auto">
          <a:xfrm>
            <a:off x="4716016" y="3933056"/>
            <a:ext cx="3926210" cy="243901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95536" y="620688"/>
            <a:ext cx="8229600" cy="1143000"/>
          </a:xfrm>
        </p:spPr>
        <p:txBody>
          <a:bodyPr>
            <a:noAutofit/>
          </a:bodyPr>
          <a:lstStyle/>
          <a:p>
            <a:pPr lvl="3" algn="ctr" rtl="0">
              <a:spcBef>
                <a:spcPct val="0"/>
              </a:spcBef>
            </a:pPr>
            <a:r>
              <a:rPr lang="ru-RU" sz="2800" dirty="0" smtClean="0">
                <a:solidFill>
                  <a:schemeClr val="tx1"/>
                </a:solidFill>
                <a:latin typeface="+mj-lt"/>
              </a:rPr>
              <a:t>Пожар в лесу чаще всего возникает по вине человека – это и неосторожное обращение с огнем, и непогашенный костер, и брошенная спичка или сигарета, и детская шалость </a:t>
            </a:r>
            <a:br>
              <a:rPr lang="ru-RU" sz="2800" dirty="0" smtClean="0">
                <a:solidFill>
                  <a:schemeClr val="tx1"/>
                </a:solidFill>
                <a:latin typeface="+mj-lt"/>
              </a:rPr>
            </a:br>
            <a:endParaRPr lang="ru-RU" sz="2800" dirty="0">
              <a:solidFill>
                <a:schemeClr val="tx1"/>
              </a:solidFill>
              <a:latin typeface="+mj-lt"/>
            </a:endParaRPr>
          </a:p>
        </p:txBody>
      </p:sp>
      <p:pic>
        <p:nvPicPr>
          <p:cNvPr id="3" name="Рисунок 2" descr="camping1.jpg"/>
          <p:cNvPicPr>
            <a:picLocks noChangeAspect="1"/>
          </p:cNvPicPr>
          <p:nvPr/>
        </p:nvPicPr>
        <p:blipFill>
          <a:blip r:embed="rId2" cstate="print"/>
          <a:stretch>
            <a:fillRect/>
          </a:stretch>
        </p:blipFill>
        <p:spPr>
          <a:xfrm>
            <a:off x="467544" y="2276872"/>
            <a:ext cx="4046941" cy="277504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4" name="Рисунок 3" descr="camping.jpg"/>
          <p:cNvPicPr>
            <a:picLocks noChangeAspect="1"/>
          </p:cNvPicPr>
          <p:nvPr/>
        </p:nvPicPr>
        <p:blipFill>
          <a:blip r:embed="rId3" cstate="print"/>
          <a:stretch>
            <a:fillRect/>
          </a:stretch>
        </p:blipFill>
        <p:spPr>
          <a:xfrm>
            <a:off x="4644008" y="3284984"/>
            <a:ext cx="3682752" cy="306896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smtClean="0"/>
              <a:t>Вносите свой посильный вклад, сажайте деревья!</a:t>
            </a:r>
            <a:endParaRPr lang="ru-RU" dirty="0"/>
          </a:p>
        </p:txBody>
      </p:sp>
      <p:pic>
        <p:nvPicPr>
          <p:cNvPr id="3" name="Рисунок 2" descr="i.jpg"/>
          <p:cNvPicPr>
            <a:picLocks noChangeAspect="1"/>
          </p:cNvPicPr>
          <p:nvPr/>
        </p:nvPicPr>
        <p:blipFill>
          <a:blip r:embed="rId2" cstate="print"/>
          <a:stretch>
            <a:fillRect/>
          </a:stretch>
        </p:blipFill>
        <p:spPr>
          <a:xfrm>
            <a:off x="683568" y="1628800"/>
            <a:ext cx="3918235" cy="260811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4" name="Рисунок 3" descr="artamonov-sazhaet-les1.jpg"/>
          <p:cNvPicPr>
            <a:picLocks noChangeAspect="1"/>
          </p:cNvPicPr>
          <p:nvPr/>
        </p:nvPicPr>
        <p:blipFill>
          <a:blip r:embed="rId3" cstate="print"/>
          <a:stretch>
            <a:fillRect/>
          </a:stretch>
        </p:blipFill>
        <p:spPr>
          <a:xfrm>
            <a:off x="4283968" y="3284984"/>
            <a:ext cx="4463582" cy="296461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162</Words>
  <Application>Microsoft Office PowerPoint</Application>
  <PresentationFormat>Экран (4:3)</PresentationFormat>
  <Paragraphs>25</Paragraphs>
  <Slides>11</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11</vt:i4>
      </vt:variant>
    </vt:vector>
  </HeadingPairs>
  <TitlesOfParts>
    <vt:vector size="12" baseType="lpstr">
      <vt:lpstr>Тема Office</vt:lpstr>
      <vt:lpstr>        </vt:lpstr>
      <vt:lpstr>Белки в нём живут и волки,  В нём растут дубы и ёлки  Высоченны – до небес!  Называют его … </vt:lpstr>
      <vt:lpstr>Одним из главных богатств нашего народа является -лес.</vt:lpstr>
      <vt:lpstr>Человек не всегда правильно распоряжается этим богатством. Часто бывает и вот так…  Вырубаются леса.</vt:lpstr>
      <vt:lpstr>Посмотрите, вон дымок. Кто костёр в лесу зажёг? Причиной гибели лесных массивов  являются пожары!</vt:lpstr>
      <vt:lpstr>У леса есть злейший враг - огонь. И всё то, что создано природой или посажено человеком за долгие годы, может погибнуть от огня в течение нескольких часов </vt:lpstr>
      <vt:lpstr>Презентация PowerPoint</vt:lpstr>
      <vt:lpstr>Пожар в лесу чаще всего возникает по вине человека – это и неосторожное обращение с огнем, и непогашенный костер, и брошенная спичка или сигарета, и детская шалость  </vt:lpstr>
      <vt:lpstr>Вносите свой посильный вклад, сажайте деревья!</vt:lpstr>
      <vt:lpstr>Ты слышал, как стонут деревья, Как птицы  над ними  кричат, Зайчиха, не зная страха, Спасает своих зайчат? Ты видел, как плачут деревья, Роняя смолу на траву, Как корчатся ветки от боли, Подвластные злому огню? Как он, по траве  пробегая, Все сжег у себя на пути И цветы, по весне расцветая, Схорониться  нигде  не смогли? Как земля почернела от горя: Нет зеленой травы, нет грибов, Не цветет здесь ландыш душистый, Лес уже не  «волшебный дом».        </vt:lpstr>
      <vt:lpstr>Но  ты разумный, Человек! В твоих руках судьба Планеты! Будь добр  и мудр, спасая от огня, Леса и степи для грядущих поколений. Пусть в рощах не смолкают соловьи,                       «Огнем горят» лишь ягоды рябины, Ведь в наших силах сохранить леса И сделать   мир  зеленым и  красивым!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title>
  <dc:creator>User</dc:creator>
  <cp:lastModifiedBy>User</cp:lastModifiedBy>
  <cp:revision>2</cp:revision>
  <dcterms:created xsi:type="dcterms:W3CDTF">2016-06-05T04:45:44Z</dcterms:created>
  <dcterms:modified xsi:type="dcterms:W3CDTF">2022-03-02T17:57:20Z</dcterms:modified>
</cp:coreProperties>
</file>