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87" r:id="rId4"/>
    <p:sldId id="259" r:id="rId5"/>
    <p:sldId id="289" r:id="rId6"/>
    <p:sldId id="290" r:id="rId7"/>
    <p:sldId id="291" r:id="rId8"/>
    <p:sldId id="258" r:id="rId9"/>
    <p:sldId id="288" r:id="rId10"/>
    <p:sldId id="260" r:id="rId11"/>
    <p:sldId id="261" r:id="rId12"/>
    <p:sldId id="262" r:id="rId13"/>
    <p:sldId id="265" r:id="rId14"/>
    <p:sldId id="263" r:id="rId15"/>
    <p:sldId id="324" r:id="rId16"/>
    <p:sldId id="314" r:id="rId17"/>
    <p:sldId id="313" r:id="rId18"/>
    <p:sldId id="315" r:id="rId19"/>
    <p:sldId id="321" r:id="rId20"/>
    <p:sldId id="317" r:id="rId21"/>
    <p:sldId id="325" r:id="rId22"/>
    <p:sldId id="318" r:id="rId23"/>
    <p:sldId id="319" r:id="rId24"/>
    <p:sldId id="320" r:id="rId25"/>
    <p:sldId id="316" r:id="rId26"/>
    <p:sldId id="322" r:id="rId27"/>
    <p:sldId id="266" r:id="rId28"/>
    <p:sldId id="267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273" r:id="rId38"/>
    <p:sldId id="300" r:id="rId39"/>
    <p:sldId id="302" r:id="rId40"/>
    <p:sldId id="276" r:id="rId41"/>
    <p:sldId id="306" r:id="rId42"/>
    <p:sldId id="309" r:id="rId43"/>
    <p:sldId id="310" r:id="rId44"/>
    <p:sldId id="274" r:id="rId45"/>
    <p:sldId id="303" r:id="rId46"/>
    <p:sldId id="305" r:id="rId47"/>
    <p:sldId id="307" r:id="rId48"/>
    <p:sldId id="308" r:id="rId49"/>
    <p:sldId id="279" r:id="rId50"/>
    <p:sldId id="301" r:id="rId51"/>
    <p:sldId id="275" r:id="rId52"/>
    <p:sldId id="304" r:id="rId53"/>
    <p:sldId id="277" r:id="rId54"/>
    <p:sldId id="278" r:id="rId55"/>
    <p:sldId id="312" r:id="rId56"/>
    <p:sldId id="280" r:id="rId57"/>
    <p:sldId id="299" r:id="rId58"/>
    <p:sldId id="284" r:id="rId59"/>
    <p:sldId id="281" r:id="rId60"/>
    <p:sldId id="282" r:id="rId61"/>
    <p:sldId id="283" r:id="rId62"/>
    <p:sldId id="285" r:id="rId63"/>
    <p:sldId id="298" r:id="rId64"/>
    <p:sldId id="323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F055B"/>
    <a:srgbClr val="4B2EC4"/>
    <a:srgbClr val="3366FF"/>
    <a:srgbClr val="0099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9" autoAdjust="0"/>
    <p:restoredTop sz="94660"/>
  </p:normalViewPr>
  <p:slideViewPr>
    <p:cSldViewPr showGuides="1">
      <p:cViewPr>
        <p:scale>
          <a:sx n="50" d="100"/>
          <a:sy n="50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920D1C-7B6F-4F30-BE75-BD1D4D79E937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1220F-5C86-473A-B7EE-1BC97D77F3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1220F-5C86-473A-B7EE-1BC97D77F37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0B56C-E4AB-4448-94F9-B8773B44FDBA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852BC-72C9-411E-A24B-A2F72F1B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66"/>
                </a:solidFill>
              </a:rPr>
              <a:t>РАУНД </a:t>
            </a:r>
            <a:r>
              <a:rPr lang="en-US" sz="7200" b="1" dirty="0" smtClean="0">
                <a:solidFill>
                  <a:srgbClr val="FF0066"/>
                </a:solidFill>
              </a:rPr>
              <a:t>I</a:t>
            </a:r>
            <a:endParaRPr lang="ru-RU" sz="7200" b="1" dirty="0">
              <a:solidFill>
                <a:srgbClr val="FF00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886200"/>
            <a:ext cx="8568952" cy="1752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  <a:cs typeface="Arabic Typesetting" pitchFamily="66" charset="-78"/>
              </a:rPr>
              <a:t>ФРАЗЕОЛОГИЗМЫ</a:t>
            </a:r>
            <a:endParaRPr lang="ru-RU" sz="6600" b="1" dirty="0">
              <a:solidFill>
                <a:srgbClr val="7030A0"/>
              </a:solidFill>
              <a:latin typeface="Monotype Corsiva" pitchFamily="66" charset="0"/>
              <a:cs typeface="Arabic Typesetting" pitchFamily="66" charset="-78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СТРОИТЬ ГЛАЗКИ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строоит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239" y="2348880"/>
            <a:ext cx="4055721" cy="2952328"/>
          </a:xfrm>
        </p:spPr>
      </p:pic>
      <p:pic>
        <p:nvPicPr>
          <p:cNvPr id="5" name="Рисунок 4" descr="глаз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3988" y="2348880"/>
            <a:ext cx="4536504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366FF"/>
                </a:solidFill>
              </a:rPr>
              <a:t>НЕМ КАК РЫБА</a:t>
            </a:r>
            <a:endParaRPr lang="ru-RU" b="1" dirty="0">
              <a:solidFill>
                <a:srgbClr val="3366FF"/>
              </a:solidFill>
            </a:endParaRPr>
          </a:p>
        </p:txBody>
      </p:sp>
      <p:pic>
        <p:nvPicPr>
          <p:cNvPr id="4" name="Содержимое 3" descr="закрытый ро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0077"/>
          <a:stretch>
            <a:fillRect/>
          </a:stretch>
        </p:blipFill>
        <p:spPr>
          <a:xfrm>
            <a:off x="107504" y="1625343"/>
            <a:ext cx="4464496" cy="3243817"/>
          </a:xfrm>
        </p:spPr>
      </p:pic>
      <p:pic>
        <p:nvPicPr>
          <p:cNvPr id="5" name="Рисунок 4" descr="рыб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305244"/>
            <a:ext cx="457200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ВЗЯТЬСЯ ЗА ГОЛОВУ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взятьс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932" y="1268760"/>
            <a:ext cx="4505068" cy="2520280"/>
          </a:xfrm>
        </p:spPr>
      </p:pic>
      <p:pic>
        <p:nvPicPr>
          <p:cNvPr id="5" name="Рисунок 4" descr="з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196752"/>
            <a:ext cx="3959642" cy="2232248"/>
          </a:xfrm>
          <a:prstGeom prst="rect">
            <a:avLst/>
          </a:prstGeom>
        </p:spPr>
      </p:pic>
      <p:pic>
        <p:nvPicPr>
          <p:cNvPr id="6" name="Рисунок 5" descr="ум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3429000"/>
            <a:ext cx="3199482" cy="319034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32040" y="2132856"/>
            <a:ext cx="11521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ЗА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66"/>
                </a:solidFill>
              </a:rPr>
              <a:t>РАУНД </a:t>
            </a:r>
            <a:r>
              <a:rPr lang="en-US" sz="7200" b="1" dirty="0" smtClean="0">
                <a:solidFill>
                  <a:srgbClr val="FF0066"/>
                </a:solidFill>
              </a:rPr>
              <a:t>II</a:t>
            </a:r>
            <a:endParaRPr lang="ru-RU" sz="7200" b="1" dirty="0">
              <a:solidFill>
                <a:srgbClr val="FF00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886200"/>
            <a:ext cx="8568952" cy="1752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  <a:cs typeface="Arabic Typesetting" pitchFamily="66" charset="-78"/>
              </a:rPr>
              <a:t>РЕБУСЫ</a:t>
            </a:r>
            <a:endParaRPr lang="ru-RU" sz="6600" b="1" dirty="0">
              <a:solidFill>
                <a:srgbClr val="7030A0"/>
              </a:solidFill>
              <a:latin typeface="Monotype Corsiva" pitchFamily="66" charset="0"/>
              <a:cs typeface="Arabic Typesetting" pitchFamily="66" charset="-78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1900" y="4005064"/>
            <a:ext cx="2124236" cy="1287016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НЕБО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56" t="8587" r="50000" b="59593"/>
          <a:stretch>
            <a:fillRect/>
          </a:stretch>
        </p:blipFill>
        <p:spPr bwMode="auto">
          <a:xfrm>
            <a:off x="1450453" y="1556792"/>
            <a:ext cx="624309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4077072"/>
            <a:ext cx="26997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МУРАВЕЙ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940152" y="4149080"/>
            <a:ext cx="26997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ВЕНИК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4149080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/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4149080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/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4221088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/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7824213">
            <a:off x="3447129" y="4631801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/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0559939" flipH="1">
            <a:off x="2516219" y="4305250"/>
            <a:ext cx="24478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/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444208" y="4725144"/>
            <a:ext cx="26997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3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444208" y="5715000"/>
            <a:ext cx="26997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2)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444208" y="5229200"/>
            <a:ext cx="26997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4)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520" y="476672"/>
            <a:ext cx="85689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4B2EC4"/>
                </a:solidFill>
              </a:rPr>
              <a:t>УРАВНЕНИЕ</a:t>
            </a:r>
            <a:endParaRPr lang="ru-RU" sz="4400" b="1" dirty="0">
              <a:solidFill>
                <a:srgbClr val="4B2EC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1176"/>
          <a:stretch>
            <a:fillRect/>
          </a:stretch>
        </p:blipFill>
        <p:spPr bwMode="auto">
          <a:xfrm>
            <a:off x="1475657" y="1772816"/>
            <a:ext cx="6048671" cy="324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8444"/>
          <a:stretch>
            <a:fillRect/>
          </a:stretch>
        </p:blipFill>
        <p:spPr bwMode="auto">
          <a:xfrm>
            <a:off x="1547664" y="1700808"/>
            <a:ext cx="698477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3668" y="1484784"/>
            <a:ext cx="608467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6624736" cy="342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8772"/>
          <a:stretch>
            <a:fillRect/>
          </a:stretch>
        </p:blipFill>
        <p:spPr bwMode="auto">
          <a:xfrm>
            <a:off x="1331640" y="1772816"/>
            <a:ext cx="720080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РАЗВЕШИВАТЬ УШИ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5" name="Содержимое 4" descr="бельё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0916" y="1937275"/>
            <a:ext cx="4261084" cy="2983449"/>
          </a:xfrm>
        </p:spPr>
      </p:pic>
      <p:pic>
        <p:nvPicPr>
          <p:cNvPr id="6" name="Рисунок 5" descr="уши зайц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484784"/>
            <a:ext cx="3235350" cy="4713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 t="15962"/>
          <a:stretch>
            <a:fillRect/>
          </a:stretch>
        </p:blipFill>
        <p:spPr bwMode="auto">
          <a:xfrm>
            <a:off x="1313638" y="2132856"/>
            <a:ext cx="685876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 cstate="print"/>
          <a:stretch>
            <a:fillRect/>
          </a:stretch>
        </p:blipFill>
        <p:spPr>
          <a:xfrm>
            <a:off x="8316416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УЧИТЕЛЬ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1176"/>
          <a:stretch>
            <a:fillRect/>
          </a:stretch>
        </p:blipFill>
        <p:spPr bwMode="auto">
          <a:xfrm>
            <a:off x="1475657" y="1772816"/>
            <a:ext cx="6048671" cy="324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ПОЛОВИНА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8444"/>
          <a:stretch>
            <a:fillRect/>
          </a:stretch>
        </p:blipFill>
        <p:spPr bwMode="auto">
          <a:xfrm>
            <a:off x="1547664" y="1700808"/>
            <a:ext cx="698477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ДРОБЬ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3668" y="1484784"/>
            <a:ext cx="608467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ЧИСЛО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6624736" cy="342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 наклонная черта называется </a:t>
            </a:r>
            <a:r>
              <a:rPr lang="ru-RU" sz="4900" b="1" dirty="0" smtClean="0">
                <a:solidFill>
                  <a:srgbClr val="FF0000"/>
                </a:solidFill>
              </a:rPr>
              <a:t>СОЛИДУС </a:t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b="1" dirty="0" smtClean="0"/>
              <a:t>Ввёл Уильям </a:t>
            </a:r>
            <a:r>
              <a:rPr lang="ru-RU" b="1" dirty="0" err="1" smtClean="0"/>
              <a:t>Оутред</a:t>
            </a:r>
            <a:r>
              <a:rPr lang="ru-RU" b="1" dirty="0" smtClean="0"/>
              <a:t> </a:t>
            </a:r>
            <a:r>
              <a:rPr lang="ru-RU" sz="4900" b="1" dirty="0" smtClean="0">
                <a:solidFill>
                  <a:srgbClr val="FF0000"/>
                </a:solidFill>
              </a:rPr>
              <a:t/>
            </a:r>
            <a:br>
              <a:rPr lang="ru-RU" sz="4900" b="1" dirty="0" smtClean="0">
                <a:solidFill>
                  <a:srgbClr val="FF0000"/>
                </a:solidFill>
              </a:rPr>
            </a:br>
            <a:endParaRPr lang="ru-RU" sz="49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8772"/>
          <a:stretch>
            <a:fillRect/>
          </a:stretch>
        </p:blipFill>
        <p:spPr bwMode="auto">
          <a:xfrm>
            <a:off x="1331640" y="2780928"/>
            <a:ext cx="720080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388" y="692696"/>
            <a:ext cx="793122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горизонтальная черта называется </a:t>
            </a:r>
            <a:r>
              <a:rPr lang="ru-RU" sz="4900" b="1" dirty="0" smtClean="0">
                <a:solidFill>
                  <a:srgbClr val="FF0000"/>
                </a:solidFill>
              </a:rPr>
              <a:t>ВИНКУЛИУМ </a:t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b="1" dirty="0" smtClean="0"/>
              <a:t>Впервые применил Леонардо Пизанский (Фибоначчи)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15962"/>
          <a:stretch>
            <a:fillRect/>
          </a:stretch>
        </p:blipFill>
        <p:spPr bwMode="auto">
          <a:xfrm>
            <a:off x="1313638" y="2780928"/>
            <a:ext cx="693077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2" cstate="print"/>
          <a:srcRect l="1835" r="92264" b="81837"/>
          <a:stretch>
            <a:fillRect/>
          </a:stretch>
        </p:blipFill>
        <p:spPr bwMode="auto">
          <a:xfrm>
            <a:off x="0" y="0"/>
            <a:ext cx="1043608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66"/>
                </a:solidFill>
              </a:rPr>
              <a:t>РАУНД </a:t>
            </a:r>
            <a:r>
              <a:rPr lang="en-US" sz="7200" b="1" dirty="0" smtClean="0">
                <a:solidFill>
                  <a:srgbClr val="FF0066"/>
                </a:solidFill>
              </a:rPr>
              <a:t>III</a:t>
            </a:r>
            <a:endParaRPr lang="ru-RU" sz="7200" b="1" dirty="0">
              <a:solidFill>
                <a:srgbClr val="FF00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886200"/>
            <a:ext cx="8568952" cy="1752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  <a:cs typeface="Arabic Typesetting" pitchFamily="66" charset="-78"/>
              </a:rPr>
              <a:t>ЧТО ОБЩЕГО</a:t>
            </a:r>
            <a:endParaRPr lang="ru-RU" sz="6600" b="1" dirty="0">
              <a:solidFill>
                <a:srgbClr val="7030A0"/>
              </a:solidFill>
              <a:latin typeface="Monotype Corsiva" pitchFamily="66" charset="0"/>
              <a:cs typeface="Arabic Typesetting" pitchFamily="66" charset="-78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ГРУША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груш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9561" b="27132"/>
          <a:stretch>
            <a:fillRect/>
          </a:stretch>
        </p:blipFill>
        <p:spPr>
          <a:xfrm>
            <a:off x="1511660" y="1433212"/>
            <a:ext cx="6120680" cy="54247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арабанная дроб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700808"/>
            <a:ext cx="2160240" cy="2361193"/>
          </a:xfrm>
        </p:spPr>
      </p:pic>
      <p:pic>
        <p:nvPicPr>
          <p:cNvPr id="5" name="Рисунок 4" descr="дробь оружи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1685925"/>
            <a:ext cx="3052210" cy="2031107"/>
          </a:xfrm>
          <a:prstGeom prst="rect">
            <a:avLst/>
          </a:prstGeom>
        </p:spPr>
      </p:pic>
      <p:pic>
        <p:nvPicPr>
          <p:cNvPr id="6" name="Рисунок 5" descr="дробь тор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3274" y="4149079"/>
            <a:ext cx="2668885" cy="202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леват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178624"/>
            <a:ext cx="3934946" cy="2618528"/>
          </a:xfrm>
        </p:spPr>
      </p:pic>
      <p:pic>
        <p:nvPicPr>
          <p:cNvPr id="5" name="Рисунок 4" descr="но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204864"/>
            <a:ext cx="4334228" cy="2592287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рень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4406247"/>
            <a:ext cx="2232248" cy="2451753"/>
          </a:xfrm>
        </p:spPr>
      </p:pic>
      <p:pic>
        <p:nvPicPr>
          <p:cNvPr id="5" name="Рисунок 4" descr="корень слова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685979"/>
            <a:ext cx="3923928" cy="3486041"/>
          </a:xfrm>
          <a:prstGeom prst="rect">
            <a:avLst/>
          </a:prstGeom>
        </p:spPr>
      </p:pic>
      <p:pic>
        <p:nvPicPr>
          <p:cNvPr id="6" name="Рисунок 5" descr="корень сельдере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484784"/>
            <a:ext cx="3782784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вопро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3933056"/>
            <a:ext cx="3429000" cy="3429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орожный знак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484784"/>
            <a:ext cx="3600400" cy="2700300"/>
          </a:xfrm>
        </p:spPr>
      </p:pic>
      <p:pic>
        <p:nvPicPr>
          <p:cNvPr id="5" name="Рисунок 4" descr="зодиа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484784"/>
            <a:ext cx="4139952" cy="2758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Шарль Кул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570593"/>
            <a:ext cx="2736304" cy="3716814"/>
          </a:xfrm>
        </p:spPr>
      </p:pic>
      <p:pic>
        <p:nvPicPr>
          <p:cNvPr id="6" name="Рисунок 5" descr="devushka-model-pricheska-volosy-ruki-makiiazh-tsepochka-na-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556792"/>
            <a:ext cx="3846243" cy="2454435"/>
          </a:xfrm>
          <a:prstGeom prst="rect">
            <a:avLst/>
          </a:prstGeom>
        </p:spPr>
      </p:pic>
      <p:pic>
        <p:nvPicPr>
          <p:cNvPr id="7" name="Рисунок 6" descr="эл-заря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4221088"/>
            <a:ext cx="3579466" cy="2280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ДРОБЬ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барабанная дроб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700808"/>
            <a:ext cx="2160240" cy="2361193"/>
          </a:xfrm>
        </p:spPr>
      </p:pic>
      <p:pic>
        <p:nvPicPr>
          <p:cNvPr id="5" name="Рисунок 4" descr="дробь оружи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1685925"/>
            <a:ext cx="3052210" cy="2031107"/>
          </a:xfrm>
          <a:prstGeom prst="rect">
            <a:avLst/>
          </a:prstGeom>
        </p:spPr>
      </p:pic>
      <p:pic>
        <p:nvPicPr>
          <p:cNvPr id="6" name="Рисунок 5" descr="дробь тор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3274" y="4149079"/>
            <a:ext cx="2668885" cy="202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КОРЕНЬ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корень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4406247"/>
            <a:ext cx="2232248" cy="2451753"/>
          </a:xfrm>
        </p:spPr>
      </p:pic>
      <p:pic>
        <p:nvPicPr>
          <p:cNvPr id="5" name="Рисунок 4" descr="корень слова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685979"/>
            <a:ext cx="3923928" cy="3486041"/>
          </a:xfrm>
          <a:prstGeom prst="rect">
            <a:avLst/>
          </a:prstGeom>
        </p:spPr>
      </p:pic>
      <p:pic>
        <p:nvPicPr>
          <p:cNvPr id="6" name="Рисунок 5" descr="корень сельдере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484784"/>
            <a:ext cx="3782784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вопро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3933056"/>
            <a:ext cx="3429000" cy="3429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ЗНАК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дорожный знак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484784"/>
            <a:ext cx="3600400" cy="2700300"/>
          </a:xfrm>
        </p:spPr>
      </p:pic>
      <p:pic>
        <p:nvPicPr>
          <p:cNvPr id="5" name="Рисунок 4" descr="зодиа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484784"/>
            <a:ext cx="4139952" cy="2758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КУЛОН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Шарль Кул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570593"/>
            <a:ext cx="2736304" cy="3716814"/>
          </a:xfrm>
        </p:spPr>
      </p:pic>
      <p:pic>
        <p:nvPicPr>
          <p:cNvPr id="6" name="Рисунок 5" descr="devushka-model-pricheska-volosy-ruki-makiiazh-tsepochka-na-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556792"/>
            <a:ext cx="3846243" cy="2454435"/>
          </a:xfrm>
          <a:prstGeom prst="rect">
            <a:avLst/>
          </a:prstGeom>
        </p:spPr>
      </p:pic>
      <p:pic>
        <p:nvPicPr>
          <p:cNvPr id="7" name="Рисунок 6" descr="эл-заря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4221088"/>
            <a:ext cx="3579466" cy="2280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66"/>
                </a:solidFill>
              </a:rPr>
              <a:t>РАУНД </a:t>
            </a:r>
            <a:r>
              <a:rPr lang="en-US" sz="7200" b="1" dirty="0" smtClean="0">
                <a:solidFill>
                  <a:srgbClr val="FF0066"/>
                </a:solidFill>
              </a:rPr>
              <a:t>IV</a:t>
            </a:r>
            <a:endParaRPr lang="ru-RU" sz="7200" b="1" dirty="0">
              <a:solidFill>
                <a:srgbClr val="FF00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886200"/>
            <a:ext cx="8568952" cy="1752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  <a:cs typeface="Arabic Typesetting" pitchFamily="66" charset="-78"/>
              </a:rPr>
              <a:t>КРЫЛАТЫЕ ВЫРАЖЕНИЯ</a:t>
            </a:r>
            <a:endParaRPr lang="ru-RU" sz="6600" b="1" dirty="0">
              <a:solidFill>
                <a:srgbClr val="7030A0"/>
              </a:solidFill>
              <a:latin typeface="Monotype Corsiva" pitchFamily="66" charset="0"/>
              <a:cs typeface="Arabic Typesetting" pitchFamily="66" charset="-78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«МАТЕМАТИКА – ЦАРИЦА НАУК, АРИФМЕТИКА – ЦАРИЦА МАТЕМАТИКИ.»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«МОРСКИМ СУДАМ БЫТЬ!»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икусит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96552" y="2204864"/>
            <a:ext cx="4589415" cy="3455885"/>
          </a:xfrm>
        </p:spPr>
      </p:pic>
      <p:pic>
        <p:nvPicPr>
          <p:cNvPr id="5" name="Рисунок 4" descr="язы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132856"/>
            <a:ext cx="4450220" cy="3411835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«УЧЕНЬЕ – СВЕТ,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А НЕУЧЕНЬЕ – ТЬМА.»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3888432"/>
          </a:xfrm>
        </p:spPr>
        <p:txBody>
          <a:bodyPr/>
          <a:lstStyle/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Мороз и солнце; день чудесный!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Ещё ты дремлешь, друг прелестный –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Пора, красавица, проснись: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Открой сомкнуты негой взоры,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Навстречу северной Авроры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Звездою севера явись!</a:t>
            </a:r>
            <a:endParaRPr lang="ru-RU" sz="3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60" y="1556792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CC"/>
                </a:solidFill>
              </a:rPr>
              <a:t>«Во дни сомнений, во дни тягостных раздумий о судьбах моей родины, — ты один мне поддержка и опора, о великий, могучий, правдивый и свободный русский язык!»</a:t>
            </a:r>
            <a:endParaRPr lang="ru-RU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72816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«С ПОТЕРЕЙ МОСКВЫ ЕЩЁ НЕ ПОТЕРЯНА РОССИЯ»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3" cstate="print"/>
          <a:stretch>
            <a:fillRect/>
          </a:stretch>
        </p:blipFill>
        <p:spPr>
          <a:xfrm>
            <a:off x="8388424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«МАТЕМАТИКА – ЦАРИЦА НАУК, АРИФМЕТИКА – ЦАРИЦА МАТЕМАТИКИ.»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 descr="гаус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3717032"/>
            <a:ext cx="2401949" cy="262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«МОРСКИМ СУДАМ БЫТЬ!»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270px-Peter_der-Grosse_1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25" y="3140968"/>
            <a:ext cx="257175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«УЧЕНЬЕ – СВЕТ,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А НЕУЧЕНЬЕ – ТЬМА.»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Syvor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88436" y="3429000"/>
            <a:ext cx="2167128" cy="2974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3888432"/>
          </a:xfrm>
        </p:spPr>
        <p:txBody>
          <a:bodyPr/>
          <a:lstStyle/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Мороз и солнце; день чудесный!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Ещё ты дремлешь, друг прелестный –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Пора, красавица, проснись: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Открой сомкнуты негой взоры,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Навстречу северной Авроры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Звездою севера явись!</a:t>
            </a:r>
            <a:endParaRPr lang="ru-RU" sz="3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 descr="5-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4077072"/>
            <a:ext cx="3183512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60" y="1556792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CC"/>
                </a:solidFill>
              </a:rPr>
              <a:t>«Во дни сомнений, во дни тягостных раздумий о судьбах моей родины, — ты один мне поддержка и опора, о великий, могучий, правдивый и свободный русский язык!»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4" name="Рисунок 3" descr="Turgenev_by_Rep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5" y="3717032"/>
            <a:ext cx="2325679" cy="3046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72816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«С ПОТЕРЕЙ МОСКВЫ ЕЩЁ НЕ ПОТЕРЯНА РОССИЯ»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Кутузов Михаил Илларионович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3140968"/>
            <a:ext cx="2652886" cy="3439909"/>
          </a:xfrm>
          <a:prstGeom prst="rect">
            <a:avLst/>
          </a:prstGeom>
        </p:spPr>
      </p:pic>
      <p:pic>
        <p:nvPicPr>
          <p:cNvPr id="4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 cstate="print"/>
          <a:stretch>
            <a:fillRect/>
          </a:stretch>
        </p:blipFill>
        <p:spPr>
          <a:xfrm>
            <a:off x="8388424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9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трооит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239" y="2348880"/>
            <a:ext cx="3983713" cy="2993475"/>
          </a:xfrm>
        </p:spPr>
      </p:pic>
      <p:pic>
        <p:nvPicPr>
          <p:cNvPr id="5" name="Рисунок 4" descr="глаз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420888"/>
            <a:ext cx="4428492" cy="295232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«МАТЕМАТИКА – ЦАРИЦА НАУК, АРИФМЕТИКА – ЦАРИЦА МАТЕМАТИКИ.»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012160" y="5301208"/>
            <a:ext cx="31318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К.Ф. Гаусс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гаус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3717032"/>
            <a:ext cx="2401949" cy="262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«МОРСКИМ СУДАМ БЫТЬ!»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270px-Peter_der-Grosse_1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25" y="3140968"/>
            <a:ext cx="2571750" cy="344805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012160" y="5157192"/>
            <a:ext cx="31318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Пётр</a:t>
            </a:r>
            <a:r>
              <a:rPr lang="en-US" sz="4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I</a:t>
            </a:r>
            <a:r>
              <a:rPr lang="ru-RU" sz="4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«УЧЕНЬЕ – СВЕТ,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А НЕУЧЕНЬЕ – ТЬМА.»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Syvor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88436" y="3429000"/>
            <a:ext cx="2167128" cy="2974848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707904" y="5157192"/>
            <a:ext cx="5112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А.В. Суворов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3888432"/>
          </a:xfrm>
        </p:spPr>
        <p:txBody>
          <a:bodyPr/>
          <a:lstStyle/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Мороз и солнце; день чудесный!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Ещё ты дремлешь, друг прелестный –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Пора, красавица, проснись: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Открой сомкнуты негой взоры,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Навстречу северной Авроры</a:t>
            </a:r>
          </a:p>
          <a:p>
            <a:pPr>
              <a:buNone/>
            </a:pPr>
            <a:r>
              <a:rPr lang="ru-RU" sz="3400" b="1" dirty="0" smtClean="0">
                <a:solidFill>
                  <a:schemeClr val="accent4">
                    <a:lumMod val="75000"/>
                  </a:schemeClr>
                </a:solidFill>
              </a:rPr>
              <a:t>Звездою севера явись!</a:t>
            </a:r>
            <a:endParaRPr lang="ru-RU" sz="3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 descr="5-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4077072"/>
            <a:ext cx="3183512" cy="25202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24128" y="5517232"/>
            <a:ext cx="3419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300" b="1" dirty="0" smtClean="0">
                <a:solidFill>
                  <a:srgbClr val="0F055B"/>
                </a:solidFill>
              </a:rPr>
              <a:t>А.С. </a:t>
            </a:r>
            <a:r>
              <a:rPr lang="ru-RU" sz="4300" b="1" dirty="0" smtClean="0">
                <a:solidFill>
                  <a:schemeClr val="accent4">
                    <a:lumMod val="75000"/>
                  </a:schemeClr>
                </a:solidFill>
              </a:rPr>
              <a:t>Пушкин</a:t>
            </a:r>
            <a:endParaRPr lang="ru-RU" sz="43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60" y="1556792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CC"/>
                </a:solidFill>
              </a:rPr>
              <a:t>«Во дни сомнений, во дни тягостных раздумий о судьбах моей родины, — ты один мне поддержка и опора, о великий, могучий, правдивый и свободный русский язык!»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4" name="Рисунок 3" descr="Turgenev_by_Rep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5" y="3717032"/>
            <a:ext cx="2325679" cy="30466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92080" y="5517232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33CC"/>
                </a:solidFill>
              </a:rPr>
              <a:t>И.С. Тургенев</a:t>
            </a:r>
            <a:endParaRPr lang="ru-RU" sz="44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72816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«С ПОТЕРЕЙ МОСКВЫ ЕЩЁ НЕ ПОТЕРЯНА РОССИЯ»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Кутузов Михаил Илларионови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3140968"/>
            <a:ext cx="2652886" cy="3439909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815408" y="4941168"/>
            <a:ext cx="53285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FF0000"/>
                </a:solidFill>
                <a:ea typeface="+mj-ea"/>
                <a:cs typeface="+mj-cs"/>
              </a:rPr>
              <a:t>М.И. Кутузов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66"/>
                </a:solidFill>
              </a:rPr>
              <a:t>РАУНД </a:t>
            </a:r>
            <a:r>
              <a:rPr lang="en-US" sz="7200" b="1" dirty="0" smtClean="0">
                <a:solidFill>
                  <a:srgbClr val="FF0066"/>
                </a:solidFill>
              </a:rPr>
              <a:t>V</a:t>
            </a:r>
            <a:endParaRPr lang="ru-RU" sz="7200" b="1" dirty="0">
              <a:solidFill>
                <a:srgbClr val="FF00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886200"/>
            <a:ext cx="8568952" cy="17526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  <a:cs typeface="Arabic Typesetting" pitchFamily="66" charset="-78"/>
              </a:rPr>
              <a:t>КАТАКАНА</a:t>
            </a:r>
            <a:endParaRPr lang="ru-RU" sz="6600" b="1" dirty="0">
              <a:solidFill>
                <a:srgbClr val="7030A0"/>
              </a:solidFill>
              <a:latin typeface="Monotype Corsiva" pitchFamily="66" charset="0"/>
              <a:cs typeface="Arabic Typesetting" pitchFamily="66" charset="-78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74638"/>
            <a:ext cx="5436096" cy="149817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1. </a:t>
            </a:r>
            <a:r>
              <a:rPr lang="ru-RU" sz="3600" b="1" dirty="0" smtClean="0">
                <a:latin typeface="+mn-lt"/>
              </a:rPr>
              <a:t>Чёрная пантера, персонаж книги Р. Киплинга «Книга  джунглей».</a:t>
            </a:r>
            <a:endParaRPr lang="ru-RU" sz="3600" b="1" dirty="0">
              <a:latin typeface="+mn-lt"/>
            </a:endParaRPr>
          </a:p>
        </p:txBody>
      </p:sp>
      <p:pic>
        <p:nvPicPr>
          <p:cNvPr id="4" name="Содержимое 3" descr="багир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52448"/>
            <a:ext cx="3306867" cy="2484464"/>
          </a:xfrm>
        </p:spPr>
      </p:pic>
      <p:pic>
        <p:nvPicPr>
          <p:cNvPr id="5" name="Рисунок 4" descr="гирлянд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13265" y="2060848"/>
            <a:ext cx="3679097" cy="2448272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51520" y="2679911"/>
            <a:ext cx="5436096" cy="14981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ea typeface="+mj-ea"/>
                <a:cs typeface="+mj-cs"/>
              </a:rPr>
              <a:t>2. Декоративное украшение праздничных предметов.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7" name="Рисунок 6" descr="снегир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149080"/>
            <a:ext cx="3168352" cy="2376264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707904" y="5013176"/>
            <a:ext cx="5436096" cy="14981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ea typeface="+mj-ea"/>
                <a:cs typeface="+mj-cs"/>
              </a:rPr>
              <a:t>3. Небольшая птица из семейства вьюрковых.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42617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1. Кто совершил первый полёт в космос.</a:t>
            </a:r>
            <a:endParaRPr lang="ru-RU" sz="3200" b="1" dirty="0"/>
          </a:p>
        </p:txBody>
      </p:sp>
      <p:pic>
        <p:nvPicPr>
          <p:cNvPr id="4" name="Содержимое 3" descr="Гагарин держит голубя, подаренного ему болгарскими пионерами_PiU3vt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260648"/>
            <a:ext cx="4226570" cy="2817713"/>
          </a:xfrm>
        </p:spPr>
      </p:pic>
      <p:pic>
        <p:nvPicPr>
          <p:cNvPr id="5" name="Рисунок 4" descr="agat-kamen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998014"/>
            <a:ext cx="3886180" cy="2861972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0" y="3140968"/>
            <a:ext cx="4114800" cy="14261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2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lang="ru-RU" sz="3200" b="1" dirty="0" smtClean="0">
                <a:latin typeface="+mj-lt"/>
                <a:ea typeface="+mj-ea"/>
                <a:cs typeface="+mj-cs"/>
              </a:rPr>
              <a:t>Камень, минерал.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7160" y="4941168"/>
            <a:ext cx="4474840" cy="14261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3200" b="1" noProof="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lang="ru-RU" sz="3200" dirty="0" smtClean="0"/>
              <a:t>  </a:t>
            </a:r>
            <a:r>
              <a:rPr lang="ru-RU" sz="3200" b="1" dirty="0" smtClean="0"/>
              <a:t>Высушенные половинки плодов абрикоса без косточки.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kurag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83832" y="4506663"/>
            <a:ext cx="4560168" cy="2351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7"/>
            <a:ext cx="8568952" cy="194421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О ком А.С. Пушкин сказал: «Он создал первый  университет… Он, лучше сказать, сам был первым нашим университетом».</a:t>
            </a:r>
          </a:p>
          <a:p>
            <a:pPr marL="514350" indent="-514350">
              <a:buFont typeface="+mj-lt"/>
              <a:buAutoNum type="arabicPeriod"/>
            </a:pPr>
            <a:endParaRPr lang="ru-RU" b="1" dirty="0"/>
          </a:p>
        </p:txBody>
      </p:sp>
      <p:pic>
        <p:nvPicPr>
          <p:cNvPr id="4" name="Рисунок 3" descr="14911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49803"/>
            <a:ext cx="2627784" cy="31583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3768" y="206084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2.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1859340"/>
            <a:ext cx="5526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Круглое оптическое стекло для одного глаза, употребляемое вместо очков.</a:t>
            </a:r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3429000"/>
            <a:ext cx="64807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3. Денежный знак, изготовленный из металла либо другого материала определённой </a:t>
            </a:r>
          </a:p>
          <a:p>
            <a:r>
              <a:rPr lang="ru-RU" sz="3200" b="1" dirty="0" smtClean="0"/>
              <a:t>формы, веса </a:t>
            </a:r>
          </a:p>
          <a:p>
            <a:r>
              <a:rPr lang="ru-RU" sz="3200" b="1" dirty="0" smtClean="0"/>
              <a:t>и</a:t>
            </a:r>
          </a:p>
          <a:p>
            <a:r>
              <a:rPr lang="ru-RU" sz="3200" b="1" dirty="0" smtClean="0"/>
              <a:t> достоинства.</a:t>
            </a:r>
            <a:endParaRPr lang="ru-RU" sz="3200" b="1" dirty="0"/>
          </a:p>
        </p:txBody>
      </p:sp>
      <p:pic>
        <p:nvPicPr>
          <p:cNvPr id="9" name="Рисунок 8" descr="1999-rub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5968" y="4998518"/>
            <a:ext cx="4098032" cy="1859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акрытый ро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0077"/>
          <a:stretch>
            <a:fillRect/>
          </a:stretch>
        </p:blipFill>
        <p:spPr>
          <a:xfrm>
            <a:off x="107504" y="1625343"/>
            <a:ext cx="4464496" cy="3243817"/>
          </a:xfrm>
        </p:spPr>
      </p:pic>
      <p:pic>
        <p:nvPicPr>
          <p:cNvPr id="5" name="Рисунок 4" descr="рыб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305244"/>
            <a:ext cx="4572000" cy="2200275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60648"/>
            <a:ext cx="5410944" cy="1143000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 smtClean="0"/>
              <a:t>1. Гениальный физик</a:t>
            </a:r>
            <a:endParaRPr lang="ru-RU" sz="3200" b="1" dirty="0"/>
          </a:p>
        </p:txBody>
      </p:sp>
      <p:pic>
        <p:nvPicPr>
          <p:cNvPr id="4" name="Содержимое 3" descr="VQe7que7q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8650"/>
            <a:ext cx="2385257" cy="325035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067944" y="4365104"/>
            <a:ext cx="54109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3200" b="1" noProof="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Н</a:t>
            </a:r>
            <a:r>
              <a:rPr lang="ru-RU" sz="3200" b="1" dirty="0" err="1" smtClean="0"/>
              <a:t>апиток</a:t>
            </a:r>
            <a:r>
              <a:rPr lang="ru-RU" sz="3200" b="1" dirty="0" smtClean="0"/>
              <a:t>, получаемый смешиванием нескольких компонентов.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43808" y="2857500"/>
            <a:ext cx="54109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2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lang="ru-RU" sz="3200" b="1" dirty="0" smtClean="0">
                <a:latin typeface="+mj-lt"/>
                <a:ea typeface="+mj-ea"/>
                <a:cs typeface="+mj-cs"/>
              </a:rPr>
              <a:t>Вместилище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fominale_120205_180328_img_85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789040"/>
            <a:ext cx="3744419" cy="2496279"/>
          </a:xfrm>
          <a:prstGeom prst="rect">
            <a:avLst/>
          </a:prstGeom>
        </p:spPr>
      </p:pic>
      <p:pic>
        <p:nvPicPr>
          <p:cNvPr id="8" name="Рисунок 7" descr="Без назван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1412777"/>
            <a:ext cx="3317877" cy="2207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6588224" cy="1800199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Классик русской литературы. Автор  «Ревизора», «Мёртвые души», «Вечера на хуторе близ Диканьки».</a:t>
            </a:r>
          </a:p>
        </p:txBody>
      </p:sp>
      <p:pic>
        <p:nvPicPr>
          <p:cNvPr id="4" name="Рисунок 3" descr="го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852936"/>
            <a:ext cx="1993404" cy="1993404"/>
          </a:xfrm>
          <a:prstGeom prst="rect">
            <a:avLst/>
          </a:prstGeom>
        </p:spPr>
      </p:pic>
      <p:pic>
        <p:nvPicPr>
          <p:cNvPr id="6" name="Рисунок 5" descr="220px-GNOMEtri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2492896"/>
            <a:ext cx="2367493" cy="269033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7544" y="5288340"/>
            <a:ext cx="8676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3. Часть речи, обозначающая действие предмета, отвечает на вопрос: Что делать? Что сделать? В предложении сказуемое.</a:t>
            </a:r>
            <a:endParaRPr lang="ru-RU" sz="3200" b="1" dirty="0"/>
          </a:p>
        </p:txBody>
      </p:sp>
      <p:pic>
        <p:nvPicPr>
          <p:cNvPr id="8" name="Рисунок 7" descr="gogo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332656"/>
            <a:ext cx="2360687" cy="28527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04048" y="393305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2. Игра.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ikhail_lermonto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28184" y="164592"/>
            <a:ext cx="2441448" cy="3264408"/>
          </a:xfrm>
        </p:spPr>
      </p:pic>
      <p:sp>
        <p:nvSpPr>
          <p:cNvPr id="5" name="TextBox 4"/>
          <p:cNvSpPr txBox="1"/>
          <p:nvPr/>
        </p:nvSpPr>
        <p:spPr>
          <a:xfrm>
            <a:off x="611560" y="404664"/>
            <a:ext cx="5616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1. Великий русский поэт и прозаик, а также талантливый художник и драматург.</a:t>
            </a:r>
            <a:endParaRPr lang="ru-RU" sz="3200" b="1" dirty="0"/>
          </a:p>
        </p:txBody>
      </p:sp>
      <p:pic>
        <p:nvPicPr>
          <p:cNvPr id="6" name="Рисунок 5" descr="2217859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48880"/>
            <a:ext cx="2343150" cy="3124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39752" y="2348880"/>
            <a:ext cx="59766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2. Испанский </a:t>
            </a:r>
          </a:p>
          <a:p>
            <a:r>
              <a:rPr lang="ru-RU" sz="3200" b="1" dirty="0" smtClean="0"/>
              <a:t>народный танец </a:t>
            </a:r>
          </a:p>
          <a:p>
            <a:r>
              <a:rPr lang="ru-RU" sz="3200" b="1" dirty="0" smtClean="0"/>
              <a:t>или предмет одежды, укороченный </a:t>
            </a:r>
          </a:p>
          <a:p>
            <a:r>
              <a:rPr lang="ru-RU" sz="3200" b="1" dirty="0" smtClean="0"/>
              <a:t>жакет длиной </a:t>
            </a:r>
          </a:p>
          <a:p>
            <a:r>
              <a:rPr lang="ru-RU" sz="3200" b="1" dirty="0" smtClean="0"/>
              <a:t>выше талии.</a:t>
            </a:r>
            <a:endParaRPr lang="ru-RU" sz="3200" b="1" dirty="0"/>
          </a:p>
        </p:txBody>
      </p:sp>
      <p:pic>
        <p:nvPicPr>
          <p:cNvPr id="8" name="Рисунок 7" descr="гале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4005064"/>
            <a:ext cx="3707904" cy="27809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5780782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3. Помещение для хранения многочисленных картин.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717032"/>
            <a:ext cx="882047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latin typeface="+mn-lt"/>
              </a:rPr>
              <a:t>2</a:t>
            </a:r>
            <a:r>
              <a:rPr lang="ru-RU" dirty="0" smtClean="0"/>
              <a:t>. </a:t>
            </a:r>
            <a:r>
              <a:rPr lang="ru-RU" sz="3600" b="1" dirty="0" smtClean="0">
                <a:latin typeface="+mn-lt"/>
              </a:rPr>
              <a:t>Военнослужащий, </a:t>
            </a:r>
            <a:br>
              <a:rPr lang="ru-RU" sz="3600" b="1" dirty="0" smtClean="0">
                <a:latin typeface="+mn-lt"/>
              </a:rPr>
            </a:br>
            <a:r>
              <a:rPr lang="ru-RU" sz="3600" b="1" dirty="0" smtClean="0">
                <a:latin typeface="+mn-lt"/>
              </a:rPr>
              <a:t>обычно поучаствовавший в военных действиях.</a:t>
            </a:r>
            <a:endParaRPr lang="ru-RU" sz="3600" b="1" dirty="0">
              <a:latin typeface="+mn-lt"/>
            </a:endParaRPr>
          </a:p>
        </p:txBody>
      </p:sp>
      <p:pic>
        <p:nvPicPr>
          <p:cNvPr id="4" name="Содержимое 3" descr="ветера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0072" y="1628800"/>
            <a:ext cx="3923928" cy="2643747"/>
          </a:xfrm>
        </p:spPr>
      </p:pic>
      <p:pic>
        <p:nvPicPr>
          <p:cNvPr id="5" name="Рисунок 4" descr="грач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60648"/>
            <a:ext cx="2667000" cy="3476625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987824" y="260648"/>
            <a:ext cx="59046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1</a:t>
            </a:r>
            <a:r>
              <a:rPr lang="ru-RU" sz="3300" b="1" dirty="0" smtClean="0">
                <a:latin typeface="+mj-lt"/>
                <a:ea typeface="+mj-ea"/>
                <a:cs typeface="+mj-cs"/>
              </a:rPr>
              <a:t>. Картина русского художника Алексея </a:t>
            </a:r>
            <a:r>
              <a:rPr lang="ru-RU" sz="3300" b="1" dirty="0" err="1" smtClean="0">
                <a:latin typeface="+mj-lt"/>
                <a:ea typeface="+mj-ea"/>
                <a:cs typeface="+mj-cs"/>
              </a:rPr>
              <a:t>Саврасова</a:t>
            </a:r>
            <a:r>
              <a:rPr lang="ru-RU" sz="3300" b="1" dirty="0" smtClean="0">
                <a:latin typeface="+mj-lt"/>
                <a:ea typeface="+mj-ea"/>
                <a:cs typeface="+mj-cs"/>
              </a:rPr>
              <a:t> (два слова).</a:t>
            </a:r>
            <a:endParaRPr kumimoji="0" lang="ru-RU" sz="3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мете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941168"/>
            <a:ext cx="3422914" cy="1916832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877072" y="5373216"/>
            <a:ext cx="52669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noProof="0" dirty="0" smtClean="0">
                <a:ea typeface="+mj-ea"/>
                <a:cs typeface="+mj-cs"/>
              </a:rPr>
              <a:t>3. Тело космического происхождения.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зяться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6932" y="1268760"/>
            <a:ext cx="4505068" cy="2520280"/>
          </a:xfrm>
        </p:spPr>
      </p:pic>
      <p:pic>
        <p:nvPicPr>
          <p:cNvPr id="5" name="Рисунок 4" descr="з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1196752"/>
            <a:ext cx="3959642" cy="2232248"/>
          </a:xfrm>
          <a:prstGeom prst="rect">
            <a:avLst/>
          </a:prstGeom>
        </p:spPr>
      </p:pic>
      <p:pic>
        <p:nvPicPr>
          <p:cNvPr id="6" name="Рисунок 5" descr="ум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3429000"/>
            <a:ext cx="3199482" cy="319034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32040" y="2132856"/>
            <a:ext cx="11521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ЗА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7" cstate="print"/>
          <a:stretch>
            <a:fillRect/>
          </a:stretch>
        </p:blipFill>
        <p:spPr>
          <a:xfrm>
            <a:off x="8316416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9900"/>
                </a:solidFill>
              </a:rPr>
              <a:t>КЛЕВАТЬ НОСОМ</a:t>
            </a:r>
            <a:endParaRPr lang="ru-RU" b="1" dirty="0">
              <a:solidFill>
                <a:srgbClr val="009900"/>
              </a:solidFill>
            </a:endParaRPr>
          </a:p>
        </p:txBody>
      </p:sp>
      <p:pic>
        <p:nvPicPr>
          <p:cNvPr id="4" name="Содержимое 3" descr="клеват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060848"/>
            <a:ext cx="3934946" cy="2736304"/>
          </a:xfrm>
        </p:spPr>
      </p:pic>
      <p:pic>
        <p:nvPicPr>
          <p:cNvPr id="5" name="Рисунок 4" descr="но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060848"/>
            <a:ext cx="4334228" cy="2736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ПРИКУСИТЬ ЯЗЫК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прикусит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641"/>
          <a:stretch>
            <a:fillRect/>
          </a:stretch>
        </p:blipFill>
        <p:spPr>
          <a:xfrm>
            <a:off x="0" y="2204864"/>
            <a:ext cx="4192863" cy="3455885"/>
          </a:xfrm>
        </p:spPr>
      </p:pic>
      <p:pic>
        <p:nvPicPr>
          <p:cNvPr id="5" name="Рисунок 4" descr="язы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3893" y="2132856"/>
            <a:ext cx="4508327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</TotalTime>
  <Words>588</Words>
  <Application>Microsoft Office PowerPoint</Application>
  <PresentationFormat>Экран (4:3)</PresentationFormat>
  <Paragraphs>110</Paragraphs>
  <Slides>64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РАУНД I</vt:lpstr>
      <vt:lpstr>РАЗВЕШИВАТЬ УШИ</vt:lpstr>
      <vt:lpstr>Слайд 3</vt:lpstr>
      <vt:lpstr>Слайд 4</vt:lpstr>
      <vt:lpstr>Слайд 5</vt:lpstr>
      <vt:lpstr>Слайд 6</vt:lpstr>
      <vt:lpstr>Слайд 7</vt:lpstr>
      <vt:lpstr>КЛЕВАТЬ НОСОМ</vt:lpstr>
      <vt:lpstr>ПРИКУСИТЬ ЯЗЫК</vt:lpstr>
      <vt:lpstr>СТРОИТЬ ГЛАЗКИ</vt:lpstr>
      <vt:lpstr>НЕМ КАК РЫБА</vt:lpstr>
      <vt:lpstr>ВЗЯТЬСЯ ЗА ГОЛОВУ</vt:lpstr>
      <vt:lpstr>РАУНД II</vt:lpstr>
      <vt:lpstr>НЕБО</vt:lpstr>
      <vt:lpstr>Слайд 15</vt:lpstr>
      <vt:lpstr>Слайд 16</vt:lpstr>
      <vt:lpstr>Слайд 17</vt:lpstr>
      <vt:lpstr>Слайд 18</vt:lpstr>
      <vt:lpstr>Слайд 19</vt:lpstr>
      <vt:lpstr>Слайд 20</vt:lpstr>
      <vt:lpstr>УЧИТЕЛЬ</vt:lpstr>
      <vt:lpstr>ПОЛОВИНА</vt:lpstr>
      <vt:lpstr>ДРОБЬ</vt:lpstr>
      <vt:lpstr>ЧИСЛО</vt:lpstr>
      <vt:lpstr>2/3 наклонная черта называется СОЛИДУС  Ввёл Уильям Оутред  </vt:lpstr>
      <vt:lpstr>    горизонтальная черта называется ВИНКУЛИУМ  Впервые применил Леонардо Пизанский (Фибоначчи)</vt:lpstr>
      <vt:lpstr>РАУНД III</vt:lpstr>
      <vt:lpstr>ГРУША</vt:lpstr>
      <vt:lpstr>Слайд 29</vt:lpstr>
      <vt:lpstr>Слайд 30</vt:lpstr>
      <vt:lpstr>Слайд 31</vt:lpstr>
      <vt:lpstr>Слайд 32</vt:lpstr>
      <vt:lpstr>ДРОБЬ</vt:lpstr>
      <vt:lpstr>КОРЕНЬ</vt:lpstr>
      <vt:lpstr>ЗНАК</vt:lpstr>
      <vt:lpstr>КУЛОН</vt:lpstr>
      <vt:lpstr>РАУНД IV</vt:lpstr>
      <vt:lpstr>«МАТЕМАТИКА – ЦАРИЦА НАУК, АРИФМЕТИКА – ЦАРИЦА МАТЕМАТИКИ.»</vt:lpstr>
      <vt:lpstr>«МОРСКИМ СУДАМ БЫТЬ!»</vt:lpstr>
      <vt:lpstr>«УЧЕНЬЕ – СВЕТ,  А НЕУЧЕНЬЕ – ТЬМА.»</vt:lpstr>
      <vt:lpstr>Слайд 41</vt:lpstr>
      <vt:lpstr>«Во дни сомнений, во дни тягостных раздумий о судьбах моей родины, — ты один мне поддержка и опора, о великий, могучий, правдивый и свободный русский язык!»</vt:lpstr>
      <vt:lpstr>«С ПОТЕРЕЙ МОСКВЫ ЕЩЁ НЕ ПОТЕРЯНА РОССИЯ»</vt:lpstr>
      <vt:lpstr>«МАТЕМАТИКА – ЦАРИЦА НАУК, АРИФМЕТИКА – ЦАРИЦА МАТЕМАТИКИ.»</vt:lpstr>
      <vt:lpstr>«МОРСКИМ СУДАМ БЫТЬ!»</vt:lpstr>
      <vt:lpstr>«УЧЕНЬЕ – СВЕТ,  А НЕУЧЕНЬЕ – ТЬМА.»</vt:lpstr>
      <vt:lpstr>Слайд 47</vt:lpstr>
      <vt:lpstr>«Во дни сомнений, во дни тягостных раздумий о судьбах моей родины, — ты один мне поддержка и опора, о великий, могучий, правдивый и свободный русский язык!»</vt:lpstr>
      <vt:lpstr>«С ПОТЕРЕЙ МОСКВЫ ЕЩЁ НЕ ПОТЕРЯНА РОССИЯ»</vt:lpstr>
      <vt:lpstr>«МАТЕМАТИКА – ЦАРИЦА НАУК, АРИФМЕТИКА – ЦАРИЦА МАТЕМАТИКИ.»</vt:lpstr>
      <vt:lpstr>«МОРСКИМ СУДАМ БЫТЬ!»</vt:lpstr>
      <vt:lpstr>«УЧЕНЬЕ – СВЕТ,  А НЕУЧЕНЬЕ – ТЬМА.»</vt:lpstr>
      <vt:lpstr>Слайд 53</vt:lpstr>
      <vt:lpstr>«Во дни сомнений, во дни тягостных раздумий о судьбах моей родины, — ты один мне поддержка и опора, о великий, могучий, правдивый и свободный русский язык!»</vt:lpstr>
      <vt:lpstr>«С ПОТЕРЕЙ МОСКВЫ ЕЩЁ НЕ ПОТЕРЯНА РОССИЯ»</vt:lpstr>
      <vt:lpstr>РАУНД V</vt:lpstr>
      <vt:lpstr>1. Чёрная пантера, персонаж книги Р. Киплинга «Книга  джунглей».</vt:lpstr>
      <vt:lpstr>1. Кто совершил первый полёт в космос.</vt:lpstr>
      <vt:lpstr>Слайд 59</vt:lpstr>
      <vt:lpstr>1. Гениальный физик</vt:lpstr>
      <vt:lpstr>Слайд 61</vt:lpstr>
      <vt:lpstr>Слайд 62</vt:lpstr>
      <vt:lpstr>2. Военнослужащий,  обычно поучаствовавший в военных действиях.</vt:lpstr>
      <vt:lpstr>Слайд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РАУНД</dc:title>
  <dc:creator>Поздина Н.Б</dc:creator>
  <cp:lastModifiedBy>Поздина Н.Б</cp:lastModifiedBy>
  <cp:revision>72</cp:revision>
  <dcterms:created xsi:type="dcterms:W3CDTF">2017-10-30T11:56:06Z</dcterms:created>
  <dcterms:modified xsi:type="dcterms:W3CDTF">2021-03-25T11:33:35Z</dcterms:modified>
</cp:coreProperties>
</file>