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sldIdLst>
    <p:sldId id="256" r:id="rId2"/>
    <p:sldId id="257" r:id="rId3"/>
    <p:sldId id="259" r:id="rId4"/>
    <p:sldId id="258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9" r:id="rId13"/>
    <p:sldId id="267" r:id="rId14"/>
    <p:sldId id="268" r:id="rId15"/>
    <p:sldId id="271" r:id="rId16"/>
    <p:sldId id="270" r:id="rId17"/>
    <p:sldId id="273" r:id="rId18"/>
    <p:sldId id="272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084564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1272544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8258101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009493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0946756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875025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4813779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1786763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002460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5489708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0863950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459" y="1465729"/>
            <a:ext cx="7869891" cy="4711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1337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79400" y="317500"/>
            <a:ext cx="8572500" cy="6235700"/>
          </a:xfrm>
          <a:prstGeom prst="rect">
            <a:avLst/>
          </a:prstGeom>
          <a:solidFill>
            <a:schemeClr val="bg1">
              <a:alpha val="92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Simpson.pas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124744"/>
            <a:ext cx="8568952" cy="439248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Численное интегрирование с использованием инструментальных средств и программирования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836712"/>
            <a:ext cx="8640960" cy="1469579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9. Что такое априорная оценка погрешностей и для чего она нужна? 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2852936"/>
            <a:ext cx="7886700" cy="3324026"/>
          </a:xfrm>
        </p:spPr>
        <p:txBody>
          <a:bodyPr>
            <a:normAutofit/>
          </a:bodyPr>
          <a:lstStyle/>
          <a:p>
            <a:pPr indent="228600" algn="just">
              <a:lnSpc>
                <a:spcPct val="100000"/>
              </a:lnSpc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Формулы оценки остаточного члена, нужны для определения количества отрезков разбиения при достижении требуемой точности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76672"/>
            <a:ext cx="8640960" cy="2232248"/>
          </a:xfrm>
        </p:spPr>
        <p:txBody>
          <a:bodyPr>
            <a:normAutofit fontScale="90000"/>
          </a:bodyPr>
          <a:lstStyle/>
          <a:p>
            <a:pPr lvl="1" algn="l" rtl="0">
              <a:lnSpc>
                <a:spcPct val="90000"/>
              </a:lnSpc>
              <a:spcBef>
                <a:spcPct val="0"/>
              </a:spcBef>
            </a:pPr>
            <a:r>
              <a:rPr lang="ru-RU" sz="4900" b="1" kern="1200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10. Поясните суть апостериорной оценка точности вычислений. Приведите пример  апостериорной оценки. </a:t>
            </a:r>
            <a:r>
              <a:rPr lang="ru-RU" sz="1600" dirty="0"/>
              <a:t/>
            </a:r>
            <a:br>
              <a:rPr lang="ru-RU" sz="1600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2708921"/>
            <a:ext cx="7886700" cy="3468042"/>
          </a:xfrm>
        </p:spPr>
        <p:txBody>
          <a:bodyPr>
            <a:normAutofit fontScale="85000" lnSpcReduction="20000"/>
          </a:bodyPr>
          <a:lstStyle/>
          <a:p>
            <a:pPr indent="228600" algn="just">
              <a:lnSpc>
                <a:spcPct val="120000"/>
              </a:lnSpc>
              <a:buNone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Требуемый  интеграл  вычисляется  два  или  более  раза  с  помощью  разных квадратурных формул или с помощью одной квадратурной формулы, но с разным  числом  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. Полученные  результаты  сравниваются,   и  на  основании  этого сравнения делается  вывод  об  абсолютной погрешности. </a:t>
            </a:r>
          </a:p>
          <a:p>
            <a:pPr indent="228600" algn="just">
              <a:lnSpc>
                <a:spcPct val="120000"/>
              </a:lnSpc>
              <a:buNone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Одной  из  разновидностей  апостериорной  оценки  является  двойной  просчет</a:t>
            </a:r>
            <a:r>
              <a:rPr lang="ru-RU" dirty="0" smtClean="0"/>
              <a:t>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Проверка домашнего задания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23528" y="1628800"/>
          <a:ext cx="8568951" cy="4522662"/>
        </p:xfrm>
        <a:graphic>
          <a:graphicData uri="http://schemas.openxmlformats.org/drawingml/2006/table">
            <a:tbl>
              <a:tblPr/>
              <a:tblGrid>
                <a:gridCol w="2066272"/>
                <a:gridCol w="1827785"/>
                <a:gridCol w="2348957"/>
                <a:gridCol w="2325937"/>
              </a:tblGrid>
              <a:tr h="145480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Название метода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Метод прямоугольников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Метод трапеций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Метод парабол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55954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Результат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717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Оклад одного работника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480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333333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Погрешность метода (оценка остаточного члена)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323528" y="271101"/>
            <a:ext cx="8568952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«Сравнительный анализ численных методов интегрирования»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28650" y="908720"/>
            <a:ext cx="7886700" cy="1440160"/>
          </a:xfrm>
        </p:spPr>
        <p:txBody>
          <a:bodyPr>
            <a:normAutofit fontScale="90000"/>
          </a:bodyPr>
          <a:lstStyle/>
          <a:p>
            <a:pPr lvl="0" algn="just"/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«Сравнительный анализ решения задач численного интегрирования при помощи инструментальных средств»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23528" y="2731080"/>
          <a:ext cx="8568952" cy="2786152"/>
        </p:xfrm>
        <a:graphic>
          <a:graphicData uri="http://schemas.openxmlformats.org/drawingml/2006/table">
            <a:tbl>
              <a:tblPr/>
              <a:tblGrid>
                <a:gridCol w="1504585"/>
                <a:gridCol w="1807783"/>
                <a:gridCol w="2254781"/>
                <a:gridCol w="3001803"/>
              </a:tblGrid>
              <a:tr h="131299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Название метода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Вычисления с помощью </a:t>
                      </a:r>
                      <a:r>
                        <a:rPr lang="en-US" sz="24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Excel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Вычисления с </a:t>
                      </a:r>
                      <a:r>
                        <a:rPr lang="ru-RU" sz="2400" b="1" dirty="0" smtClean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помощью языков программирования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Вычисление с помощью математического пакета </a:t>
                      </a:r>
                      <a:r>
                        <a:rPr lang="ru-RU" sz="2400" b="1" dirty="0" err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MathCAD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45962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Время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962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Результат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636912"/>
            <a:ext cx="7772400" cy="23876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Численное интегрирование с помощью языков и систем программирования</a:t>
            </a:r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72" name="AutoShape 20"/>
          <p:cNvSpPr>
            <a:spLocks noChangeArrowheads="1"/>
          </p:cNvSpPr>
          <p:nvPr/>
        </p:nvSpPr>
        <p:spPr bwMode="auto">
          <a:xfrm>
            <a:off x="395536" y="476672"/>
            <a:ext cx="3960440" cy="648072"/>
          </a:xfrm>
          <a:prstGeom prst="flowChartTerminator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Начало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73" name="AutoShape 21"/>
          <p:cNvSpPr>
            <a:spLocks noChangeArrowheads="1"/>
          </p:cNvSpPr>
          <p:nvPr/>
        </p:nvSpPr>
        <p:spPr bwMode="auto">
          <a:xfrm>
            <a:off x="467544" y="1772816"/>
            <a:ext cx="4032448" cy="792088"/>
          </a:xfrm>
          <a:prstGeom prst="flowChartProcess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Формирование массива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y [0:n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]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74" name="AutoShape 22"/>
          <p:cNvSpPr>
            <a:spLocks noChangeArrowheads="1"/>
          </p:cNvSpPr>
          <p:nvPr/>
        </p:nvSpPr>
        <p:spPr bwMode="auto">
          <a:xfrm>
            <a:off x="539552" y="3140968"/>
            <a:ext cx="3888432" cy="504056"/>
          </a:xfrm>
          <a:prstGeom prst="flowChartProcess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i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:=1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75" name="AutoShape 23"/>
          <p:cNvSpPr>
            <a:spLocks noChangeArrowheads="1"/>
          </p:cNvSpPr>
          <p:nvPr/>
        </p:nvSpPr>
        <p:spPr bwMode="auto">
          <a:xfrm>
            <a:off x="539552" y="4444727"/>
            <a:ext cx="3838575" cy="352425"/>
          </a:xfrm>
          <a:prstGeom prst="flowChartProcess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i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:=i+2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76" name="AutoShape 24"/>
          <p:cNvSpPr>
            <a:spLocks noChangeArrowheads="1"/>
          </p:cNvSpPr>
          <p:nvPr/>
        </p:nvSpPr>
        <p:spPr bwMode="auto">
          <a:xfrm>
            <a:off x="395536" y="5447059"/>
            <a:ext cx="3890962" cy="430213"/>
          </a:xfrm>
          <a:prstGeom prst="flowChartInputOutpu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Ввод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a,b,h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77" name="AutoShape 25"/>
          <p:cNvSpPr>
            <a:spLocks noChangeArrowheads="1"/>
          </p:cNvSpPr>
          <p:nvPr/>
        </p:nvSpPr>
        <p:spPr bwMode="auto">
          <a:xfrm>
            <a:off x="5148064" y="452661"/>
            <a:ext cx="3509963" cy="600075"/>
          </a:xfrm>
          <a:prstGeom prst="flowChartDecision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i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&gt;=n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78" name="AutoShape 26"/>
          <p:cNvSpPr>
            <a:spLocks noChangeArrowheads="1"/>
          </p:cNvSpPr>
          <p:nvPr/>
        </p:nvSpPr>
        <p:spPr bwMode="auto">
          <a:xfrm>
            <a:off x="5004048" y="1556792"/>
            <a:ext cx="3671887" cy="432048"/>
          </a:xfrm>
          <a:prstGeom prst="flowChartProcess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S:=S+(2y</a:t>
            </a:r>
            <a:r>
              <a:rPr kumimoji="0" lang="en-US" sz="2400" b="0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i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+y</a:t>
            </a:r>
            <a:r>
              <a:rPr kumimoji="0" lang="en-US" sz="2400" b="0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i+1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79" name="AutoShape 27"/>
          <p:cNvSpPr>
            <a:spLocks noChangeArrowheads="1"/>
          </p:cNvSpPr>
          <p:nvPr/>
        </p:nvSpPr>
        <p:spPr bwMode="auto">
          <a:xfrm>
            <a:off x="5292080" y="2708920"/>
            <a:ext cx="3571875" cy="432048"/>
          </a:xfrm>
          <a:prstGeom prst="flowChartProcess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S:=(y</a:t>
            </a:r>
            <a:r>
              <a:rPr kumimoji="0" lang="en-US" sz="2400" b="0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0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+y</a:t>
            </a:r>
            <a:r>
              <a:rPr kumimoji="0" lang="en-US" sz="2400" b="0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n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)/2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80" name="AutoShape 28"/>
          <p:cNvSpPr>
            <a:spLocks noChangeArrowheads="1"/>
          </p:cNvSpPr>
          <p:nvPr/>
        </p:nvSpPr>
        <p:spPr bwMode="auto">
          <a:xfrm>
            <a:off x="5220072" y="3789040"/>
            <a:ext cx="3563937" cy="432048"/>
          </a:xfrm>
          <a:prstGeom prst="flowChartInputOutpu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Вывод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I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81" name="AutoShape 29"/>
          <p:cNvSpPr>
            <a:spLocks noChangeArrowheads="1"/>
          </p:cNvSpPr>
          <p:nvPr/>
        </p:nvSpPr>
        <p:spPr bwMode="auto">
          <a:xfrm>
            <a:off x="4932040" y="4725144"/>
            <a:ext cx="3735388" cy="434975"/>
          </a:xfrm>
          <a:prstGeom prst="flowChartProcess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I:=2(b-a)S/3n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82" name="AutoShape 30"/>
          <p:cNvSpPr>
            <a:spLocks noChangeArrowheads="1"/>
          </p:cNvSpPr>
          <p:nvPr/>
        </p:nvSpPr>
        <p:spPr bwMode="auto">
          <a:xfrm>
            <a:off x="5004048" y="5661248"/>
            <a:ext cx="3579812" cy="576064"/>
          </a:xfrm>
          <a:prstGeom prst="flowChartTerminator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Конец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0"/>
          <p:cNvSpPr>
            <a:spLocks noChangeArrowheads="1"/>
          </p:cNvSpPr>
          <p:nvPr/>
        </p:nvSpPr>
        <p:spPr bwMode="auto">
          <a:xfrm>
            <a:off x="395536" y="476672"/>
            <a:ext cx="3960440" cy="648072"/>
          </a:xfrm>
          <a:prstGeom prst="flowChartTerminator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Начало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AutoShape 21"/>
          <p:cNvSpPr>
            <a:spLocks noChangeArrowheads="1"/>
          </p:cNvSpPr>
          <p:nvPr/>
        </p:nvSpPr>
        <p:spPr bwMode="auto">
          <a:xfrm>
            <a:off x="467544" y="1772816"/>
            <a:ext cx="4032448" cy="792088"/>
          </a:xfrm>
          <a:prstGeom prst="flowChartProcess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Формирование массива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y [0:n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]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AutoShape 22"/>
          <p:cNvSpPr>
            <a:spLocks noChangeArrowheads="1"/>
          </p:cNvSpPr>
          <p:nvPr/>
        </p:nvSpPr>
        <p:spPr bwMode="auto">
          <a:xfrm>
            <a:off x="611560" y="3429000"/>
            <a:ext cx="3888432" cy="504056"/>
          </a:xfrm>
          <a:prstGeom prst="flowChartProcess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i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:=1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AutoShape 23"/>
          <p:cNvSpPr>
            <a:spLocks noChangeArrowheads="1"/>
          </p:cNvSpPr>
          <p:nvPr/>
        </p:nvSpPr>
        <p:spPr bwMode="auto">
          <a:xfrm>
            <a:off x="539552" y="4444727"/>
            <a:ext cx="3838575" cy="352425"/>
          </a:xfrm>
          <a:prstGeom prst="flowChartProcess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i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:=i+2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AutoShape 24"/>
          <p:cNvSpPr>
            <a:spLocks noChangeArrowheads="1"/>
          </p:cNvSpPr>
          <p:nvPr/>
        </p:nvSpPr>
        <p:spPr bwMode="auto">
          <a:xfrm>
            <a:off x="395536" y="5447059"/>
            <a:ext cx="3890962" cy="430213"/>
          </a:xfrm>
          <a:prstGeom prst="flowChartInputOutpu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Ввод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a,b,h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AutoShape 25"/>
          <p:cNvSpPr>
            <a:spLocks noChangeArrowheads="1"/>
          </p:cNvSpPr>
          <p:nvPr/>
        </p:nvSpPr>
        <p:spPr bwMode="auto">
          <a:xfrm>
            <a:off x="5148064" y="452661"/>
            <a:ext cx="3509963" cy="600075"/>
          </a:xfrm>
          <a:prstGeom prst="flowChartDecision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i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&gt;=n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AutoShape 26"/>
          <p:cNvSpPr>
            <a:spLocks noChangeArrowheads="1"/>
          </p:cNvSpPr>
          <p:nvPr/>
        </p:nvSpPr>
        <p:spPr bwMode="auto">
          <a:xfrm>
            <a:off x="5004048" y="1556792"/>
            <a:ext cx="3671887" cy="432048"/>
          </a:xfrm>
          <a:prstGeom prst="flowChartProcess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S:=S+(2y</a:t>
            </a:r>
            <a:r>
              <a:rPr kumimoji="0" lang="en-US" sz="2400" b="0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i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+y</a:t>
            </a:r>
            <a:r>
              <a:rPr kumimoji="0" lang="en-US" sz="2400" b="0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i+1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AutoShape 27"/>
          <p:cNvSpPr>
            <a:spLocks noChangeArrowheads="1"/>
          </p:cNvSpPr>
          <p:nvPr/>
        </p:nvSpPr>
        <p:spPr bwMode="auto">
          <a:xfrm>
            <a:off x="5292080" y="2708920"/>
            <a:ext cx="3571875" cy="432048"/>
          </a:xfrm>
          <a:prstGeom prst="flowChartProcess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S:=(y</a:t>
            </a:r>
            <a:r>
              <a:rPr kumimoji="0" lang="en-US" sz="2400" b="0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0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+y</a:t>
            </a:r>
            <a:r>
              <a:rPr kumimoji="0" lang="en-US" sz="2400" b="0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n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)/2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AutoShape 28"/>
          <p:cNvSpPr>
            <a:spLocks noChangeArrowheads="1"/>
          </p:cNvSpPr>
          <p:nvPr/>
        </p:nvSpPr>
        <p:spPr bwMode="auto">
          <a:xfrm>
            <a:off x="5220072" y="3789040"/>
            <a:ext cx="3563937" cy="432048"/>
          </a:xfrm>
          <a:prstGeom prst="flowChartInputOutpu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Вывод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I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AutoShape 29"/>
          <p:cNvSpPr>
            <a:spLocks noChangeArrowheads="1"/>
          </p:cNvSpPr>
          <p:nvPr/>
        </p:nvSpPr>
        <p:spPr bwMode="auto">
          <a:xfrm>
            <a:off x="4932040" y="4725144"/>
            <a:ext cx="3735388" cy="434975"/>
          </a:xfrm>
          <a:prstGeom prst="flowChartProcess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I:=2(b-a)S/3n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AutoShape 30"/>
          <p:cNvSpPr>
            <a:spLocks noChangeArrowheads="1"/>
          </p:cNvSpPr>
          <p:nvPr/>
        </p:nvSpPr>
        <p:spPr bwMode="auto">
          <a:xfrm>
            <a:off x="5004048" y="5661248"/>
            <a:ext cx="3579812" cy="576064"/>
          </a:xfrm>
          <a:prstGeom prst="flowChartTerminator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Конец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1520" y="1846565"/>
            <a:ext cx="648072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5536" y="476672"/>
            <a:ext cx="648072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3528" y="3286725"/>
            <a:ext cx="648072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3528" y="4150821"/>
            <a:ext cx="648072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7544" y="5302949"/>
            <a:ext cx="648072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4048" y="404664"/>
            <a:ext cx="648072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860032" y="1342509"/>
            <a:ext cx="648072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76056" y="2494637"/>
            <a:ext cx="648072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076056" y="3574757"/>
            <a:ext cx="648072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60032" y="4582869"/>
            <a:ext cx="648072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220072" y="5589240"/>
            <a:ext cx="648072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6.47549E-7 L -2.77778E-6 -0.5874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94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19334E-6 L 0.00399 0.0892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45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1.19334E-6 L -1.38889E-6 0.0786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6531E-6 L -0.00399 0.29902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149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62 1.02683E-6 L -0.02362 0.28839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4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37835E-6 L -0.00399 0.28839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144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14431E-6 L -1.38889E-6 0.26202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8 -0.00972 L -0.51823 0.11031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8" y="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59 0.22087 L -0.01059 0.13692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2.01665E-6 L -0.46459 0.53492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" y="2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78538E-6 L -0.0033 -0.46184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34 0.0636 L 0.00572 -0.16721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" y="-1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3164E-6 L 3.05556E-6 -0.30134 " pathEditMode="relative" rAng="0" ptsTypes="AA">
                                      <p:cBhvr>
                                        <p:cTn id="9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6" grpId="1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5" grpId="1" animBg="1"/>
      <p:bldP spid="16" grpId="0" animBg="1"/>
      <p:bldP spid="17" grpId="0" animBg="1"/>
      <p:bldP spid="17" grpId="1" animBg="1"/>
      <p:bldP spid="18" grpId="0" animBg="1"/>
      <p:bldP spid="18" grpId="1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02" name="Group 2"/>
          <p:cNvGrpSpPr>
            <a:grpSpLocks/>
          </p:cNvGrpSpPr>
          <p:nvPr/>
        </p:nvGrpSpPr>
        <p:grpSpPr bwMode="auto">
          <a:xfrm>
            <a:off x="2771800" y="4005064"/>
            <a:ext cx="2720082" cy="1800200"/>
            <a:chOff x="5986" y="5660"/>
            <a:chExt cx="3722" cy="2557"/>
          </a:xfrm>
        </p:grpSpPr>
        <p:cxnSp>
          <p:nvCxnSpPr>
            <p:cNvPr id="51203" name="AutoShape 3"/>
            <p:cNvCxnSpPr>
              <a:cxnSpLocks noChangeShapeType="1"/>
            </p:cNvCxnSpPr>
            <p:nvPr/>
          </p:nvCxnSpPr>
          <p:spPr bwMode="auto">
            <a:xfrm>
              <a:off x="8579" y="8217"/>
              <a:ext cx="1129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51204" name="AutoShape 4"/>
            <p:cNvCxnSpPr>
              <a:cxnSpLocks noChangeShapeType="1"/>
            </p:cNvCxnSpPr>
            <p:nvPr/>
          </p:nvCxnSpPr>
          <p:spPr bwMode="auto">
            <a:xfrm flipH="1">
              <a:off x="5986" y="5660"/>
              <a:ext cx="3722" cy="16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51205" name="AutoShape 5"/>
            <p:cNvCxnSpPr>
              <a:cxnSpLocks noChangeShapeType="1"/>
            </p:cNvCxnSpPr>
            <p:nvPr/>
          </p:nvCxnSpPr>
          <p:spPr bwMode="auto">
            <a:xfrm>
              <a:off x="9708" y="5710"/>
              <a:ext cx="0" cy="2507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</p:grpSp>
      <p:cxnSp>
        <p:nvCxnSpPr>
          <p:cNvPr id="51206" name="AutoShape 6"/>
          <p:cNvCxnSpPr>
            <a:cxnSpLocks noChangeShapeType="1"/>
          </p:cNvCxnSpPr>
          <p:nvPr/>
        </p:nvCxnSpPr>
        <p:spPr bwMode="auto">
          <a:xfrm>
            <a:off x="2721918" y="715244"/>
            <a:ext cx="0" cy="3111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51207" name="AutoShape 7"/>
          <p:cNvSpPr>
            <a:spLocks noChangeArrowheads="1"/>
          </p:cNvSpPr>
          <p:nvPr/>
        </p:nvSpPr>
        <p:spPr bwMode="auto">
          <a:xfrm>
            <a:off x="758181" y="1024806"/>
            <a:ext cx="3890962" cy="428625"/>
          </a:xfrm>
          <a:prstGeom prst="flowChartInputOutpu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Ввод </a:t>
            </a:r>
            <a:r>
              <a:rPr kumimoji="0" 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a,b,h</a:t>
            </a:r>
            <a:endParaRPr kumimoji="0" lang="ru-RU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08" name="AutoShape 8"/>
          <p:cNvSpPr>
            <a:spLocks noChangeArrowheads="1"/>
          </p:cNvSpPr>
          <p:nvPr/>
        </p:nvSpPr>
        <p:spPr bwMode="auto">
          <a:xfrm>
            <a:off x="5180012" y="2727027"/>
            <a:ext cx="4008438" cy="413941"/>
          </a:xfrm>
          <a:prstGeom prst="flowChartInputOutpu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Вывод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I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09" name="AutoShape 9"/>
          <p:cNvSpPr>
            <a:spLocks noChangeArrowheads="1"/>
          </p:cNvSpPr>
          <p:nvPr/>
        </p:nvSpPr>
        <p:spPr bwMode="auto">
          <a:xfrm>
            <a:off x="689918" y="1645518"/>
            <a:ext cx="4005263" cy="919386"/>
          </a:xfrm>
          <a:prstGeom prst="flowChartProcess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Формирование массива </a:t>
            </a:r>
            <a:b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</a:b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y [0:n]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10" name="AutoShape 10"/>
          <p:cNvSpPr>
            <a:spLocks noChangeArrowheads="1"/>
          </p:cNvSpPr>
          <p:nvPr/>
        </p:nvSpPr>
        <p:spPr bwMode="auto">
          <a:xfrm>
            <a:off x="696268" y="2772668"/>
            <a:ext cx="3922713" cy="512316"/>
          </a:xfrm>
          <a:prstGeom prst="flowChartProcess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S:=(y</a:t>
            </a:r>
            <a:r>
              <a:rPr kumimoji="0" lang="en-US" sz="2800" b="0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0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+y</a:t>
            </a:r>
            <a:r>
              <a:rPr kumimoji="0" lang="en-US" sz="2800" b="0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n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)/2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11" name="AutoShape 11"/>
          <p:cNvSpPr>
            <a:spLocks noChangeArrowheads="1"/>
          </p:cNvSpPr>
          <p:nvPr/>
        </p:nvSpPr>
        <p:spPr bwMode="auto">
          <a:xfrm>
            <a:off x="702618" y="3455665"/>
            <a:ext cx="4008438" cy="405383"/>
          </a:xfrm>
          <a:prstGeom prst="flowChartProcess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i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:=1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12" name="AutoShape 12"/>
          <p:cNvSpPr>
            <a:spLocks noChangeArrowheads="1"/>
          </p:cNvSpPr>
          <p:nvPr/>
        </p:nvSpPr>
        <p:spPr bwMode="auto">
          <a:xfrm>
            <a:off x="611560" y="4289598"/>
            <a:ext cx="4008438" cy="507554"/>
          </a:xfrm>
          <a:prstGeom prst="flowChartProcess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S:=S+(2y</a:t>
            </a:r>
            <a:r>
              <a:rPr kumimoji="0" lang="en-US" sz="2800" b="0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i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+y</a:t>
            </a:r>
            <a:r>
              <a:rPr kumimoji="0" lang="en-US" sz="2800" b="0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i+1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13" name="AutoShape 13"/>
          <p:cNvSpPr>
            <a:spLocks noChangeArrowheads="1"/>
          </p:cNvSpPr>
          <p:nvPr/>
        </p:nvSpPr>
        <p:spPr bwMode="auto">
          <a:xfrm>
            <a:off x="611560" y="4869160"/>
            <a:ext cx="4000500" cy="432048"/>
          </a:xfrm>
          <a:prstGeom prst="flowChartProcess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i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:=i+2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14" name="AutoShape 14"/>
          <p:cNvSpPr>
            <a:spLocks noChangeArrowheads="1"/>
          </p:cNvSpPr>
          <p:nvPr/>
        </p:nvSpPr>
        <p:spPr bwMode="auto">
          <a:xfrm>
            <a:off x="5170487" y="1988840"/>
            <a:ext cx="3973513" cy="434975"/>
          </a:xfrm>
          <a:prstGeom prst="flowChartProcess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I:=2(b-a)S/3n</a:t>
            </a:r>
            <a:endParaRPr kumimoji="0" lang="ru-RU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15" name="AutoShape 15"/>
          <p:cNvSpPr>
            <a:spLocks noChangeArrowheads="1"/>
          </p:cNvSpPr>
          <p:nvPr/>
        </p:nvSpPr>
        <p:spPr bwMode="auto">
          <a:xfrm>
            <a:off x="755576" y="5517232"/>
            <a:ext cx="4008438" cy="549275"/>
          </a:xfrm>
          <a:prstGeom prst="flowChartDecision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i&gt;=n</a:t>
            </a:r>
            <a:endParaRPr kumimoji="0" lang="ru-RU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16" name="AutoShape 16"/>
          <p:cNvSpPr>
            <a:spLocks noChangeArrowheads="1"/>
          </p:cNvSpPr>
          <p:nvPr/>
        </p:nvSpPr>
        <p:spPr bwMode="auto">
          <a:xfrm>
            <a:off x="5249863" y="3356992"/>
            <a:ext cx="3894137" cy="488950"/>
          </a:xfrm>
          <a:prstGeom prst="flowChartTerminator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Конец</a:t>
            </a:r>
            <a:endParaRPr kumimoji="0" lang="ru-RU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17" name="AutoShape 17"/>
          <p:cNvSpPr>
            <a:spLocks noChangeArrowheads="1"/>
          </p:cNvSpPr>
          <p:nvPr/>
        </p:nvSpPr>
        <p:spPr bwMode="auto">
          <a:xfrm>
            <a:off x="683568" y="332656"/>
            <a:ext cx="4059238" cy="504056"/>
          </a:xfrm>
          <a:prstGeom prst="flowChartTerminator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Начало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1218" name="AutoShape 18"/>
          <p:cNvCxnSpPr>
            <a:cxnSpLocks noChangeShapeType="1"/>
          </p:cNvCxnSpPr>
          <p:nvPr/>
        </p:nvCxnSpPr>
        <p:spPr bwMode="auto">
          <a:xfrm>
            <a:off x="2721918" y="1462956"/>
            <a:ext cx="0" cy="1873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51219" name="AutoShape 19"/>
          <p:cNvCxnSpPr>
            <a:cxnSpLocks noChangeShapeType="1"/>
          </p:cNvCxnSpPr>
          <p:nvPr/>
        </p:nvCxnSpPr>
        <p:spPr bwMode="auto">
          <a:xfrm>
            <a:off x="2721918" y="2515816"/>
            <a:ext cx="0" cy="26511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51220" name="AutoShape 20"/>
          <p:cNvCxnSpPr>
            <a:cxnSpLocks noChangeShapeType="1"/>
          </p:cNvCxnSpPr>
          <p:nvPr/>
        </p:nvCxnSpPr>
        <p:spPr bwMode="auto">
          <a:xfrm>
            <a:off x="2728268" y="3215258"/>
            <a:ext cx="0" cy="2857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51221" name="AutoShape 21"/>
          <p:cNvCxnSpPr>
            <a:cxnSpLocks noChangeShapeType="1"/>
          </p:cNvCxnSpPr>
          <p:nvPr/>
        </p:nvCxnSpPr>
        <p:spPr bwMode="auto">
          <a:xfrm>
            <a:off x="2771800" y="3789040"/>
            <a:ext cx="0" cy="504056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51222" name="AutoShape 22"/>
          <p:cNvCxnSpPr>
            <a:cxnSpLocks noChangeShapeType="1"/>
          </p:cNvCxnSpPr>
          <p:nvPr/>
        </p:nvCxnSpPr>
        <p:spPr bwMode="auto">
          <a:xfrm>
            <a:off x="2699792" y="5229200"/>
            <a:ext cx="0" cy="255587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51223" name="AutoShape 23"/>
          <p:cNvCxnSpPr>
            <a:cxnSpLocks noChangeShapeType="1"/>
          </p:cNvCxnSpPr>
          <p:nvPr/>
        </p:nvCxnSpPr>
        <p:spPr bwMode="auto">
          <a:xfrm>
            <a:off x="2771800" y="6093296"/>
            <a:ext cx="0" cy="28803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51224" name="AutoShape 24"/>
          <p:cNvCxnSpPr>
            <a:cxnSpLocks noChangeShapeType="1"/>
          </p:cNvCxnSpPr>
          <p:nvPr/>
        </p:nvCxnSpPr>
        <p:spPr bwMode="auto">
          <a:xfrm>
            <a:off x="7164288" y="2420888"/>
            <a:ext cx="0" cy="30480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51225" name="AutoShape 25"/>
          <p:cNvCxnSpPr>
            <a:cxnSpLocks noChangeShapeType="1"/>
          </p:cNvCxnSpPr>
          <p:nvPr/>
        </p:nvCxnSpPr>
        <p:spPr bwMode="auto">
          <a:xfrm>
            <a:off x="7178675" y="3134742"/>
            <a:ext cx="0" cy="2222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33" name="AutoShape 23"/>
          <p:cNvCxnSpPr>
            <a:cxnSpLocks noChangeShapeType="1"/>
          </p:cNvCxnSpPr>
          <p:nvPr/>
        </p:nvCxnSpPr>
        <p:spPr bwMode="auto">
          <a:xfrm>
            <a:off x="7164288" y="1700808"/>
            <a:ext cx="0" cy="28803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34" name="Овал 33"/>
          <p:cNvSpPr/>
          <p:nvPr/>
        </p:nvSpPr>
        <p:spPr>
          <a:xfrm>
            <a:off x="6876256" y="1124744"/>
            <a:ext cx="648072" cy="57606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Овал 34"/>
          <p:cNvSpPr/>
          <p:nvPr/>
        </p:nvSpPr>
        <p:spPr>
          <a:xfrm>
            <a:off x="2411760" y="6281936"/>
            <a:ext cx="648072" cy="57606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568952" cy="133773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Решение задачи численного интегрирования с использованием Паскаль АВС</a:t>
            </a:r>
            <a:endParaRPr lang="ru-RU" dirty="0"/>
          </a:p>
        </p:txBody>
      </p:sp>
      <p:sp>
        <p:nvSpPr>
          <p:cNvPr id="4" name="TextBox 3">
            <a:hlinkClick r:id="rId2" action="ppaction://hlinkfile"/>
          </p:cNvPr>
          <p:cNvSpPr txBox="1"/>
          <p:nvPr/>
        </p:nvSpPr>
        <p:spPr>
          <a:xfrm>
            <a:off x="827584" y="2564904"/>
            <a:ext cx="2592288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Код( листинг)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2420888"/>
            <a:ext cx="86677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332656"/>
            <a:ext cx="8568952" cy="1214017"/>
          </a:xfrm>
        </p:spPr>
        <p:txBody>
          <a:bodyPr>
            <a:noAutofit/>
          </a:bodyPr>
          <a:lstStyle/>
          <a:p>
            <a:pPr lvl="0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1. Вычисление интеграла  равносильно вычислению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39552" y="1844824"/>
            <a:ext cx="8335838" cy="4680520"/>
          </a:xfrm>
        </p:spPr>
        <p:txBody>
          <a:bodyPr>
            <a:noAutofit/>
          </a:bodyPr>
          <a:lstStyle/>
          <a:p>
            <a:pPr marL="514350" lvl="0" indent="-514350">
              <a:buFont typeface="+mj-lt"/>
              <a:buAutoNum type="alphaLcParenR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объёма любой фигуры;</a:t>
            </a:r>
          </a:p>
          <a:p>
            <a:pPr marL="514350" lvl="0" indent="-514350">
              <a:buFont typeface="+mj-lt"/>
              <a:buAutoNum type="alphaLcParenR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площади любой фигуры;</a:t>
            </a:r>
          </a:p>
          <a:p>
            <a:pPr marL="514350" lvl="0" indent="-514350" algn="just">
              <a:buFont typeface="+mj-lt"/>
              <a:buAutoNum type="alphaLcParenR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объёма тела, полученного вращением криволинейной трапеции, у которой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 = а,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 =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= 0,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marL="514350" lvl="0" indent="-514350" algn="just">
              <a:buFont typeface="+mj-lt"/>
              <a:buAutoNum type="alphaLcParenR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площади криволинейной трапеции, ограниченной линиями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 = а,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 =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= 0,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19" y="4437112"/>
            <a:ext cx="8640961" cy="1656184"/>
          </a:xfrm>
          <a:prstGeom prst="rect">
            <a:avLst/>
          </a:prstGeom>
          <a:noFill/>
          <a:ln w="76200">
            <a:solidFill>
              <a:srgbClr val="92D050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r="57944" b="3722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640960" cy="2304256"/>
          </a:xfrm>
        </p:spPr>
        <p:txBody>
          <a:bodyPr>
            <a:normAutofit fontScale="90000"/>
          </a:bodyPr>
          <a:lstStyle/>
          <a:p>
            <a:pPr lvl="0" algn="just"/>
            <a:r>
              <a:rPr lang="ru-RU" sz="4900" b="1" dirty="0" smtClean="0">
                <a:latin typeface="Times New Roman" pitchFamily="18" charset="0"/>
                <a:cs typeface="Times New Roman" pitchFamily="18" charset="0"/>
              </a:rPr>
              <a:t>2. Какие численные методы вычисления определенного интеграла вам известны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3068960"/>
            <a:ext cx="7886700" cy="2016224"/>
          </a:xfr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Метод прямоугольников</a:t>
            </a:r>
          </a:p>
          <a:p>
            <a:pPr lvl="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Метод трапеций</a:t>
            </a:r>
          </a:p>
          <a:p>
            <a:pPr lvl="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Метод парабол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1214017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3. Формула средних прямоугольников имеет вид:  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060848"/>
            <a:ext cx="5328592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 b="12500"/>
          <a:stretch>
            <a:fillRect/>
          </a:stretch>
        </p:blipFill>
        <p:spPr bwMode="auto">
          <a:xfrm>
            <a:off x="1043608" y="3645024"/>
            <a:ext cx="5472608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4869160"/>
            <a:ext cx="5040560" cy="1611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251520" y="2636912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а)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1520" y="3933056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б)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3528" y="5301208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в)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5" cstate="print"/>
          <a:srcRect l="10472"/>
          <a:stretch>
            <a:fillRect/>
          </a:stretch>
        </p:blipFill>
        <p:spPr bwMode="auto">
          <a:xfrm>
            <a:off x="971600" y="4869160"/>
            <a:ext cx="5540578" cy="1584176"/>
          </a:xfrm>
          <a:prstGeom prst="rect">
            <a:avLst/>
          </a:prstGeom>
          <a:noFill/>
          <a:ln w="76200">
            <a:solidFill>
              <a:srgbClr val="92D050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548680"/>
            <a:ext cx="7886700" cy="1142009"/>
          </a:xfrm>
        </p:spPr>
        <p:txBody>
          <a:bodyPr>
            <a:noAutofit/>
          </a:bodyPr>
          <a:lstStyle/>
          <a:p>
            <a:pPr lvl="1" algn="l" rtl="0">
              <a:lnSpc>
                <a:spcPct val="90000"/>
              </a:lnSpc>
              <a:spcBef>
                <a:spcPct val="0"/>
              </a:spcBef>
            </a:pPr>
            <a:r>
              <a:rPr lang="ru-RU" sz="4400" b="1" kern="1200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4. Формула трапеций имеет вид: </a:t>
            </a:r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 cstate="print"/>
          <a:srcRect l="3686" r="6068"/>
          <a:stretch>
            <a:fillRect/>
          </a:stretch>
        </p:blipFill>
        <p:spPr bwMode="auto">
          <a:xfrm>
            <a:off x="343022" y="1844824"/>
            <a:ext cx="8800978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r="10822" b="67391"/>
          <a:stretch>
            <a:fillRect/>
          </a:stretch>
        </p:blipFill>
        <p:spPr bwMode="auto">
          <a:xfrm>
            <a:off x="539552" y="1844824"/>
            <a:ext cx="7776864" cy="1224136"/>
          </a:xfrm>
          <a:prstGeom prst="rect">
            <a:avLst/>
          </a:prstGeom>
          <a:noFill/>
          <a:ln w="76200">
            <a:solidFill>
              <a:srgbClr val="92D050"/>
            </a:solidFill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48680"/>
            <a:ext cx="8640960" cy="1224136"/>
          </a:xfrm>
        </p:spPr>
        <p:txBody>
          <a:bodyPr>
            <a:noAutofit/>
          </a:bodyPr>
          <a:lstStyle/>
          <a:p>
            <a:pPr lvl="1" algn="l" rtl="0">
              <a:lnSpc>
                <a:spcPct val="90000"/>
              </a:lnSpc>
              <a:spcBef>
                <a:spcPct val="0"/>
              </a:spcBef>
            </a:pPr>
            <a:r>
              <a:rPr lang="ru-RU" sz="4400" b="1" kern="1200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5. Оценка погрешности формулы трапеций:</a:t>
            </a:r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 cstate="print"/>
          <a:srcRect t="5113"/>
          <a:stretch>
            <a:fillRect/>
          </a:stretch>
        </p:blipFill>
        <p:spPr bwMode="auto">
          <a:xfrm>
            <a:off x="1941785" y="1772816"/>
            <a:ext cx="4718447" cy="445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t="52309" b="22497"/>
          <a:stretch>
            <a:fillRect/>
          </a:stretch>
        </p:blipFill>
        <p:spPr bwMode="auto">
          <a:xfrm>
            <a:off x="2195736" y="4005064"/>
            <a:ext cx="4464496" cy="1118541"/>
          </a:xfrm>
          <a:prstGeom prst="rect">
            <a:avLst/>
          </a:prstGeom>
          <a:noFill/>
          <a:ln w="76200">
            <a:solidFill>
              <a:srgbClr val="92D050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836712"/>
            <a:ext cx="8640960" cy="1584176"/>
          </a:xfrm>
        </p:spPr>
        <p:txBody>
          <a:bodyPr>
            <a:noAutofit/>
          </a:bodyPr>
          <a:lstStyle/>
          <a:p>
            <a:pPr lvl="1" algn="just" rtl="0">
              <a:lnSpc>
                <a:spcPct val="90000"/>
              </a:lnSpc>
              <a:spcBef>
                <a:spcPct val="0"/>
              </a:spcBef>
            </a:pPr>
            <a:r>
              <a:rPr lang="ru-RU" sz="4400" b="1" kern="1200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6. Необходимым условием применения формул Симпсона </a:t>
            </a:r>
            <a:r>
              <a:rPr lang="ru-RU" sz="4400" b="1" kern="1200" dirty="0" smtClean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является то, что </a:t>
            </a:r>
            <a:r>
              <a:rPr lang="ru-RU" sz="4400" b="1" kern="1200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число точек разбиения должно </a:t>
            </a:r>
            <a:r>
              <a:rPr lang="ru-RU" sz="4400" b="1" kern="1200" dirty="0" smtClean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быть</a:t>
            </a:r>
            <a:endParaRPr lang="ru-RU" sz="4400" b="1" kern="1200" dirty="0">
              <a:solidFill>
                <a:schemeClr val="tx1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3501008"/>
            <a:ext cx="6518548" cy="2448272"/>
          </a:xfrm>
        </p:spPr>
        <p:txBody>
          <a:bodyPr/>
          <a:lstStyle/>
          <a:p>
            <a:pPr marL="514350" lvl="0" indent="-514350">
              <a:buFont typeface="+mj-lt"/>
              <a:buAutoNum type="alphaLcParenR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четным числом; </a:t>
            </a:r>
          </a:p>
          <a:p>
            <a:pPr marL="514350" lvl="0" indent="-514350">
              <a:buFont typeface="+mj-lt"/>
              <a:buAutoNum type="alphaLcParenR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целым числом;</a:t>
            </a:r>
          </a:p>
          <a:p>
            <a:pPr marL="514350" lvl="0" indent="-514350">
              <a:buFont typeface="+mj-lt"/>
              <a:buAutoNum type="alphaLcParenR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нечетным числом;</a:t>
            </a:r>
          </a:p>
          <a:p>
            <a:pPr marL="514350" lvl="0" indent="-514350">
              <a:buFont typeface="+mj-lt"/>
              <a:buAutoNum type="alphaLcParenR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кратным «4».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 cstate="print"/>
          <a:srcRect b="77091"/>
          <a:stretch>
            <a:fillRect/>
          </a:stretch>
        </p:blipFill>
        <p:spPr bwMode="auto">
          <a:xfrm>
            <a:off x="755576" y="3429000"/>
            <a:ext cx="5167064" cy="751201"/>
          </a:xfrm>
          <a:prstGeom prst="rect">
            <a:avLst/>
          </a:prstGeom>
          <a:noFill/>
          <a:ln w="76200">
            <a:solidFill>
              <a:srgbClr val="92D050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892480" cy="1512168"/>
          </a:xfrm>
        </p:spPr>
        <p:txBody>
          <a:bodyPr>
            <a:noAutofit/>
          </a:bodyPr>
          <a:lstStyle/>
          <a:p>
            <a:pPr lvl="1" algn="just" rtl="0">
              <a:lnSpc>
                <a:spcPct val="90000"/>
              </a:lnSpc>
              <a:spcBef>
                <a:spcPct val="0"/>
              </a:spcBef>
            </a:pPr>
            <a:r>
              <a:rPr lang="ru-RU" sz="4400" b="1" kern="1200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7. Формула численного интегрирования методом Симпсона имеет вид:</a:t>
            </a:r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7224" y="2060848"/>
            <a:ext cx="9135728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3538" t="26229" r="5894" b="50820"/>
          <a:stretch>
            <a:fillRect/>
          </a:stretch>
        </p:blipFill>
        <p:spPr bwMode="auto">
          <a:xfrm>
            <a:off x="323528" y="3284984"/>
            <a:ext cx="8352928" cy="1008112"/>
          </a:xfrm>
          <a:prstGeom prst="rect">
            <a:avLst/>
          </a:prstGeom>
          <a:noFill/>
          <a:ln w="76200">
            <a:solidFill>
              <a:srgbClr val="92D050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7848872" cy="1325563"/>
          </a:xfrm>
        </p:spPr>
        <p:txBody>
          <a:bodyPr>
            <a:normAutofit/>
          </a:bodyPr>
          <a:lstStyle/>
          <a:p>
            <a:pPr lvl="1" algn="just" rtl="0">
              <a:lnSpc>
                <a:spcPct val="90000"/>
              </a:lnSpc>
              <a:spcBef>
                <a:spcPct val="0"/>
              </a:spcBef>
            </a:pPr>
            <a:r>
              <a:rPr lang="ru-RU" sz="4400" b="1" kern="1200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8. Оценка погрешности формулы Симпсона:</a:t>
            </a:r>
          </a:p>
        </p:txBody>
      </p:sp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132855"/>
            <a:ext cx="4104456" cy="4277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9"/>
          <p:cNvPicPr>
            <a:picLocks noChangeAspect="1" noChangeArrowheads="1"/>
          </p:cNvPicPr>
          <p:nvPr/>
        </p:nvPicPr>
        <p:blipFill>
          <a:blip r:embed="rId2" cstate="print"/>
          <a:srcRect t="23100" b="48469"/>
          <a:stretch>
            <a:fillRect/>
          </a:stretch>
        </p:blipFill>
        <p:spPr bwMode="auto">
          <a:xfrm>
            <a:off x="2123728" y="3212976"/>
            <a:ext cx="3888432" cy="1080120"/>
          </a:xfrm>
          <a:prstGeom prst="rect">
            <a:avLst/>
          </a:prstGeom>
          <a:noFill/>
          <a:ln w="76200">
            <a:solidFill>
              <a:srgbClr val="92D050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powerpointbase.com-805</Template>
  <TotalTime>173</TotalTime>
  <Words>406</Words>
  <Application>Microsoft Office PowerPoint</Application>
  <PresentationFormat>Экран (4:3)</PresentationFormat>
  <Paragraphs>105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Численное интегрирование с использованием инструментальных средств и программирования</vt:lpstr>
      <vt:lpstr>1. Вычисление интеграла  равносильно вычислению</vt:lpstr>
      <vt:lpstr>2. Какие численные методы вычисления определенного интеграла вам известны  </vt:lpstr>
      <vt:lpstr>3. Формула средних прямоугольников имеет вид:  </vt:lpstr>
      <vt:lpstr>4. Формула трапеций имеет вид: </vt:lpstr>
      <vt:lpstr>5. Оценка погрешности формулы трапеций:</vt:lpstr>
      <vt:lpstr>6. Необходимым условием применения формул Симпсона является то, что число точек разбиения должно быть</vt:lpstr>
      <vt:lpstr>7. Формула численного интегрирования методом Симпсона имеет вид:</vt:lpstr>
      <vt:lpstr>8. Оценка погрешности формулы Симпсона:</vt:lpstr>
      <vt:lpstr>9. Что такое априорная оценка погрешностей и для чего она нужна? </vt:lpstr>
      <vt:lpstr>10. Поясните суть апостериорной оценка точности вычислений. Приведите пример  апостериорной оценки.  </vt:lpstr>
      <vt:lpstr>Проверка домашнего задания</vt:lpstr>
      <vt:lpstr>Слайд 13</vt:lpstr>
      <vt:lpstr>«Сравнительный анализ решения задач численного интегрирования при помощи инструментальных средств» </vt:lpstr>
      <vt:lpstr>Численное интегрирование с помощью языков и систем программирования</vt:lpstr>
      <vt:lpstr>Слайд 16</vt:lpstr>
      <vt:lpstr>Слайд 17</vt:lpstr>
      <vt:lpstr>Слайд 18</vt:lpstr>
      <vt:lpstr>Решение задачи численного интегрирования с использованием Паскаль АВС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Численное интегрирование с использованием инструментальных средств и программирования</dc:title>
  <dc:creator>Иринка</dc:creator>
  <cp:lastModifiedBy>Иринка</cp:lastModifiedBy>
  <cp:revision>48</cp:revision>
  <dcterms:created xsi:type="dcterms:W3CDTF">2019-04-14T07:57:32Z</dcterms:created>
  <dcterms:modified xsi:type="dcterms:W3CDTF">2019-04-14T21:36:03Z</dcterms:modified>
</cp:coreProperties>
</file>