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58" r:id="rId4"/>
    <p:sldId id="259" r:id="rId5"/>
    <p:sldId id="280" r:id="rId6"/>
    <p:sldId id="256" r:id="rId7"/>
    <p:sldId id="281" r:id="rId8"/>
    <p:sldId id="275" r:id="rId9"/>
    <p:sldId id="276" r:id="rId10"/>
    <p:sldId id="291" r:id="rId11"/>
    <p:sldId id="261" r:id="rId12"/>
    <p:sldId id="262" r:id="rId13"/>
    <p:sldId id="260" r:id="rId14"/>
    <p:sldId id="265" r:id="rId15"/>
    <p:sldId id="292" r:id="rId16"/>
    <p:sldId id="278" r:id="rId17"/>
    <p:sldId id="295" r:id="rId18"/>
    <p:sldId id="285" r:id="rId19"/>
    <p:sldId id="286" r:id="rId20"/>
    <p:sldId id="287" r:id="rId21"/>
    <p:sldId id="293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EE9BC-7A3F-40C3-8E11-BA94AF3D4C8A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EB9F5-7C61-4F15-9483-30ED115C3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1%82%D0%B8-" TargetMode="External"/><Relationship Id="rId2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785794"/>
            <a:ext cx="7272808" cy="3929089"/>
          </a:xfrm>
        </p:spPr>
        <p:txBody>
          <a:bodyPr>
            <a:noAutofit/>
          </a:bodyPr>
          <a:lstStyle/>
          <a:p>
            <a:r>
              <a:rPr lang="ru-RU" sz="6000" dirty="0" smtClean="0"/>
              <a:t>Урок русского языка </a:t>
            </a:r>
            <a:br>
              <a:rPr lang="ru-RU" sz="6000" dirty="0" smtClean="0"/>
            </a:br>
            <a:r>
              <a:rPr lang="ru-RU" sz="6000" dirty="0" smtClean="0"/>
              <a:t>в 5 «В» классе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/>
              <a:t>Анто́нимы</a:t>
            </a:r>
            <a:r>
              <a:rPr lang="ru-RU" dirty="0"/>
              <a:t> (</a:t>
            </a:r>
            <a:r>
              <a:rPr lang="ru-RU" b="1" dirty="0" smtClean="0">
                <a:hlinkClick r:id="rId2" tooltip="Древнегреческий язык"/>
              </a:rPr>
              <a:t>др.-греч</a:t>
            </a:r>
            <a:r>
              <a:rPr lang="ru-RU" b="1" dirty="0">
                <a:hlinkClick r:id="rId2" tooltip="Древнегреческий язык"/>
              </a:rPr>
              <a:t>.</a:t>
            </a:r>
            <a:r>
              <a:rPr lang="ru-RU" b="1" dirty="0"/>
              <a:t> </a:t>
            </a:r>
            <a:r>
              <a:rPr lang="ru-RU" b="1" dirty="0" err="1">
                <a:hlinkClick r:id="rId3" tooltip="Анти-"/>
              </a:rPr>
              <a:t>ἀντι</a:t>
            </a:r>
            <a:r>
              <a:rPr lang="ru-RU" b="1" dirty="0">
                <a:hlinkClick r:id="rId3" tooltip="Анти-"/>
              </a:rPr>
              <a:t>-</a:t>
            </a:r>
            <a:r>
              <a:rPr lang="ru-RU" dirty="0"/>
              <a:t> приставка со значением противоположности + </a:t>
            </a:r>
            <a:r>
              <a:rPr lang="ru-RU" b="1" dirty="0" err="1" smtClean="0">
                <a:solidFill>
                  <a:srgbClr val="0070C0"/>
                </a:solidFill>
              </a:rPr>
              <a:t>ὄνυμ</a:t>
            </a:r>
            <a:r>
              <a:rPr lang="ru-RU" b="1" dirty="0" smtClean="0">
                <a:solidFill>
                  <a:srgbClr val="0070C0"/>
                </a:solidFill>
              </a:rPr>
              <a:t>α</a:t>
            </a:r>
            <a:r>
              <a:rPr lang="ru-RU" b="1" dirty="0"/>
              <a:t> </a:t>
            </a:r>
            <a:r>
              <a:rPr lang="ru-RU" dirty="0"/>
              <a:t>— «имя») </a:t>
            </a:r>
          </a:p>
        </p:txBody>
      </p:sp>
    </p:spTree>
    <p:extLst>
      <p:ext uri="{BB962C8B-B14F-4D97-AF65-F5344CB8AC3E}">
        <p14:creationId xmlns:p14="http://schemas.microsoft.com/office/powerpoint/2010/main" val="55691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716016" y="908720"/>
            <a:ext cx="4176464" cy="532859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08720"/>
            <a:ext cx="4320480" cy="532859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33536" y="980728"/>
            <a:ext cx="369444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Антон серьёзно отнёсся к процессу подготовки к контрольной работе. Он хорошо выучил правила, на уроках был активен, всегда выполнял домашнее задание. Во время контрольной работы был сосредоточен и внимателен, правильно сделал все задания, поэтому получил пять. Антон был очень доволен, а родители – счастливы.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908720"/>
            <a:ext cx="39632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Антон легкомысленно отнёсся к процессу подготовки к контрольной работе. Он плохо выучил правила, на уроках был пассивен, редко выполнял домашнее задание. Во время контрольной работы был рассеян и невнимателен, неправильно сделал все задания, поэтому получил два. Антон был очень недоволен, а родители – огорчены.</a:t>
            </a:r>
            <a:endParaRPr lang="ru-RU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2357422" y="332656"/>
            <a:ext cx="5958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Выпишите пары антонимов из текста.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908720"/>
            <a:ext cx="7534050" cy="201622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000108"/>
            <a:ext cx="73906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Серьёзно – легкомысленно, хорошо – плохо, активен – пассивен, всегда – редко, сосредоточен – рассеян, внимателен – невнимателен, правильно – неправильно, доволен – недоволен, счастливы – огорчены.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928794" y="332656"/>
            <a:ext cx="6603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Сколько пар у вас получилось?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3212976"/>
            <a:ext cx="6817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Являются ли слова «пять» и «два» антонимами? Докажите свою точку зрения.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9592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Правильный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1285860"/>
            <a:ext cx="7105992" cy="1855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691680" y="458112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5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4" y="508518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12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52292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35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450912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2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458112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0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9592" y="4581128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Числительные не имеют антонимов.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929190" y="1357298"/>
            <a:ext cx="3672408" cy="1872208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3429000"/>
            <a:ext cx="3816424" cy="1872208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1714488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Бледный</a:t>
            </a:r>
            <a:r>
              <a:rPr lang="ru-RU" sz="2400" dirty="0" smtClean="0"/>
              <a:t> – </a:t>
            </a:r>
            <a:r>
              <a:rPr lang="ru-RU" sz="2400" b="1" dirty="0" smtClean="0">
                <a:solidFill>
                  <a:srgbClr val="C00000"/>
                </a:solidFill>
              </a:rPr>
              <a:t>яркий,</a:t>
            </a:r>
          </a:p>
          <a:p>
            <a:r>
              <a:rPr lang="ru-RU" sz="2400" b="1" dirty="0" smtClean="0"/>
              <a:t>свежий</a:t>
            </a:r>
            <a:r>
              <a:rPr lang="ru-RU" sz="2400" dirty="0" smtClean="0"/>
              <a:t> – </a:t>
            </a:r>
            <a:r>
              <a:rPr lang="ru-RU" sz="2400" b="1" dirty="0" smtClean="0">
                <a:solidFill>
                  <a:srgbClr val="C00000"/>
                </a:solidFill>
              </a:rPr>
              <a:t>чёрствый,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8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Ответ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3571876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Бледный</a:t>
            </a:r>
            <a:r>
              <a:rPr lang="ru-RU" sz="2400" dirty="0" smtClean="0"/>
              <a:t> – </a:t>
            </a:r>
            <a:r>
              <a:rPr lang="ru-RU" sz="2400" b="1" dirty="0" smtClean="0">
                <a:solidFill>
                  <a:srgbClr val="C00000"/>
                </a:solidFill>
              </a:rPr>
              <a:t>румяный,</a:t>
            </a:r>
          </a:p>
          <a:p>
            <a:pPr algn="just"/>
            <a:r>
              <a:rPr lang="ru-RU" sz="2400" b="1" dirty="0" smtClean="0"/>
              <a:t>свежий</a:t>
            </a:r>
            <a:r>
              <a:rPr lang="ru-RU" sz="2400" dirty="0" smtClean="0"/>
              <a:t> – </a:t>
            </a:r>
            <a:r>
              <a:rPr lang="ru-RU" sz="2400" b="1" dirty="0" smtClean="0">
                <a:solidFill>
                  <a:srgbClr val="C00000"/>
                </a:solidFill>
              </a:rPr>
              <a:t>грязный,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1538" y="542926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Что удивило? Почему такое возможно?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bookin.org.ru/book/2308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00808"/>
            <a:ext cx="2177429" cy="309634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/>
              <a:t>Словари антонимов</a:t>
            </a:r>
            <a:endParaRPr lang="ru-RU" sz="2800" b="1" dirty="0"/>
          </a:p>
        </p:txBody>
      </p:sp>
      <p:pic>
        <p:nvPicPr>
          <p:cNvPr id="18434" name="Picture 2" descr="http://www.kniga.ru/upload/covers/ef7/ef7049ead60bdcca6cff513c7dac2e3f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539552" y="3573016"/>
            <a:ext cx="1949301" cy="3001924"/>
          </a:xfrm>
          <a:prstGeom prst="rect">
            <a:avLst/>
          </a:prstGeom>
          <a:noFill/>
        </p:spPr>
      </p:pic>
      <p:pic>
        <p:nvPicPr>
          <p:cNvPr id="18438" name="Picture 6" descr="http://nauchnaya-literatura.ru/images/30014427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5CCC5"/>
              </a:clrFrom>
              <a:clrTo>
                <a:srgbClr val="C5CC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3789040"/>
            <a:ext cx="2045417" cy="2835233"/>
          </a:xfrm>
          <a:prstGeom prst="rect">
            <a:avLst/>
          </a:prstGeom>
          <a:noFill/>
        </p:spPr>
      </p:pic>
      <p:pic>
        <p:nvPicPr>
          <p:cNvPr id="18440" name="Picture 8" descr="http://www.home-edu.ru/user/uatml/00000904/urok8/merkuryev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1412776"/>
            <a:ext cx="2016224" cy="3045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tatic.auction.ru/offer_images/2018/05/02/08/big/B/BBHNxPlZXzh/shkolnyj_slovar_antonimov_russkogo_jazyka_lvov_m_1987_g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tatic.auction.ru/offer_images/2018/05/02/08/big/B/BBHNxPlZXzh/shkolnyj_slovar_antonimov_russkogo_jazyka_lvov_m_1987_g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988840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AutoShape 6" descr="https://static.auction.ru/offer_images/2018/05/02/08/big/B/BBHNxPlZXzh/shkolnyj_slovar_antonimov_russkogo_jazyka_lvov_m_1987_g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1" t="18359" r="41582" b="24440"/>
          <a:stretch/>
        </p:blipFill>
        <p:spPr bwMode="auto">
          <a:xfrm>
            <a:off x="915187" y="473075"/>
            <a:ext cx="7560840" cy="576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6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900igr.net/up/datas/115985/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42" y="1052736"/>
            <a:ext cx="6336704" cy="4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2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6" name="обл276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65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1480"/>
            <a:ext cx="7558118" cy="506732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3500" dirty="0" smtClean="0">
                <a:solidFill>
                  <a:schemeClr val="tx1"/>
                </a:solidFill>
              </a:rPr>
              <a:t>1.Книга может научить нас безошибочно распознавать добро и зло, истину и ложь, красоту и безобразие.</a:t>
            </a:r>
          </a:p>
          <a:p>
            <a:pPr algn="l"/>
            <a:r>
              <a:rPr lang="ru-RU" sz="3500" dirty="0" smtClean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ru-RU" sz="3500" dirty="0" smtClean="0">
                <a:solidFill>
                  <a:schemeClr val="tx1"/>
                </a:solidFill>
              </a:rPr>
              <a:t>2.Книга-учитель, книга-наставник, </a:t>
            </a:r>
          </a:p>
          <a:p>
            <a:pPr algn="l"/>
            <a:r>
              <a:rPr lang="ru-RU" sz="3500" dirty="0" smtClean="0">
                <a:solidFill>
                  <a:schemeClr val="tx1"/>
                </a:solidFill>
              </a:rPr>
              <a:t>книга- близкий товарищ и друг.</a:t>
            </a:r>
          </a:p>
          <a:p>
            <a:pPr algn="l"/>
            <a:r>
              <a:rPr lang="ru-RU" sz="3500" dirty="0" smtClean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ru-RU" sz="3500" dirty="0" smtClean="0">
                <a:solidFill>
                  <a:schemeClr val="tx1"/>
                </a:solidFill>
              </a:rPr>
              <a:t>3.Книга-волшебник, умеющий небыль в быль превратить и в основу основ.</a:t>
            </a:r>
          </a:p>
          <a:p>
            <a:pPr algn="l"/>
            <a:r>
              <a:rPr lang="ru-RU" sz="3500" dirty="0" smtClean="0">
                <a:solidFill>
                  <a:schemeClr val="tx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subTitle" idx="1"/>
          </p:nvPr>
        </p:nvSpPr>
        <p:spPr>
          <a:xfrm>
            <a:off x="1214414" y="571500"/>
            <a:ext cx="7500961" cy="5572125"/>
          </a:xfrm>
        </p:spPr>
        <p:txBody>
          <a:bodyPr/>
          <a:lstStyle/>
          <a:p>
            <a:pPr lvl="0" algn="l">
              <a:buFont typeface="Arial" pitchFamily="34" charset="0"/>
              <a:buChar char="•"/>
            </a:pPr>
            <a:endParaRPr lang="ru-RU" sz="2000" dirty="0" smtClean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1"/>
                </a:solidFill>
              </a:rPr>
              <a:t>Антонимы</a:t>
            </a:r>
            <a:r>
              <a:rPr lang="ru-RU" dirty="0">
                <a:solidFill>
                  <a:schemeClr val="tx1"/>
                </a:solidFill>
              </a:rPr>
              <a:t>— это…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Антонимов в языке меньше, чем...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Числительные…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Если у слова несколько…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Антонимами могут быть…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Антонимы образуются …</a:t>
            </a:r>
          </a:p>
          <a:p>
            <a:pPr lvl="0" algn="l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</a:endParaRP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</a:rPr>
              <a:t> Антонимы. </a:t>
            </a:r>
            <a:endParaRPr lang="ru-RU" sz="7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28453"/>
            <a:ext cx="7772400" cy="2880320"/>
          </a:xfrm>
        </p:spPr>
        <p:txBody>
          <a:bodyPr/>
          <a:lstStyle/>
          <a:p>
            <a:r>
              <a:rPr lang="ru-RU" u="sng" dirty="0" smtClean="0"/>
              <a:t>Рефлексия</a:t>
            </a:r>
            <a:br>
              <a:rPr lang="ru-RU" u="sng" dirty="0" smtClean="0"/>
            </a:br>
            <a:r>
              <a:rPr lang="ru-RU" sz="3200" dirty="0"/>
              <a:t/>
            </a:r>
            <a:br>
              <a:rPr lang="ru-RU" sz="3200" dirty="0"/>
            </a:br>
            <a:endParaRPr lang="ru-RU" sz="4000" b="1" u="sng" dirty="0"/>
          </a:p>
        </p:txBody>
      </p:sp>
      <p:pic>
        <p:nvPicPr>
          <p:cNvPr id="3" name="Рисунок 2" descr="C:\Users\admin\Downloads\362551_9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2776"/>
            <a:ext cx="6048672" cy="4752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Домашнее задание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217443"/>
          </a:xfrm>
        </p:spPr>
        <p:txBody>
          <a:bodyPr>
            <a:normAutofit fontScale="70000" lnSpcReduction="20000"/>
          </a:bodyPr>
          <a:lstStyle/>
          <a:p>
            <a:pPr lvl="3">
              <a:buFontTx/>
              <a:buChar char="-"/>
            </a:pPr>
            <a:r>
              <a:rPr lang="ru-RU" sz="3200" b="1" i="1" dirty="0" smtClean="0"/>
              <a:t>Повторить </a:t>
            </a:r>
            <a:r>
              <a:rPr lang="ru-RU" sz="3200" b="1" i="1" dirty="0"/>
              <a:t>параграф </a:t>
            </a:r>
            <a:r>
              <a:rPr lang="ru-RU" sz="3200" b="1" i="1" dirty="0" smtClean="0"/>
              <a:t>69.</a:t>
            </a:r>
            <a:endParaRPr lang="ru-RU" sz="2900" b="1" i="1" dirty="0"/>
          </a:p>
          <a:p>
            <a:pPr lvl="3">
              <a:buFontTx/>
              <a:buChar char="-"/>
            </a:pPr>
            <a:r>
              <a:rPr lang="ru-RU" sz="3200" b="1" i="1" dirty="0" smtClean="0"/>
              <a:t>Выберите </a:t>
            </a:r>
            <a:r>
              <a:rPr lang="ru-RU" sz="3200" b="1" i="1" dirty="0"/>
              <a:t>уровень и </a:t>
            </a:r>
            <a:r>
              <a:rPr lang="ru-RU" sz="3200" b="1" i="1" dirty="0" smtClean="0"/>
              <a:t>выполните работу в рабочих</a:t>
            </a:r>
          </a:p>
          <a:p>
            <a:pPr marL="1371600" lvl="3" indent="0">
              <a:buNone/>
            </a:pPr>
            <a:r>
              <a:rPr lang="ru-RU" sz="3200" b="1" i="1" dirty="0" smtClean="0"/>
              <a:t>тетрадях</a:t>
            </a:r>
            <a:endParaRPr lang="ru-RU" sz="2900" b="1" i="1" dirty="0"/>
          </a:p>
          <a:p>
            <a:pPr marL="0" indent="0">
              <a:buNone/>
            </a:pPr>
            <a:r>
              <a:rPr lang="ru-RU" b="1" dirty="0"/>
              <a:t>1 уровень.</a:t>
            </a:r>
            <a:endParaRPr lang="ru-RU" sz="2800" dirty="0"/>
          </a:p>
          <a:p>
            <a:pPr marL="0" indent="0">
              <a:buNone/>
            </a:pPr>
            <a:r>
              <a:rPr lang="ru-RU" i="1" dirty="0"/>
              <a:t>К данным глаголам подбери противоположные по смыслу.</a:t>
            </a:r>
            <a:endParaRPr lang="ru-RU" sz="2800" dirty="0"/>
          </a:p>
          <a:p>
            <a:pPr marL="0" indent="0">
              <a:buNone/>
            </a:pPr>
            <a:r>
              <a:rPr lang="ru-RU" dirty="0"/>
              <a:t>Говорить - …., выходить - …, здороваться - …, включать - …, засыпать - …,</a:t>
            </a:r>
            <a:endParaRPr lang="ru-RU" sz="2800" dirty="0"/>
          </a:p>
          <a:p>
            <a:pPr marL="0" indent="0">
              <a:buNone/>
            </a:pPr>
            <a:r>
              <a:rPr lang="ru-RU" dirty="0"/>
              <a:t>закрыть - …, смеяться - … .</a:t>
            </a:r>
            <a:endParaRPr lang="ru-RU" sz="2800" dirty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b="1" dirty="0" smtClean="0"/>
              <a:t>2 </a:t>
            </a:r>
            <a:r>
              <a:rPr lang="ru-RU" b="1" dirty="0"/>
              <a:t>уровень.</a:t>
            </a:r>
            <a:endParaRPr lang="ru-RU" sz="2800" dirty="0"/>
          </a:p>
          <a:p>
            <a:pPr marL="0" indent="0">
              <a:buNone/>
            </a:pPr>
            <a:r>
              <a:rPr lang="ru-RU" i="1" dirty="0"/>
              <a:t>Подбери антонимы к словосочетаниям.</a:t>
            </a:r>
            <a:endParaRPr lang="ru-RU" sz="2800" dirty="0"/>
          </a:p>
          <a:p>
            <a:pPr marL="0" indent="0">
              <a:buNone/>
            </a:pPr>
            <a:r>
              <a:rPr lang="ru-RU" dirty="0"/>
              <a:t>Левая рука - …; высокий потолок - …; уходить из школы - …; поехать на стадион - …; Счастливая старость - … .</a:t>
            </a:r>
            <a:endParaRPr lang="ru-RU" sz="2800" dirty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b="1" dirty="0" smtClean="0"/>
              <a:t>3 </a:t>
            </a:r>
            <a:r>
              <a:rPr lang="ru-RU" b="1" dirty="0"/>
              <a:t>уровень.</a:t>
            </a:r>
            <a:endParaRPr lang="ru-RU" sz="2800" dirty="0"/>
          </a:p>
          <a:p>
            <a:pPr marL="0" indent="0">
              <a:buNone/>
            </a:pPr>
            <a:r>
              <a:rPr lang="ru-RU" i="1" dirty="0"/>
              <a:t>Закончи предложения. Подчеркни антонимы.</a:t>
            </a:r>
            <a:endParaRPr lang="ru-RU" sz="2800" dirty="0"/>
          </a:p>
          <a:p>
            <a:pPr marL="0" indent="0">
              <a:buNone/>
            </a:pPr>
            <a:r>
              <a:rPr lang="ru-RU" dirty="0"/>
              <a:t>Дядя вчера приехал, а. Он упал, но … . Его бросало то в жар, то … . Я быстро посмотрел налево, затем … </a:t>
            </a:r>
            <a:r>
              <a:rPr lang="ru-RU" dirty="0" smtClean="0"/>
              <a:t>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8640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</a:rPr>
              <a:t>Спасибо за внимание!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5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716016" y="908720"/>
            <a:ext cx="4176464" cy="50405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08720"/>
            <a:ext cx="4320480" cy="50405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483768" y="188640"/>
            <a:ext cx="3547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Прочитайте тексты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928670"/>
            <a:ext cx="35283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Антон серьёзно отнёсся к процессу подготовки к контрольной работе. Он хорошо выучил правила, на уроках был активен, всегда выполнял домашнее задание. Во время контрольной работы был сосредоточен и внимателен, правильно сделал все задания, поэтому получил пять. Антон был очень доволен, а родители – счастливы.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928670"/>
            <a:ext cx="4176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Антон легкомысленно отнёсся к процессу подготовки к контрольной работе. Он плохо выучил правила, на уроках был пассивен, редко выполнял домашнее задание. Во время контрольной работы был рассеян и невнимателен, неправильно сделал все задания, поэтому получил два. Антон был очень недоволен, а родители – огорчены.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35696" y="260648"/>
            <a:ext cx="6363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800" b="1" dirty="0" smtClean="0"/>
              <a:t>Какой текст вам понравился больше?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116632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В каком из вариантов вам хотелось бы оказаться на месте главного героя?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259632" y="116632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Можем ли мы сказать, что перед нами два абсолютно разных текста?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7584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Какие слова делают их такими противоположными?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/>
      <p:bldP spid="12" grpId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716016" y="908720"/>
            <a:ext cx="4176464" cy="532859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08720"/>
            <a:ext cx="4320480" cy="532859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980728"/>
            <a:ext cx="335758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Антон </a:t>
            </a:r>
            <a:r>
              <a:rPr lang="ru-RU" sz="2200" b="1" dirty="0" smtClean="0">
                <a:solidFill>
                  <a:srgbClr val="C00000"/>
                </a:solidFill>
              </a:rPr>
              <a:t>серьёзно</a:t>
            </a:r>
            <a:r>
              <a:rPr lang="ru-RU" sz="2200" dirty="0" smtClean="0"/>
              <a:t> отнёсся к процессу подготовки к контрольной работе. Он </a:t>
            </a:r>
            <a:r>
              <a:rPr lang="ru-RU" sz="2200" b="1" dirty="0" smtClean="0">
                <a:solidFill>
                  <a:srgbClr val="C00000"/>
                </a:solidFill>
              </a:rPr>
              <a:t>хорошо</a:t>
            </a:r>
            <a:r>
              <a:rPr lang="ru-RU" sz="2200" dirty="0" smtClean="0"/>
              <a:t> выучил правила, на уроках был </a:t>
            </a:r>
            <a:r>
              <a:rPr lang="ru-RU" sz="2200" b="1" dirty="0" smtClean="0">
                <a:solidFill>
                  <a:srgbClr val="C00000"/>
                </a:solidFill>
              </a:rPr>
              <a:t>активен</a:t>
            </a:r>
            <a:r>
              <a:rPr lang="ru-RU" sz="2200" dirty="0" smtClean="0"/>
              <a:t>, </a:t>
            </a:r>
            <a:r>
              <a:rPr lang="ru-RU" sz="2200" b="1" dirty="0" smtClean="0">
                <a:solidFill>
                  <a:srgbClr val="C00000"/>
                </a:solidFill>
              </a:rPr>
              <a:t>всегда</a:t>
            </a:r>
            <a:r>
              <a:rPr lang="ru-RU" sz="2200" dirty="0" smtClean="0"/>
              <a:t> выполнял домашнее задание. Во время контрольной работы был </a:t>
            </a:r>
            <a:r>
              <a:rPr lang="ru-RU" sz="2200" b="1" dirty="0" smtClean="0">
                <a:solidFill>
                  <a:srgbClr val="C00000"/>
                </a:solidFill>
              </a:rPr>
              <a:t>сосредоточен</a:t>
            </a:r>
            <a:r>
              <a:rPr lang="ru-RU" sz="2200" dirty="0" smtClean="0"/>
              <a:t> и </a:t>
            </a:r>
            <a:r>
              <a:rPr lang="ru-RU" sz="2200" b="1" dirty="0" smtClean="0">
                <a:solidFill>
                  <a:srgbClr val="C00000"/>
                </a:solidFill>
              </a:rPr>
              <a:t>внимателен</a:t>
            </a:r>
            <a:r>
              <a:rPr lang="ru-RU" sz="2200" dirty="0" smtClean="0"/>
              <a:t>, </a:t>
            </a:r>
            <a:r>
              <a:rPr lang="ru-RU" sz="2200" b="1" dirty="0" smtClean="0">
                <a:solidFill>
                  <a:srgbClr val="C00000"/>
                </a:solidFill>
              </a:rPr>
              <a:t>правильно</a:t>
            </a:r>
            <a:r>
              <a:rPr lang="ru-RU" sz="2200" dirty="0" smtClean="0"/>
              <a:t> сделал все задания, поэтому получил </a:t>
            </a:r>
            <a:r>
              <a:rPr lang="ru-RU" sz="2200" b="1" dirty="0" smtClean="0">
                <a:solidFill>
                  <a:srgbClr val="C00000"/>
                </a:solidFill>
              </a:rPr>
              <a:t>пять</a:t>
            </a:r>
            <a:r>
              <a:rPr lang="ru-RU" sz="2200" dirty="0" smtClean="0"/>
              <a:t>. Антон был очень </a:t>
            </a:r>
            <a:r>
              <a:rPr lang="ru-RU" sz="2200" b="1" dirty="0" smtClean="0">
                <a:solidFill>
                  <a:srgbClr val="C00000"/>
                </a:solidFill>
              </a:rPr>
              <a:t>доволен</a:t>
            </a:r>
            <a:r>
              <a:rPr lang="ru-RU" sz="2200" dirty="0" smtClean="0"/>
              <a:t>, а родители – </a:t>
            </a:r>
            <a:r>
              <a:rPr lang="ru-RU" sz="2200" b="1" dirty="0" smtClean="0">
                <a:solidFill>
                  <a:srgbClr val="C00000"/>
                </a:solidFill>
              </a:rPr>
              <a:t>счастливы</a:t>
            </a:r>
            <a:r>
              <a:rPr lang="ru-RU" sz="2200" dirty="0" smtClean="0"/>
              <a:t>.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908720"/>
            <a:ext cx="41764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Антон </a:t>
            </a:r>
            <a:r>
              <a:rPr lang="ru-RU" sz="2200" b="1" dirty="0" smtClean="0">
                <a:solidFill>
                  <a:srgbClr val="C00000"/>
                </a:solidFill>
              </a:rPr>
              <a:t>легкомысленно</a:t>
            </a:r>
            <a:r>
              <a:rPr lang="ru-RU" sz="2200" dirty="0" smtClean="0"/>
              <a:t> отнёсся к процессу подготовки к контрольной работе. Он </a:t>
            </a:r>
            <a:r>
              <a:rPr lang="ru-RU" sz="2200" b="1" dirty="0" smtClean="0">
                <a:solidFill>
                  <a:srgbClr val="C00000"/>
                </a:solidFill>
              </a:rPr>
              <a:t>плохо</a:t>
            </a:r>
            <a:r>
              <a:rPr lang="ru-RU" sz="2200" dirty="0" smtClean="0"/>
              <a:t> выучил правила, на уроках был </a:t>
            </a:r>
            <a:r>
              <a:rPr lang="ru-RU" sz="2200" b="1" dirty="0" smtClean="0">
                <a:solidFill>
                  <a:srgbClr val="C00000"/>
                </a:solidFill>
              </a:rPr>
              <a:t>пассивен</a:t>
            </a:r>
            <a:r>
              <a:rPr lang="ru-RU" sz="2200" dirty="0" smtClean="0"/>
              <a:t>, </a:t>
            </a:r>
            <a:r>
              <a:rPr lang="ru-RU" sz="2200" b="1" dirty="0" smtClean="0">
                <a:solidFill>
                  <a:srgbClr val="C00000"/>
                </a:solidFill>
              </a:rPr>
              <a:t>редко</a:t>
            </a:r>
            <a:r>
              <a:rPr lang="ru-RU" sz="2200" dirty="0" smtClean="0"/>
              <a:t> выполнял домашнее задание. Во время контрольной работы был </a:t>
            </a:r>
            <a:r>
              <a:rPr lang="ru-RU" sz="2200" b="1" dirty="0" smtClean="0">
                <a:solidFill>
                  <a:srgbClr val="C00000"/>
                </a:solidFill>
              </a:rPr>
              <a:t>рассеян</a:t>
            </a:r>
            <a:r>
              <a:rPr lang="ru-RU" sz="2200" dirty="0" smtClean="0"/>
              <a:t> и </a:t>
            </a:r>
            <a:r>
              <a:rPr lang="ru-RU" sz="2200" b="1" dirty="0" smtClean="0">
                <a:solidFill>
                  <a:srgbClr val="C00000"/>
                </a:solidFill>
              </a:rPr>
              <a:t>невнимателен</a:t>
            </a:r>
            <a:r>
              <a:rPr lang="ru-RU" sz="2200" dirty="0" smtClean="0"/>
              <a:t>, </a:t>
            </a:r>
            <a:r>
              <a:rPr lang="ru-RU" sz="2200" b="1" dirty="0" smtClean="0">
                <a:solidFill>
                  <a:srgbClr val="C00000"/>
                </a:solidFill>
              </a:rPr>
              <a:t>неправильно</a:t>
            </a:r>
            <a:r>
              <a:rPr lang="ru-RU" sz="2200" dirty="0" smtClean="0"/>
              <a:t> сделал все задания, поэтому получил </a:t>
            </a:r>
            <a:r>
              <a:rPr lang="ru-RU" sz="2200" b="1" dirty="0" smtClean="0">
                <a:solidFill>
                  <a:srgbClr val="C00000"/>
                </a:solidFill>
              </a:rPr>
              <a:t>два</a:t>
            </a:r>
            <a:r>
              <a:rPr lang="ru-RU" sz="2200" dirty="0" smtClean="0"/>
              <a:t>. Антон был очень </a:t>
            </a:r>
            <a:r>
              <a:rPr lang="ru-RU" sz="2200" b="1" dirty="0" smtClean="0">
                <a:solidFill>
                  <a:srgbClr val="C00000"/>
                </a:solidFill>
              </a:rPr>
              <a:t>недоволен</a:t>
            </a:r>
            <a:r>
              <a:rPr lang="ru-RU" sz="2200" dirty="0" smtClean="0"/>
              <a:t>, а родители – </a:t>
            </a:r>
            <a:r>
              <a:rPr lang="ru-RU" sz="2200" b="1" dirty="0" smtClean="0">
                <a:solidFill>
                  <a:srgbClr val="C00000"/>
                </a:solidFill>
              </a:rPr>
              <a:t>огорчены</a:t>
            </a:r>
            <a:r>
              <a:rPr lang="ru-RU" sz="2200" dirty="0" smtClean="0"/>
              <a:t>.</a:t>
            </a:r>
            <a:endParaRPr lang="ru-RU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Как называются эти слова?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2130425"/>
            <a:ext cx="7286676" cy="1470025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Сформулируйте тему урока!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492896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Тема урока: </a:t>
            </a:r>
            <a:r>
              <a:rPr lang="ru-RU" sz="4800" b="1" u="sng" dirty="0">
                <a:solidFill>
                  <a:srgbClr val="FF0000"/>
                </a:solidFill>
              </a:rPr>
              <a:t>А</a:t>
            </a:r>
            <a:r>
              <a:rPr lang="ru-RU" sz="4800" b="1" u="sng" dirty="0" smtClean="0">
                <a:solidFill>
                  <a:srgbClr val="FF0000"/>
                </a:solidFill>
              </a:rPr>
              <a:t>нтонимы</a:t>
            </a:r>
            <a:endParaRPr lang="ru-RU" sz="4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Цель урока</a:t>
            </a:r>
            <a:endParaRPr lang="ru-RU" b="1" u="sng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u="sng" dirty="0" smtClean="0">
                <a:solidFill>
                  <a:srgbClr val="FF0000"/>
                </a:solidFill>
              </a:rPr>
              <a:t>Углубить</a:t>
            </a:r>
            <a:r>
              <a:rPr lang="ru-RU" sz="4000" b="1" dirty="0" smtClean="0"/>
              <a:t> знания и умения по использованию </a:t>
            </a:r>
            <a:r>
              <a:rPr lang="ru-RU" sz="4000" b="1" u="sng" dirty="0" smtClean="0">
                <a:solidFill>
                  <a:srgbClr val="FF0000"/>
                </a:solidFill>
              </a:rPr>
              <a:t>антонимов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011618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Двадцать второе января.</a:t>
            </a:r>
            <a:br>
              <a:rPr lang="ru-RU" sz="5400" b="1" i="1" dirty="0" smtClean="0"/>
            </a:br>
            <a:r>
              <a:rPr lang="ru-RU" sz="5400" b="1" i="1" dirty="0" smtClean="0"/>
              <a:t>Классная работа.</a:t>
            </a:r>
            <a:br>
              <a:rPr lang="ru-RU" sz="5400" b="1" i="1" dirty="0" smtClean="0"/>
            </a:br>
            <a:r>
              <a:rPr lang="ru-RU" sz="5400" b="1" i="1" dirty="0" smtClean="0"/>
              <a:t>Антонимы.</a:t>
            </a:r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вы знаете об антонимах?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iyadhulquran.com/wp-content/uploads/2014/09/apa-iya-logo-tanda-tanya-mera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643050"/>
            <a:ext cx="3227391" cy="4303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3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596</Words>
  <Application>Microsoft Office PowerPoint</Application>
  <PresentationFormat>Экран (4:3)</PresentationFormat>
  <Paragraphs>71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Урок русского языка  в 5 «В» классе</vt:lpstr>
      <vt:lpstr>Презентация PowerPoint</vt:lpstr>
      <vt:lpstr>Презентация PowerPoint</vt:lpstr>
      <vt:lpstr>Презентация PowerPoint</vt:lpstr>
      <vt:lpstr>Сформулируйте тему урока! </vt:lpstr>
      <vt:lpstr>Тема урока: Антонимы</vt:lpstr>
      <vt:lpstr>Цель урока</vt:lpstr>
      <vt:lpstr>Двадцать второе января. Классная работа. Антонимы.</vt:lpstr>
      <vt:lpstr>Что вы знаете об антонимах?</vt:lpstr>
      <vt:lpstr>Анто́нимы (др.-греч. ἀντι- приставка со значением противоположности + ὄνυμα — «имя»)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 </vt:lpstr>
      <vt:lpstr>Домашнее задание </vt:lpstr>
      <vt:lpstr>Спасибо за внимание!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учителя</cp:lastModifiedBy>
  <cp:revision>72</cp:revision>
  <dcterms:created xsi:type="dcterms:W3CDTF">2013-01-11T14:20:13Z</dcterms:created>
  <dcterms:modified xsi:type="dcterms:W3CDTF">2020-01-23T02:09:10Z</dcterms:modified>
</cp:coreProperties>
</file>