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"/>
  </p:notesMasterIdLst>
  <p:sldIdLst>
    <p:sldId id="280" r:id="rId2"/>
    <p:sldId id="265" r:id="rId3"/>
    <p:sldId id="293" r:id="rId4"/>
    <p:sldId id="259" r:id="rId5"/>
    <p:sldId id="294" r:id="rId6"/>
    <p:sldId id="295" r:id="rId7"/>
    <p:sldId id="296" r:id="rId8"/>
    <p:sldId id="297" r:id="rId9"/>
    <p:sldId id="298" r:id="rId10"/>
    <p:sldId id="283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554" y="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EC684-8E0E-47DF-BFC0-659D3D76776D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1F9A96-99C0-45AA-AD24-4DFE8D2736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3604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073E-B235-46C4-9DDE-E6C427803EE8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C1FBE-F42B-452F-9769-10005D2BA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073E-B235-46C4-9DDE-E6C427803EE8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C1FBE-F42B-452F-9769-10005D2BA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073E-B235-46C4-9DDE-E6C427803EE8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C1FBE-F42B-452F-9769-10005D2BA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073E-B235-46C4-9DDE-E6C427803EE8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C1FBE-F42B-452F-9769-10005D2BA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073E-B235-46C4-9DDE-E6C427803EE8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C1FBE-F42B-452F-9769-10005D2BA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073E-B235-46C4-9DDE-E6C427803EE8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C1FBE-F42B-452F-9769-10005D2BA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073E-B235-46C4-9DDE-E6C427803EE8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C1FBE-F42B-452F-9769-10005D2BA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073E-B235-46C4-9DDE-E6C427803EE8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C1FBE-F42B-452F-9769-10005D2BA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073E-B235-46C4-9DDE-E6C427803EE8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C1FBE-F42B-452F-9769-10005D2BA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073E-B235-46C4-9DDE-E6C427803EE8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C1FBE-F42B-452F-9769-10005D2BA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073E-B235-46C4-9DDE-E6C427803EE8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C1FBE-F42B-452F-9769-10005D2BA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1" name="Picture 67" descr="C:\Users\malves\AppData\Local\Microsoft\Windows\Temporary Internet Files\Content.IE5\IPBZL32E\MPj04312780000[1].jpg"/>
          <p:cNvPicPr>
            <a:picLocks noChangeAspect="1" noChangeArrowheads="1"/>
          </p:cNvPicPr>
          <p:nvPr/>
        </p:nvPicPr>
        <p:blipFill>
          <a:blip r:embed="rId13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57158" y="-785842"/>
            <a:ext cx="8215322" cy="8215322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>
                <a:alpha val="15000"/>
              </a:srgbClr>
            </a:outerShdw>
            <a:softEdge rad="635000"/>
          </a:effectLst>
        </p:spPr>
      </p:pic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073E-B235-46C4-9DDE-E6C427803EE8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BC1FBE-F42B-452F-9769-10005D2BA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 3" pitchFamily="18" charset="2"/>
        <a:buChar char="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Wingdings 3" pitchFamily="18" charset="2"/>
        <a:buChar char="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b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FF57C8B-C738-463B-BD97-940F323CB4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9288" y="2451101"/>
            <a:ext cx="7955160" cy="1955799"/>
          </a:xfrm>
        </p:spPr>
        <p:txBody>
          <a:bodyPr>
            <a:normAutofit/>
          </a:bodyPr>
          <a:lstStyle/>
          <a:p>
            <a:pPr algn="ctr"/>
            <a:r>
              <a:rPr lang="ru-RU" sz="4400" dirty="0">
                <a:solidFill>
                  <a:srgbClr val="FF0000"/>
                </a:solidFill>
              </a:rPr>
              <a:t>Самая большая роскошь – это возможность иметь семью.</a:t>
            </a:r>
          </a:p>
        </p:txBody>
      </p:sp>
      <p:pic>
        <p:nvPicPr>
          <p:cNvPr id="3" name="Picture 2" descr="C:\Users\1\Desktop\romash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071834" cy="228601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:\Users\1\Desktop\Семья Семинар\Семья Материал\51619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98735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71472" y="0"/>
            <a:ext cx="8001056" cy="857232"/>
          </a:xfrm>
        </p:spPr>
        <p:txBody>
          <a:bodyPr>
            <a:normAutofit/>
          </a:bodyPr>
          <a:lstStyle/>
          <a:p>
            <a:r>
              <a:rPr lang="ru-RU" sz="4800" b="1" dirty="0">
                <a:solidFill>
                  <a:srgbClr val="FF0000"/>
                </a:solidFill>
              </a:rPr>
              <a:t>Спасибо за общение!</a:t>
            </a:r>
          </a:p>
        </p:txBody>
      </p:sp>
      <p:pic>
        <p:nvPicPr>
          <p:cNvPr id="4098" name="Picture 2" descr="C:\Users\1\Desktop\Семья Семинар\Семья Материал\romashka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72330" y="5143513"/>
            <a:ext cx="2071670" cy="171448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3" descr="dn4m6fr_321fj7zxngd_b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584" y="1340768"/>
            <a:ext cx="7712180" cy="4914599"/>
          </a:xfrm>
          <a:prstGeom prst="rect">
            <a:avLst/>
          </a:prstGeom>
          <a:noFill/>
          <a:ln w="12700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52128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extrusionH="57150" contourW="6350" prstMaterial="metal">
              <a:bevelT w="127000" h="31750" prst="angle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</a:t>
            </a:r>
            <a:r>
              <a:rPr lang="ru-RU" b="1" spc="50" dirty="0">
                <a:ln w="11430"/>
                <a:solidFill>
                  <a:srgbClr val="FF0000"/>
                </a:solidFill>
              </a:rPr>
              <a:t>Что такое СЕМЬЯ?</a:t>
            </a:r>
            <a:endParaRPr lang="ru-RU" b="1" cap="all" dirty="0">
              <a:ln w="0"/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cover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6B412D-0108-401B-A730-BB59ABFFEE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Продолжите фразы</a:t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20AFBF9-0A5B-4DA3-91F4-7722D1F683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pPr algn="just"/>
            <a:r>
              <a:rPr lang="ru-RU" dirty="0"/>
              <a:t>Если семья — это </a:t>
            </a:r>
            <a:r>
              <a:rPr lang="ru-RU" b="1" dirty="0"/>
              <a:t>здание</a:t>
            </a:r>
            <a:r>
              <a:rPr lang="ru-RU" dirty="0"/>
              <a:t>, то какое…</a:t>
            </a:r>
          </a:p>
          <a:p>
            <a:pPr algn="just"/>
            <a:r>
              <a:rPr lang="ru-RU" dirty="0"/>
              <a:t>Если семья — это </a:t>
            </a:r>
            <a:r>
              <a:rPr lang="ru-RU" b="1" dirty="0"/>
              <a:t>цвет</a:t>
            </a:r>
            <a:r>
              <a:rPr lang="ru-RU" dirty="0"/>
              <a:t>, то какой…</a:t>
            </a:r>
          </a:p>
          <a:p>
            <a:pPr algn="just"/>
            <a:r>
              <a:rPr lang="ru-RU" dirty="0"/>
              <a:t>Если семья — это </a:t>
            </a:r>
            <a:r>
              <a:rPr lang="ru-RU" b="1" dirty="0"/>
              <a:t>музыка</a:t>
            </a:r>
            <a:r>
              <a:rPr lang="ru-RU" dirty="0"/>
              <a:t>, то какая …</a:t>
            </a:r>
          </a:p>
          <a:p>
            <a:pPr algn="just"/>
            <a:r>
              <a:rPr lang="ru-RU" dirty="0"/>
              <a:t> Если семья — это </a:t>
            </a:r>
            <a:r>
              <a:rPr lang="ru-RU" b="1" dirty="0"/>
              <a:t>геометрическая фигура</a:t>
            </a:r>
            <a:r>
              <a:rPr lang="ru-RU" dirty="0"/>
              <a:t>, то какая…</a:t>
            </a:r>
          </a:p>
          <a:p>
            <a:pPr algn="just"/>
            <a:r>
              <a:rPr lang="ru-RU" dirty="0"/>
              <a:t>Если семья — это </a:t>
            </a:r>
            <a:r>
              <a:rPr lang="ru-RU" b="1" dirty="0"/>
              <a:t>настроение</a:t>
            </a:r>
            <a:r>
              <a:rPr lang="ru-RU" dirty="0"/>
              <a:t>, то какое…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5582022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8" descr="http://nachalka.com/sites/default/userpic/my_family/family_zu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624" y="1277785"/>
            <a:ext cx="7067128" cy="5300346"/>
          </a:xfrm>
          <a:prstGeom prst="rect">
            <a:avLst/>
          </a:prstGeom>
          <a:noFill/>
          <a:ln w="12700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89E59E-647C-44E6-9C1D-BCF34B1114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Составьте кластер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6DB7D8-EC83-4EF8-9316-AA852AA50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Ситуация 1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34A0190-6213-4A27-BA1E-C2A83293F7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435280" cy="5165724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dirty="0"/>
              <a:t>Итак, тихий вечер после рабочего дня. Папа расположился с газетой на диване, мама хлопочет на кухне, сестра делает домашнее задание. А вы играете в новую компьютерную игру. Вдруг мама заглядывает в вашу комнату и строгим голосом заявляет: У нас закончился сахар. Ну-ка, бросай своих монстров – и в магазин!</a:t>
            </a:r>
          </a:p>
          <a:p>
            <a:pPr marL="0" indent="0" algn="just">
              <a:buNone/>
            </a:pPr>
            <a:r>
              <a:rPr lang="ru-RU" dirty="0"/>
              <a:t>А у тебя самый сложный уровень! Что ты ответишь? Предлагаю выбрать лучший и худший варианты ответа:</a:t>
            </a:r>
          </a:p>
          <a:p>
            <a:pPr algn="just"/>
            <a:r>
              <a:rPr lang="ru-RU" dirty="0"/>
              <a:t>а) «Сейчас закончится уровень и я схожу»;</a:t>
            </a:r>
          </a:p>
          <a:p>
            <a:pPr algn="just"/>
            <a:r>
              <a:rPr lang="ru-RU" dirty="0"/>
              <a:t>б) «Пусть сестра сходит»;</a:t>
            </a:r>
          </a:p>
          <a:p>
            <a:pPr algn="just"/>
            <a:r>
              <a:rPr lang="ru-RU" dirty="0"/>
              <a:t>в) «Можно без сахара обойтись. Я сахара не ем»;</a:t>
            </a:r>
          </a:p>
          <a:p>
            <a:pPr algn="just"/>
            <a:r>
              <a:rPr lang="ru-RU" dirty="0"/>
              <a:t>г) «Завтра схожу».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7949500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113BA9-A420-4BF5-AA1F-80F06B09E0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Ситуация 2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1E0A12B-402D-4391-A554-2F73802AEB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268760"/>
            <a:ext cx="8784976" cy="5256584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dirty="0"/>
              <a:t>Сестра долго пыталась отогнать вас от компьютера, потом пожаловалась бабушке. Бабушка стала уговаривать: «Пожалуйста, уступи сестре компьютер, ты ведь уже три часа сидишь. А ей нужно срочно реферат по истории печатать». Предлагаются такие варианты ответа:</a:t>
            </a:r>
          </a:p>
          <a:p>
            <a:pPr algn="just"/>
            <a:r>
              <a:rPr lang="ru-RU" dirty="0"/>
              <a:t>а) «Ей нужен реферат, а мне нужно пройти этот уровень»;</a:t>
            </a:r>
          </a:p>
          <a:p>
            <a:pPr algn="just"/>
            <a:r>
              <a:rPr lang="ru-RU" dirty="0"/>
              <a:t>б) «Закончится уровень, и она сядет»;</a:t>
            </a:r>
          </a:p>
          <a:p>
            <a:pPr algn="just"/>
            <a:r>
              <a:rPr lang="ru-RU" dirty="0"/>
              <a:t>в) «Может и от руки написать - подумаешь, реферат!»;</a:t>
            </a:r>
          </a:p>
          <a:p>
            <a:pPr algn="just"/>
            <a:r>
              <a:rPr lang="ru-RU" dirty="0"/>
              <a:t>г) «Компьютер мне подарили, я и буду им распоряжаться».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5708353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777AD4-7C22-4B78-849A-2B3B838F21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Ситуация 3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BC73186-258C-44F1-9FB1-5637905FA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24744"/>
            <a:ext cx="8363272" cy="5256584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ru-RU" dirty="0"/>
              <a:t>Пока вы штурмовали свой уровень, позвонила классная руководительница и поговорила с папой. После этого разговора у папы возникли вопросы: «А почему это ты в школе сегодня отсутствовал? » </a:t>
            </a:r>
          </a:p>
          <a:p>
            <a:pPr algn="just"/>
            <a:r>
              <a:rPr lang="ru-RU" dirty="0"/>
              <a:t>а) «Мне уже не 10 лет, и я не обязан перед вами отчитываться»;</a:t>
            </a:r>
          </a:p>
          <a:p>
            <a:pPr algn="just"/>
            <a:r>
              <a:rPr lang="ru-RU" dirty="0"/>
              <a:t>б) «Захотел - и прогулял!»;</a:t>
            </a:r>
          </a:p>
          <a:p>
            <a:pPr algn="just"/>
            <a:r>
              <a:rPr lang="ru-RU" dirty="0"/>
              <a:t>в) «У нас зачет был, а я не приготовился, вот и прогулял»;</a:t>
            </a:r>
          </a:p>
          <a:p>
            <a:pPr algn="just"/>
            <a:r>
              <a:rPr lang="ru-RU" dirty="0"/>
              <a:t>г) «Как вы меня все достали!»</a:t>
            </a:r>
          </a:p>
          <a:p>
            <a:pPr marL="0" indent="0" algn="just">
              <a:buNone/>
            </a:pPr>
            <a:r>
              <a:rPr lang="ru-RU" dirty="0"/>
              <a:t>Какой же вариант ответа покажет почтение к родителям?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4302594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65576B-6386-40EA-BF36-C4BB50FA98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«Дерево семейных ценностей»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46A1552-9D06-45E5-9F41-87BFAF2789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/>
          <a:lstStyle/>
          <a:p>
            <a:pPr algn="just"/>
            <a:r>
              <a:rPr lang="ru-RU" dirty="0"/>
              <a:t>в корневую систему помещают самые важные, от которых не откажутся ни при каких условиях.</a:t>
            </a:r>
          </a:p>
          <a:p>
            <a:pPr algn="just"/>
            <a:r>
              <a:rPr lang="ru-RU" dirty="0"/>
              <a:t>в ствол – важные, но от которых в некоторых случаях можно отказаться.</a:t>
            </a:r>
          </a:p>
          <a:p>
            <a:pPr algn="just"/>
            <a:r>
              <a:rPr lang="ru-RU" dirty="0"/>
              <a:t>в крону – желаемые, но не обязательные ценности.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8493756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B9329C-F9A8-4D4B-922B-550115CC0E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160337"/>
            <a:ext cx="864096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Продолжите  предложения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464A4F6-BDED-4011-87F5-B98065F685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Мама и папа для меня самые…</a:t>
            </a:r>
          </a:p>
          <a:p>
            <a:r>
              <a:rPr lang="ru-RU" dirty="0"/>
              <a:t>Я доверяю свои тайны…</a:t>
            </a:r>
          </a:p>
          <a:p>
            <a:r>
              <a:rPr lang="ru-RU" dirty="0"/>
              <a:t>Я люблю бабушку (брата, сестру, деда) за то….</a:t>
            </a:r>
          </a:p>
          <a:p>
            <a:r>
              <a:rPr lang="ru-RU" dirty="0"/>
              <a:t>Свою семью я считаю…</a:t>
            </a:r>
          </a:p>
          <a:p>
            <a:r>
              <a:rPr lang="ru-RU" dirty="0"/>
              <a:t>Родным я хочу пожелать…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9234029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Slide de fundo para PowerPoint tema Mães">
  <a:themeElements>
    <a:clrScheme name="Fundição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Módulo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TS102555953</Template>
  <TotalTime>997</TotalTime>
  <Words>458</Words>
  <Application>Microsoft Office PowerPoint</Application>
  <PresentationFormat>Экран (4:3)</PresentationFormat>
  <Paragraphs>41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Corbel</vt:lpstr>
      <vt:lpstr>Wingdings</vt:lpstr>
      <vt:lpstr>Wingdings 3</vt:lpstr>
      <vt:lpstr>Slide de fundo para PowerPoint tema Mães</vt:lpstr>
      <vt:lpstr> </vt:lpstr>
      <vt:lpstr>   Что такое СЕМЬЯ?</vt:lpstr>
      <vt:lpstr>Продолжите фразы </vt:lpstr>
      <vt:lpstr>Составьте кластер</vt:lpstr>
      <vt:lpstr>Ситуация 1</vt:lpstr>
      <vt:lpstr>Ситуация 2</vt:lpstr>
      <vt:lpstr>Ситуация 3</vt:lpstr>
      <vt:lpstr>«Дерево семейных ценностей» </vt:lpstr>
      <vt:lpstr>Продолжите  предложения </vt:lpstr>
      <vt:lpstr>Спасибо за общение!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Пользователь</cp:lastModifiedBy>
  <cp:revision>133</cp:revision>
  <dcterms:created xsi:type="dcterms:W3CDTF">2012-08-28T06:50:31Z</dcterms:created>
  <dcterms:modified xsi:type="dcterms:W3CDTF">2023-01-27T13:56:10Z</dcterms:modified>
</cp:coreProperties>
</file>