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8"/>
  </p:notesMasterIdLst>
  <p:sldIdLst>
    <p:sldId id="287" r:id="rId2"/>
    <p:sldId id="308" r:id="rId3"/>
    <p:sldId id="313" r:id="rId4"/>
    <p:sldId id="309" r:id="rId5"/>
    <p:sldId id="310" r:id="rId6"/>
    <p:sldId id="311" r:id="rId7"/>
    <p:sldId id="312" r:id="rId8"/>
    <p:sldId id="317" r:id="rId9"/>
    <p:sldId id="321" r:id="rId10"/>
    <p:sldId id="318" r:id="rId11"/>
    <p:sldId id="314" r:id="rId12"/>
    <p:sldId id="315" r:id="rId13"/>
    <p:sldId id="316" r:id="rId14"/>
    <p:sldId id="319" r:id="rId15"/>
    <p:sldId id="320" r:id="rId16"/>
    <p:sldId id="28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974" autoAdjust="0"/>
  </p:normalViewPr>
  <p:slideViewPr>
    <p:cSldViewPr>
      <p:cViewPr varScale="1">
        <p:scale>
          <a:sx n="49" d="100"/>
          <a:sy n="49" d="100"/>
        </p:scale>
        <p:origin x="-11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7089A-6ACD-40D8-B105-C98609DBB6E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24882-F76E-4017-B272-DBC9380D1B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7975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4819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2558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64725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863371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907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7830912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8834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6662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0160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51763" cy="32940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>
          <a:xfrm>
            <a:off x="8101013" y="6245225"/>
            <a:ext cx="565150" cy="455613"/>
          </a:xfrm>
        </p:spPr>
        <p:txBody>
          <a:bodyPr/>
          <a:lstStyle>
            <a:lvl1pPr>
              <a:defRPr/>
            </a:lvl1pPr>
          </a:lstStyle>
          <a:p>
            <a:fld id="{CFD0730E-F3B8-4222-AD5D-729B4AEC288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1"/>
          </p:nvPr>
        </p:nvSpPr>
        <p:spPr>
          <a:xfrm>
            <a:off x="457200" y="6245225"/>
            <a:ext cx="2112963" cy="4556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2"/>
          </p:nvPr>
        </p:nvSpPr>
        <p:spPr>
          <a:xfrm>
            <a:off x="3124200" y="6245225"/>
            <a:ext cx="2874963" cy="4556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8689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7378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4459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7052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16296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3135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793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520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1641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555875" y="2636912"/>
            <a:ext cx="6588125" cy="2160240"/>
          </a:xfrm>
          <a:ln/>
        </p:spPr>
        <p:txBody>
          <a:bodyPr>
            <a:normAutofit fontScale="90000"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8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4" charset="0"/>
              </a:rPr>
              <a:t>Залазаева</a:t>
            </a:r>
            <a:r>
              <a:rPr lang="ru-RU" sz="4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4" charset="0"/>
              </a:rPr>
              <a:t> </a:t>
            </a:r>
            <a:br>
              <a:rPr lang="ru-RU" sz="4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4" charset="0"/>
              </a:rPr>
            </a:br>
            <a:r>
              <a:rPr lang="ru-RU" sz="4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4" charset="0"/>
              </a:rPr>
              <a:t>Елена </a:t>
            </a:r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4" charset="0"/>
              </a:rPr>
              <a:t>Владимировна</a:t>
            </a:r>
            <a:br>
              <a:rPr lang="ru-RU" sz="4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4" charset="0"/>
              </a:rPr>
            </a:br>
            <a:r>
              <a:rPr lang="ru-RU" sz="2700" b="1" i="1" dirty="0" smtClean="0">
                <a:solidFill>
                  <a:srgbClr val="002060"/>
                </a:solidFill>
              </a:rPr>
              <a:t>педагог дополнительного образования</a:t>
            </a:r>
            <a:r>
              <a:rPr lang="ru-RU" sz="4800" b="1" i="1" dirty="0" smtClean="0">
                <a:solidFill>
                  <a:srgbClr val="002060"/>
                </a:solidFill>
              </a:rPr>
              <a:t/>
            </a:r>
            <a:br>
              <a:rPr lang="ru-RU" sz="4800" b="1" i="1" dirty="0" smtClean="0">
                <a:solidFill>
                  <a:srgbClr val="002060"/>
                </a:solidFill>
              </a:rPr>
            </a:br>
            <a:endParaRPr lang="ru-RU" sz="48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4" charset="0"/>
            </a:endParaRP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755650" y="476250"/>
            <a:ext cx="7848600" cy="1016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6" charset="0"/>
              </a:rPr>
              <a:t>МАУ ДО 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6" charset="0"/>
            </a:endParaRPr>
          </a:p>
          <a:p>
            <a:pPr algn="ctr"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6" charset="0"/>
              </a:rPr>
              <a:t>«Дворец Творчества Детей и Молодёжи»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259632" y="4725144"/>
            <a:ext cx="5904657" cy="15872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 i="1" dirty="0" smtClean="0">
              <a:solidFill>
                <a:srgbClr val="002060"/>
              </a:solidFill>
            </a:endParaRPr>
          </a:p>
          <a:p>
            <a:pPr algn="ctr"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 i="1" dirty="0" smtClean="0">
              <a:solidFill>
                <a:srgbClr val="002060"/>
              </a:solidFill>
            </a:endParaRPr>
          </a:p>
          <a:p>
            <a:pPr algn="ctr"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Норильск, 2017</a:t>
            </a:r>
            <a:endParaRPr lang="ru-RU" sz="2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636838"/>
            <a:ext cx="2003425" cy="2305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Фонопедические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упражнения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2594249" cy="576262"/>
          </a:xfrm>
        </p:spPr>
        <p:txBody>
          <a:bodyPr/>
          <a:lstStyle/>
          <a:p>
            <a:r>
              <a:rPr lang="ru-RU" sz="2800" b="1" i="1" dirty="0" smtClean="0"/>
              <a:t>«Охотники»</a:t>
            </a:r>
            <a:endParaRPr lang="ru-RU" sz="2800" b="1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64088" y="1988840"/>
            <a:ext cx="2448272" cy="1008111"/>
          </a:xfrm>
        </p:spPr>
        <p:txBody>
          <a:bodyPr/>
          <a:lstStyle/>
          <a:p>
            <a:pPr algn="r"/>
            <a:r>
              <a:rPr lang="ru-RU" sz="2800" b="1" i="1" dirty="0" smtClean="0"/>
              <a:t>«Петушок»</a:t>
            </a:r>
            <a:endParaRPr lang="ru-RU" sz="2800" b="1" i="1" dirty="0"/>
          </a:p>
        </p:txBody>
      </p:sp>
      <p:pic>
        <p:nvPicPr>
          <p:cNvPr id="8194" name="Picture 2" descr="C:\Users\1\Documents\Мои документы мама\материал для занятий\1 Открытые занятия\Открытое занятие 3.11.17\картинки для открытого занятия\Evenskiy-okhotni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4149080"/>
            <a:ext cx="2898842" cy="2174131"/>
          </a:xfrm>
          <a:prstGeom prst="rect">
            <a:avLst/>
          </a:prstGeom>
          <a:noFill/>
        </p:spPr>
      </p:pic>
      <p:pic>
        <p:nvPicPr>
          <p:cNvPr id="8195" name="Picture 3" descr="C:\Users\1\Documents\Мои документы мама\материал для занятий\1 Открытые занятия\Открытое занятие 3.11.17\картинки для открытого занятия\skazka_petushok_zolotoj_grebeshok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284984"/>
            <a:ext cx="2592288" cy="2990804"/>
          </a:xfrm>
          <a:prstGeom prst="rect">
            <a:avLst/>
          </a:prstGeom>
          <a:noFill/>
        </p:spPr>
      </p:pic>
      <p:pic>
        <p:nvPicPr>
          <p:cNvPr id="8196" name="Picture 4" descr="C:\Users\1\Documents\Мои документы мама\материал для занятий\1 Открытые занятия\Открытое занятие 3.11.17\картинки для открытого занятия\image_image_30114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2852936"/>
            <a:ext cx="3017382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947192"/>
          </a:xfrm>
        </p:spPr>
        <p:txBody>
          <a:bodyPr/>
          <a:lstStyle/>
          <a:p>
            <a:pPr algn="ctr"/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Распевка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«Два кота»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C:\Users\1\Documents\Мои документы мама\материал для занятий\1 Открытые занятия\Открытое занятие 3.11.17\картинки для открытого занятия\e317abc6a5633b05a96b597ff4a1c5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411" y="1700808"/>
            <a:ext cx="7143193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32656"/>
            <a:ext cx="6626697" cy="2088232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Алпок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>Та-     та       два       ко -     та</a:t>
            </a: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ysClr val="windowText" lastClr="000000"/>
                </a:solidFill>
              </a:rPr>
              <a:t>Два    о    -   бод  -  ран -  </a:t>
            </a:r>
            <a:r>
              <a:rPr lang="ru-RU" sz="2200" b="1" dirty="0" err="1" smtClean="0">
                <a:solidFill>
                  <a:sysClr val="windowText" lastClr="000000"/>
                </a:solidFill>
              </a:rPr>
              <a:t>ных</a:t>
            </a:r>
            <a:r>
              <a:rPr lang="ru-RU" sz="2200" b="1" dirty="0" smtClean="0">
                <a:solidFill>
                  <a:sysClr val="windowText" lastClr="000000"/>
                </a:solidFill>
              </a:rPr>
              <a:t>    </a:t>
            </a:r>
            <a:r>
              <a:rPr lang="ru-RU" sz="2200" b="1" dirty="0" err="1" smtClean="0">
                <a:solidFill>
                  <a:sysClr val="windowText" lastClr="000000"/>
                </a:solidFill>
              </a:rPr>
              <a:t>хвос</a:t>
            </a:r>
            <a:r>
              <a:rPr lang="ru-RU" sz="2200" b="1" dirty="0" smtClean="0">
                <a:solidFill>
                  <a:sysClr val="windowText" lastClr="000000"/>
                </a:solidFill>
              </a:rPr>
              <a:t> -  та</a:t>
            </a: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/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>се -   </a:t>
            </a:r>
            <a:r>
              <a:rPr lang="ru-RU" sz="2200" b="1" dirty="0" err="1" smtClean="0">
                <a:solidFill>
                  <a:schemeClr val="tx1"/>
                </a:solidFill>
              </a:rPr>
              <a:t>рый</a:t>
            </a:r>
            <a:r>
              <a:rPr lang="ru-RU" sz="2200" b="1" dirty="0" smtClean="0">
                <a:solidFill>
                  <a:schemeClr val="tx1"/>
                </a:solidFill>
              </a:rPr>
              <a:t>   кот    в чу -   </a:t>
            </a:r>
            <a:r>
              <a:rPr lang="ru-RU" sz="2200" b="1" dirty="0" err="1" smtClean="0">
                <a:solidFill>
                  <a:schemeClr val="tx1"/>
                </a:solidFill>
              </a:rPr>
              <a:t>ла</a:t>
            </a:r>
            <a:r>
              <a:rPr lang="ru-RU" sz="2200" b="1" dirty="0" smtClean="0">
                <a:solidFill>
                  <a:schemeClr val="tx1"/>
                </a:solidFill>
              </a:rPr>
              <a:t> -      не</a:t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/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/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>все   у -     </a:t>
            </a:r>
            <a:r>
              <a:rPr lang="ru-RU" sz="2200" b="1" dirty="0" err="1" smtClean="0">
                <a:solidFill>
                  <a:schemeClr val="tx1"/>
                </a:solidFill>
              </a:rPr>
              <a:t>сы</a:t>
            </a:r>
            <a:r>
              <a:rPr lang="ru-RU" sz="2200" b="1" dirty="0" smtClean="0">
                <a:solidFill>
                  <a:schemeClr val="tx1"/>
                </a:solidFill>
              </a:rPr>
              <a:t>     в </a:t>
            </a:r>
            <a:r>
              <a:rPr lang="ru-RU" sz="2200" b="1" dirty="0" err="1" smtClean="0">
                <a:solidFill>
                  <a:schemeClr val="tx1"/>
                </a:solidFill>
              </a:rPr>
              <a:t>сме</a:t>
            </a:r>
            <a:r>
              <a:rPr lang="ru-RU" sz="2200" b="1" dirty="0" smtClean="0">
                <a:solidFill>
                  <a:schemeClr val="tx1"/>
                </a:solidFill>
              </a:rPr>
              <a:t> -   та -      не</a:t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/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/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err="1" smtClean="0">
                <a:solidFill>
                  <a:schemeClr val="tx1"/>
                </a:solidFill>
              </a:rPr>
              <a:t>чёр</a:t>
            </a:r>
            <a:r>
              <a:rPr lang="ru-RU" sz="2200" b="1" dirty="0" smtClean="0">
                <a:solidFill>
                  <a:schemeClr val="tx1"/>
                </a:solidFill>
              </a:rPr>
              <a:t>- </a:t>
            </a:r>
            <a:r>
              <a:rPr lang="ru-RU" sz="2200" b="1" dirty="0" err="1" smtClean="0">
                <a:solidFill>
                  <a:schemeClr val="tx1"/>
                </a:solidFill>
              </a:rPr>
              <a:t>ный</a:t>
            </a:r>
            <a:r>
              <a:rPr lang="ru-RU" sz="2200" b="1" dirty="0" smtClean="0">
                <a:solidFill>
                  <a:schemeClr val="tx1"/>
                </a:solidFill>
              </a:rPr>
              <a:t>   кот      по  -    лез  в под -  вал</a:t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/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/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>и       мы -  </a:t>
            </a:r>
            <a:r>
              <a:rPr lang="ru-RU" sz="2200" b="1" dirty="0" err="1" smtClean="0">
                <a:solidFill>
                  <a:schemeClr val="tx1"/>
                </a:solidFill>
              </a:rPr>
              <a:t>шон</a:t>
            </a:r>
            <a:r>
              <a:rPr lang="ru-RU" sz="2200" b="1" dirty="0" smtClean="0">
                <a:solidFill>
                  <a:schemeClr val="tx1"/>
                </a:solidFill>
              </a:rPr>
              <a:t> -   </a:t>
            </a:r>
            <a:r>
              <a:rPr lang="ru-RU" sz="2200" b="1" dirty="0" err="1" smtClean="0">
                <a:solidFill>
                  <a:schemeClr val="tx1"/>
                </a:solidFill>
              </a:rPr>
              <a:t>ка</a:t>
            </a:r>
            <a:r>
              <a:rPr lang="ru-RU" sz="2200" b="1" dirty="0" smtClean="0">
                <a:solidFill>
                  <a:schemeClr val="tx1"/>
                </a:solidFill>
              </a:rPr>
              <a:t>      там     пой -   мал 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жлд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42" name="Группа 41"/>
          <p:cNvGrpSpPr/>
          <p:nvPr/>
        </p:nvGrpSpPr>
        <p:grpSpPr>
          <a:xfrm>
            <a:off x="395536" y="620688"/>
            <a:ext cx="5760640" cy="5306888"/>
            <a:chOff x="395536" y="620688"/>
            <a:chExt cx="5760640" cy="5306888"/>
          </a:xfrm>
        </p:grpSpPr>
        <p:sp>
          <p:nvSpPr>
            <p:cNvPr id="4" name="Овал 3"/>
            <p:cNvSpPr/>
            <p:nvPr/>
          </p:nvSpPr>
          <p:spPr>
            <a:xfrm>
              <a:off x="395536" y="62068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1259632" y="62068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2123728" y="62068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3059832" y="62068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923928" y="62068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395536" y="170080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331640" y="170080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195736" y="170080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987824" y="170080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779912" y="170080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4716016" y="170080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5508104" y="170080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395536" y="2564904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1259632" y="2564904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2051720" y="2564904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43808" y="2564904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3635896" y="2564904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4427984" y="2564904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395536" y="350100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1187624" y="350100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1979712" y="350100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771800" y="350100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3563888" y="350100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4427984" y="350100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395536" y="4437112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1187624" y="4437112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1979712" y="4437112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2771800" y="4437112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563888" y="4437112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4355976" y="4437112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5148064" y="4437112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395536" y="530120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1187624" y="530120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1979712" y="530120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2771800" y="530120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3563888" y="530120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4355976" y="530120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5148064" y="5301208"/>
              <a:ext cx="648072" cy="62636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32656"/>
            <a:ext cx="6626697" cy="2088232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Алпок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>Та-     та       два       ко -     та</a:t>
            </a: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ysClr val="windowText" lastClr="000000"/>
                </a:solidFill>
              </a:rPr>
              <a:t>Два    о    -   </a:t>
            </a:r>
            <a:r>
              <a:rPr lang="ru-RU" sz="2200" b="1" dirty="0" err="1" smtClean="0">
                <a:solidFill>
                  <a:sysClr val="windowText" lastClr="000000"/>
                </a:solidFill>
              </a:rPr>
              <a:t>бо</a:t>
            </a:r>
            <a:r>
              <a:rPr lang="ru-RU" sz="2200" b="1" dirty="0" smtClean="0">
                <a:solidFill>
                  <a:sysClr val="windowText" lastClr="000000"/>
                </a:solidFill>
              </a:rPr>
              <a:t>   -  дран -  </a:t>
            </a:r>
            <a:r>
              <a:rPr lang="ru-RU" sz="2200" b="1" dirty="0" err="1" smtClean="0">
                <a:solidFill>
                  <a:sysClr val="windowText" lastClr="000000"/>
                </a:solidFill>
              </a:rPr>
              <a:t>ных</a:t>
            </a:r>
            <a:r>
              <a:rPr lang="ru-RU" sz="2200" b="1" dirty="0" smtClean="0">
                <a:solidFill>
                  <a:sysClr val="windowText" lastClr="000000"/>
                </a:solidFill>
              </a:rPr>
              <a:t>    </a:t>
            </a:r>
            <a:r>
              <a:rPr lang="ru-RU" sz="2200" b="1" dirty="0" err="1" smtClean="0">
                <a:solidFill>
                  <a:sysClr val="windowText" lastClr="000000"/>
                </a:solidFill>
              </a:rPr>
              <a:t>хвос</a:t>
            </a:r>
            <a:r>
              <a:rPr lang="ru-RU" sz="2200" b="1" dirty="0" smtClean="0">
                <a:solidFill>
                  <a:sysClr val="windowText" lastClr="000000"/>
                </a:solidFill>
              </a:rPr>
              <a:t> -  та</a:t>
            </a: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/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>се -   </a:t>
            </a:r>
            <a:r>
              <a:rPr lang="ru-RU" sz="2200" b="1" dirty="0" err="1" smtClean="0">
                <a:solidFill>
                  <a:schemeClr val="tx1"/>
                </a:solidFill>
              </a:rPr>
              <a:t>рый</a:t>
            </a:r>
            <a:r>
              <a:rPr lang="ru-RU" sz="2200" b="1" dirty="0" smtClean="0">
                <a:solidFill>
                  <a:schemeClr val="tx1"/>
                </a:solidFill>
              </a:rPr>
              <a:t>   кот    в чу -   </a:t>
            </a:r>
            <a:r>
              <a:rPr lang="ru-RU" sz="2200" b="1" dirty="0" err="1" smtClean="0">
                <a:solidFill>
                  <a:schemeClr val="tx1"/>
                </a:solidFill>
              </a:rPr>
              <a:t>ла</a:t>
            </a:r>
            <a:r>
              <a:rPr lang="ru-RU" sz="2200" b="1" dirty="0" smtClean="0">
                <a:solidFill>
                  <a:schemeClr val="tx1"/>
                </a:solidFill>
              </a:rPr>
              <a:t> -      не</a:t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/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/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>все   у -     </a:t>
            </a:r>
            <a:r>
              <a:rPr lang="ru-RU" sz="2200" b="1" dirty="0" err="1" smtClean="0">
                <a:solidFill>
                  <a:schemeClr val="tx1"/>
                </a:solidFill>
              </a:rPr>
              <a:t>сы</a:t>
            </a:r>
            <a:r>
              <a:rPr lang="ru-RU" sz="2200" b="1" dirty="0" smtClean="0">
                <a:solidFill>
                  <a:schemeClr val="tx1"/>
                </a:solidFill>
              </a:rPr>
              <a:t>     в </a:t>
            </a:r>
            <a:r>
              <a:rPr lang="ru-RU" sz="2200" b="1" dirty="0" err="1" smtClean="0">
                <a:solidFill>
                  <a:schemeClr val="tx1"/>
                </a:solidFill>
              </a:rPr>
              <a:t>сме</a:t>
            </a:r>
            <a:r>
              <a:rPr lang="ru-RU" sz="2200" b="1" dirty="0" smtClean="0">
                <a:solidFill>
                  <a:schemeClr val="tx1"/>
                </a:solidFill>
              </a:rPr>
              <a:t> -   та -      не</a:t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/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/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err="1" smtClean="0">
                <a:solidFill>
                  <a:schemeClr val="tx1"/>
                </a:solidFill>
              </a:rPr>
              <a:t>чёр</a:t>
            </a:r>
            <a:r>
              <a:rPr lang="ru-RU" sz="2200" b="1" dirty="0" smtClean="0">
                <a:solidFill>
                  <a:schemeClr val="tx1"/>
                </a:solidFill>
              </a:rPr>
              <a:t>- </a:t>
            </a:r>
            <a:r>
              <a:rPr lang="ru-RU" sz="2200" b="1" dirty="0" err="1" smtClean="0">
                <a:solidFill>
                  <a:schemeClr val="tx1"/>
                </a:solidFill>
              </a:rPr>
              <a:t>ный</a:t>
            </a:r>
            <a:r>
              <a:rPr lang="ru-RU" sz="2200" b="1" dirty="0" smtClean="0">
                <a:solidFill>
                  <a:schemeClr val="tx1"/>
                </a:solidFill>
              </a:rPr>
              <a:t>   кот      по  -    лез  в под -  вал</a:t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/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/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>и       мы -  </a:t>
            </a:r>
            <a:r>
              <a:rPr lang="ru-RU" sz="2200" b="1" dirty="0" err="1" smtClean="0">
                <a:solidFill>
                  <a:schemeClr val="tx1"/>
                </a:solidFill>
              </a:rPr>
              <a:t>шон</a:t>
            </a:r>
            <a:r>
              <a:rPr lang="ru-RU" sz="2200" b="1" dirty="0" smtClean="0">
                <a:solidFill>
                  <a:schemeClr val="tx1"/>
                </a:solidFill>
              </a:rPr>
              <a:t> -   </a:t>
            </a:r>
            <a:r>
              <a:rPr lang="ru-RU" sz="2200" b="1" dirty="0" err="1" smtClean="0">
                <a:solidFill>
                  <a:schemeClr val="tx1"/>
                </a:solidFill>
              </a:rPr>
              <a:t>ка</a:t>
            </a:r>
            <a:r>
              <a:rPr lang="ru-RU" sz="2200" b="1" dirty="0" smtClean="0">
                <a:solidFill>
                  <a:schemeClr val="tx1"/>
                </a:solidFill>
              </a:rPr>
              <a:t>      там     пой -   мал 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жлд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95536" y="620688"/>
            <a:ext cx="648072" cy="626368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259632" y="620688"/>
            <a:ext cx="648072" cy="626368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123728" y="620688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059832" y="620688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923928" y="620688"/>
            <a:ext cx="648072" cy="626368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95536" y="1700808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331640" y="1700808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195736" y="1700808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987824" y="1700808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779912" y="1700808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716016" y="1700808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508104" y="1700808"/>
            <a:ext cx="648072" cy="626368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95536" y="2564904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259632" y="2564904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051720" y="2564904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843808" y="2564904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635896" y="2564904"/>
            <a:ext cx="648072" cy="626368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427984" y="2564904"/>
            <a:ext cx="648072" cy="626368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395536" y="3501008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1187624" y="3501008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979712" y="3501008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2771800" y="3501008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563888" y="3501008"/>
            <a:ext cx="648072" cy="626368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427984" y="3501008"/>
            <a:ext cx="648072" cy="626368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95536" y="4437112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1187624" y="4437112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1979712" y="4437112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2771800" y="4437112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3563888" y="4437112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4355976" y="4437112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148064" y="4437112"/>
            <a:ext cx="648072" cy="626368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395536" y="5301208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1187624" y="5301208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1979712" y="5301208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2771800" y="5301208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3563888" y="5301208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4355976" y="5301208"/>
            <a:ext cx="648072" cy="62636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5148064" y="5301208"/>
            <a:ext cx="648072" cy="626368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Распевка «Эхо»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C:\Users\1\Documents\Мои документы мама\материал для занятий\1 Открытые занятия\Открытое занятие 3.11.17\картинки для открытого занятия\resize.jp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924944"/>
            <a:ext cx="3240360" cy="3240360"/>
          </a:xfrm>
          <a:prstGeom prst="rect">
            <a:avLst/>
          </a:prstGeom>
          <a:noFill/>
        </p:spPr>
      </p:pic>
      <p:pic>
        <p:nvPicPr>
          <p:cNvPr id="10243" name="Picture 3" descr="C:\Users\1\Documents\Мои документы мама\материал для занятий\1 Открытые занятия\Открытое занятие 3.11.17\картинки для открытого занятия\6092.jpg"/>
          <p:cNvPicPr>
            <a:picLocks noChangeAspect="1" noChangeArrowheads="1"/>
          </p:cNvPicPr>
          <p:nvPr/>
        </p:nvPicPr>
        <p:blipFill>
          <a:blip r:embed="rId3" cstate="print"/>
          <a:srcRect t="23811"/>
          <a:stretch>
            <a:fillRect/>
          </a:stretch>
        </p:blipFill>
        <p:spPr bwMode="auto">
          <a:xfrm>
            <a:off x="3995936" y="1484784"/>
            <a:ext cx="3270776" cy="3537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32656"/>
            <a:ext cx="6347713" cy="1008112"/>
          </a:xfrm>
        </p:spPr>
        <p:txBody>
          <a:bodyPr/>
          <a:lstStyle/>
          <a:p>
            <a:r>
              <a:rPr lang="ru-RU" dirty="0" smtClean="0"/>
              <a:t>Тихие и громкие звуки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19872" y="2492897"/>
            <a:ext cx="2664296" cy="5040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1\Documents\Мои документы мама\материал для занятий\1 Открытые занятия\Открытое занятие 3.11.17\картинки для открытого занятия\748f81b04223d8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035" y="1052736"/>
            <a:ext cx="2944327" cy="1656184"/>
          </a:xfrm>
          <a:prstGeom prst="rect">
            <a:avLst/>
          </a:prstGeom>
          <a:noFill/>
        </p:spPr>
      </p:pic>
      <p:pic>
        <p:nvPicPr>
          <p:cNvPr id="11267" name="Picture 3" descr="C:\Users\1\Documents\Мои документы мама\материал для занятий\1 Открытые занятия\Открытое занятие 3.11.17\картинки для открытого занятия\2816933_large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420888"/>
            <a:ext cx="2736304" cy="2007763"/>
          </a:xfrm>
          <a:prstGeom prst="rect">
            <a:avLst/>
          </a:prstGeom>
          <a:noFill/>
        </p:spPr>
      </p:pic>
      <p:pic>
        <p:nvPicPr>
          <p:cNvPr id="11268" name="Picture 4" descr="C:\Users\1\Documents\Мои документы мама\материал для занятий\1 Открытые занятия\Открытое занятие 3.11.17\картинки для открытого занятия\passazhirskii-samolet-avialainer-vzletaet-polet-asfalt-vzl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4817687"/>
            <a:ext cx="3168352" cy="2040313"/>
          </a:xfrm>
          <a:prstGeom prst="rect">
            <a:avLst/>
          </a:prstGeom>
          <a:noFill/>
        </p:spPr>
      </p:pic>
      <p:pic>
        <p:nvPicPr>
          <p:cNvPr id="11269" name="Picture 5" descr="C:\Users\1\Documents\Мои документы мама\материал для занятий\1 Открытые занятия\Открытое занятие 3.11.17\картинки для открытого занятия\uLsq1V4i3d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1052736"/>
            <a:ext cx="2232248" cy="1584176"/>
          </a:xfrm>
          <a:prstGeom prst="rect">
            <a:avLst/>
          </a:prstGeom>
          <a:noFill/>
        </p:spPr>
      </p:pic>
      <p:pic>
        <p:nvPicPr>
          <p:cNvPr id="11270" name="Picture 6" descr="C:\Users\1\Documents\Мои документы мама\материал для занятий\1 Открытые занятия\Открытое занятие 3.11.17\картинки для открытого занятия\Hanaanskaya-sobaka4.jpg"/>
          <p:cNvPicPr>
            <a:picLocks noChangeAspect="1" noChangeArrowheads="1"/>
          </p:cNvPicPr>
          <p:nvPr/>
        </p:nvPicPr>
        <p:blipFill>
          <a:blip r:embed="rId6" cstate="print"/>
          <a:srcRect r="20479"/>
          <a:stretch>
            <a:fillRect/>
          </a:stretch>
        </p:blipFill>
        <p:spPr bwMode="auto">
          <a:xfrm>
            <a:off x="251520" y="3068960"/>
            <a:ext cx="2520280" cy="1977184"/>
          </a:xfrm>
          <a:prstGeom prst="rect">
            <a:avLst/>
          </a:prstGeom>
          <a:noFill/>
        </p:spPr>
      </p:pic>
      <p:pic>
        <p:nvPicPr>
          <p:cNvPr id="11271" name="Picture 7" descr="C:\Users\1\Documents\Мои документы мама\материал для занятий\1 Открытые занятия\Открытое занятие 3.11.17\картинки для открытого занятия\3441556757255560a6c0c53d58eb344b5cf9c34cc8_b.jpg"/>
          <p:cNvPicPr>
            <a:picLocks noChangeAspect="1" noChangeArrowheads="1"/>
          </p:cNvPicPr>
          <p:nvPr/>
        </p:nvPicPr>
        <p:blipFill>
          <a:blip r:embed="rId7" cstate="print"/>
          <a:srcRect l="18739"/>
          <a:stretch>
            <a:fillRect/>
          </a:stretch>
        </p:blipFill>
        <p:spPr bwMode="auto">
          <a:xfrm>
            <a:off x="5724128" y="332656"/>
            <a:ext cx="2498002" cy="2044254"/>
          </a:xfrm>
          <a:prstGeom prst="rect">
            <a:avLst/>
          </a:prstGeom>
          <a:noFill/>
        </p:spPr>
      </p:pic>
      <p:pic>
        <p:nvPicPr>
          <p:cNvPr id="11273" name="Picture 9" descr="C:\Users\1\Documents\Мои документы мама\материал для занятий\1 Открытые занятия\Открытое занятие 3.11.17\картинки для открытого занятия\468099531.jpg"/>
          <p:cNvPicPr>
            <a:picLocks noChangeAspect="1" noChangeArrowheads="1"/>
          </p:cNvPicPr>
          <p:nvPr/>
        </p:nvPicPr>
        <p:blipFill>
          <a:blip r:embed="rId8" cstate="print"/>
          <a:srcRect l="8511" r="6383"/>
          <a:stretch>
            <a:fillRect/>
          </a:stretch>
        </p:blipFill>
        <p:spPr bwMode="auto">
          <a:xfrm>
            <a:off x="5868144" y="4453446"/>
            <a:ext cx="2808312" cy="2404554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4355976" y="4941168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7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316415" y="6146140"/>
            <a:ext cx="1440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8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411760" y="1196752"/>
            <a:ext cx="455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1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44008" y="1124744"/>
            <a:ext cx="425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524328" y="620688"/>
            <a:ext cx="4860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3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7544" y="4509120"/>
            <a:ext cx="455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4</a:t>
            </a:r>
            <a:endParaRPr lang="ru-RU" sz="3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580112" y="2924944"/>
            <a:ext cx="455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5</a:t>
            </a:r>
            <a:endParaRPr lang="ru-RU" sz="36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8388424" y="3717032"/>
            <a:ext cx="455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6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1\Documents\Мои документы мама\материал для занятий\1 Открытые занятия\Открытое занятие 3.11.17\картинки для открытого занятия\img2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43809" y="2492896"/>
            <a:ext cx="3131840" cy="2348880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4716016" y="2780929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5</a:t>
            </a:r>
            <a:endParaRPr lang="ru-RU" sz="36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Picture 2" descr="E:\Лёне4ка2\оркестр хор\x_48e9a2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986737" cy="13208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Звуки. Какие бывают звуки?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Шумовые звуки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66640" y="1412776"/>
            <a:ext cx="3441664" cy="936103"/>
          </a:xfrm>
        </p:spPr>
        <p:txBody>
          <a:bodyPr/>
          <a:lstStyle/>
          <a:p>
            <a:r>
              <a:rPr lang="ru-RU" b="1" dirty="0" smtClean="0"/>
              <a:t>Музыкальные звуки</a:t>
            </a:r>
            <a:endParaRPr lang="ru-RU" b="1" dirty="0"/>
          </a:p>
        </p:txBody>
      </p:sp>
      <p:pic>
        <p:nvPicPr>
          <p:cNvPr id="2050" name="Picture 2" descr="C:\Users\1\Documents\Мои документы мама\материал для занятий\Инструменты\p05_01_5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 t="7870" b="31128"/>
          <a:stretch>
            <a:fillRect/>
          </a:stretch>
        </p:blipFill>
        <p:spPr bwMode="auto">
          <a:xfrm>
            <a:off x="4644008" y="2636912"/>
            <a:ext cx="3163525" cy="3312368"/>
          </a:xfrm>
          <a:prstGeom prst="rect">
            <a:avLst/>
          </a:prstGeom>
          <a:noFill/>
        </p:spPr>
      </p:pic>
      <p:pic>
        <p:nvPicPr>
          <p:cNvPr id="2051" name="Picture 3" descr="C:\Users\1\Desktop\Для занятий\Картинки для занятий\Музыкальные и шумовые звуки\aplod-2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284984"/>
            <a:ext cx="3090863" cy="3029046"/>
          </a:xfrm>
          <a:prstGeom prst="rect">
            <a:avLst/>
          </a:prstGeom>
          <a:noFill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332656"/>
            <a:ext cx="755650" cy="936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404664"/>
            <a:ext cx="6770713" cy="15257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«Музыкальные и шумовые звуки»</a:t>
            </a:r>
            <a:endParaRPr lang="ru-RU" dirty="0"/>
          </a:p>
        </p:txBody>
      </p:sp>
      <p:pic>
        <p:nvPicPr>
          <p:cNvPr id="7170" name="Picture 2" descr="C:\Users\1\Documents\Мои документы мама\Настроение\Занятия в Настроении\влияние музыки\tis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72816"/>
            <a:ext cx="6192688" cy="4567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404664"/>
            <a:ext cx="6914729" cy="1296144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Звуки. Какие бывают звуки?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1\Documents\Мои документы мама\материал для занятий\1 Открытые занятия\Открытое занятие 3.11.17\картинки для открытого занятия\voda_zhizn2.jpg-лтв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8150" y="1556792"/>
            <a:ext cx="6720746" cy="5040560"/>
          </a:xfrm>
          <a:prstGeom prst="rect">
            <a:avLst/>
          </a:prstGeom>
          <a:noFill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332656"/>
            <a:ext cx="755650" cy="936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32656"/>
            <a:ext cx="6698705" cy="15977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Звуки. Какие бывают звуки?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высоте</a:t>
            </a:r>
            <a:b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>Средние звуки</a:t>
            </a:r>
            <a: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i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3501008"/>
            <a:ext cx="2376264" cy="64807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Низкие звуки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499992" y="1484785"/>
            <a:ext cx="3312368" cy="432047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Высокие звуки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332656"/>
            <a:ext cx="755650" cy="936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098" name="Picture 2" descr="C:\Users\1\Desktop\Для занятий\Картинки для занятий\Высота звуков\1 высокие звуки\ptah8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 t="12600" b="14951"/>
          <a:stretch>
            <a:fillRect/>
          </a:stretch>
        </p:blipFill>
        <p:spPr bwMode="auto">
          <a:xfrm>
            <a:off x="5210381" y="1988840"/>
            <a:ext cx="2981739" cy="1944216"/>
          </a:xfrm>
          <a:prstGeom prst="rect">
            <a:avLst/>
          </a:prstGeom>
          <a:noFill/>
        </p:spPr>
      </p:pic>
      <p:pic>
        <p:nvPicPr>
          <p:cNvPr id="4099" name="Picture 3" descr="C:\Users\1\Desktop\Для занятий\Картинки для занятий\Высота звуков\3 низкие звуки\1436361133_vector-lion-collection-2-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365104"/>
            <a:ext cx="2592287" cy="2167151"/>
          </a:xfrm>
          <a:prstGeom prst="rect">
            <a:avLst/>
          </a:prstGeom>
          <a:noFill/>
        </p:spPr>
      </p:pic>
      <p:pic>
        <p:nvPicPr>
          <p:cNvPr id="4100" name="Picture 4" descr="C:\Users\1\Desktop\Для занятий\Картинки для занятий\hare02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2852936"/>
            <a:ext cx="2304256" cy="2986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Звуки. Какие бывают звуки?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длительности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Длинные звуки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66640" y="1844825"/>
            <a:ext cx="3090672" cy="50405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Короткие звуки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1\Desktop\Для занятий\Картинки для занятий\Музыкальные и шумовые звуки\sivvus_weather_symbols_4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1679" y="2420888"/>
            <a:ext cx="3212309" cy="2735817"/>
          </a:xfrm>
          <a:prstGeom prst="rect">
            <a:avLst/>
          </a:prstGeom>
          <a:noFill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332656"/>
            <a:ext cx="755650" cy="936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3724" y="2743994"/>
            <a:ext cx="2600124" cy="333740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Звуки. Какие бывают звуки?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громкости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99" y="2708920"/>
            <a:ext cx="3090672" cy="5760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Громкие звуки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499992" y="1844823"/>
            <a:ext cx="3096344" cy="43204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Тихие звуки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Users\1\Desktop\Для занятий\Картинки для занятий\Музыкальные и шумовые звуки\bluesnare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717032"/>
            <a:ext cx="3147778" cy="2592288"/>
          </a:xfrm>
          <a:prstGeom prst="rect">
            <a:avLst/>
          </a:prstGeom>
          <a:noFill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332656"/>
            <a:ext cx="755650" cy="936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147" name="Picture 3" descr="C:\Users\1\Desktop\Для занятий\Картинки для занятий\mouse027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276872"/>
            <a:ext cx="2825969" cy="3305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32656"/>
            <a:ext cx="6698705" cy="15977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Звуки. Какие бывают звуки?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высоте</a:t>
            </a:r>
            <a:b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>Средние звуки</a:t>
            </a:r>
            <a: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i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3501008"/>
            <a:ext cx="2376264" cy="64807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Низкие звуки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499992" y="1484785"/>
            <a:ext cx="3312368" cy="432047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Высокие звуки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332656"/>
            <a:ext cx="755650" cy="936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098" name="Picture 2" descr="C:\Users\1\Desktop\Для занятий\Картинки для занятий\Высота звуков\1 высокие звуки\ptah8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 t="12600" b="14951"/>
          <a:stretch>
            <a:fillRect/>
          </a:stretch>
        </p:blipFill>
        <p:spPr bwMode="auto">
          <a:xfrm>
            <a:off x="5210381" y="1988840"/>
            <a:ext cx="2981739" cy="1944216"/>
          </a:xfrm>
          <a:prstGeom prst="rect">
            <a:avLst/>
          </a:prstGeom>
          <a:noFill/>
        </p:spPr>
      </p:pic>
      <p:pic>
        <p:nvPicPr>
          <p:cNvPr id="4099" name="Picture 3" descr="C:\Users\1\Desktop\Для занятий\Картинки для занятий\Высота звуков\3 низкие звуки\1436361133_vector-lion-collection-2-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365104"/>
            <a:ext cx="2592287" cy="2167151"/>
          </a:xfrm>
          <a:prstGeom prst="rect">
            <a:avLst/>
          </a:prstGeom>
          <a:noFill/>
        </p:spPr>
      </p:pic>
      <p:pic>
        <p:nvPicPr>
          <p:cNvPr id="4100" name="Picture 4" descr="C:\Users\1\Desktop\Для занятий\Картинки для занятий\hare02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2852936"/>
            <a:ext cx="2304256" cy="2986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Звуки. Какие бывают звуки?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длительности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Длинные звуки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66640" y="1844825"/>
            <a:ext cx="3090672" cy="50405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Короткие звуки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1\Desktop\Для занятий\Картинки для занятий\Музыкальные и шумовые звуки\sivvus_weather_symbols_4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1679" y="2420888"/>
            <a:ext cx="3212309" cy="2735817"/>
          </a:xfrm>
          <a:prstGeom prst="rect">
            <a:avLst/>
          </a:prstGeom>
          <a:noFill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332656"/>
            <a:ext cx="755650" cy="936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3724" y="2743994"/>
            <a:ext cx="2600124" cy="333740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1339</TotalTime>
  <Words>114</Words>
  <Application>Microsoft Office PowerPoint</Application>
  <PresentationFormat>Экран (4:3)</PresentationFormat>
  <Paragraphs>43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Грань</vt:lpstr>
      <vt:lpstr>Залазаева  Елена Владимировна педагог дополнительного образования </vt:lpstr>
      <vt:lpstr>Звуки. Какие бывают звуки?</vt:lpstr>
      <vt:lpstr>ИГРА  «Музыкальные и шумовые звуки»</vt:lpstr>
      <vt:lpstr>Звуки. Какие бывают звуки?</vt:lpstr>
      <vt:lpstr>Звуки. Какие бывают звуки? По высоте   Средние звуки  </vt:lpstr>
      <vt:lpstr>Звуки. Какие бывают звуки? По длительности</vt:lpstr>
      <vt:lpstr>Звуки. Какие бывают звуки? По громкости</vt:lpstr>
      <vt:lpstr>Звуки. Какие бывают звуки? По высоте   Средние звуки  </vt:lpstr>
      <vt:lpstr>Звуки. Какие бывают звуки? По длительности</vt:lpstr>
      <vt:lpstr>Фонопедические упражнения</vt:lpstr>
      <vt:lpstr>Распевка «Два кота»</vt:lpstr>
      <vt:lpstr>Алпок  Та-     та       два       ко -     та   Два    о    -   бод  -  ран -  ных    хвос -  та   се -   рый   кот    в чу -   ла -      не   все   у -     сы     в сме -   та -      не   чёр- ный   кот      по  -    лез  в под -  вал   и       мы -  шон -   ка      там     пой -   мал             жлд</vt:lpstr>
      <vt:lpstr>Алпок  Та-     та       два       ко -     та   Два    о    -   бо   -  дран -  ных    хвос -  та   се -   рый   кот    в чу -   ла -      не   все   у -     сы     в сме -   та -      не   чёр- ный   кот      по  -    лез  в под -  вал   и       мы -  шон -   ка      там     пой -   мал             жлд</vt:lpstr>
      <vt:lpstr>Распевка «Эхо»</vt:lpstr>
      <vt:lpstr>Тихие и громкие звуки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129</cp:revision>
  <dcterms:created xsi:type="dcterms:W3CDTF">2015-10-27T14:57:51Z</dcterms:created>
  <dcterms:modified xsi:type="dcterms:W3CDTF">2017-11-02T12:39:45Z</dcterms:modified>
</cp:coreProperties>
</file>