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72" r:id="rId5"/>
    <p:sldId id="261" r:id="rId6"/>
    <p:sldId id="257" r:id="rId7"/>
    <p:sldId id="258" r:id="rId8"/>
    <p:sldId id="259" r:id="rId9"/>
    <p:sldId id="260" r:id="rId10"/>
    <p:sldId id="262" r:id="rId11"/>
    <p:sldId id="267" r:id="rId12"/>
    <p:sldId id="263" r:id="rId13"/>
    <p:sldId id="264" r:id="rId14"/>
    <p:sldId id="265" r:id="rId15"/>
    <p:sldId id="273" r:id="rId16"/>
    <p:sldId id="268" r:id="rId17"/>
    <p:sldId id="269" r:id="rId18"/>
    <p:sldId id="271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C5E3-0644-4B49-8045-DF9EC4EED41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A15F9-E1E7-46EF-9536-462DB4DE8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C5E3-0644-4B49-8045-DF9EC4EED41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A15F9-E1E7-46EF-9536-462DB4DE8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C5E3-0644-4B49-8045-DF9EC4EED41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A15F9-E1E7-46EF-9536-462DB4DE8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1A2-426E-47E4-B79E-460B6E809A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60EB-57D1-4CC6-86A7-7E92E98FFC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1A2-426E-47E4-B79E-460B6E809A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60EB-57D1-4CC6-86A7-7E92E98FFC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1A2-426E-47E4-B79E-460B6E809A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60EB-57D1-4CC6-86A7-7E92E98FFC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1A2-426E-47E4-B79E-460B6E809A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60EB-57D1-4CC6-86A7-7E92E98FFC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1A2-426E-47E4-B79E-460B6E809A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60EB-57D1-4CC6-86A7-7E92E98FFC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1A2-426E-47E4-B79E-460B6E809A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60EB-57D1-4CC6-86A7-7E92E98FFC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1A2-426E-47E4-B79E-460B6E809A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60EB-57D1-4CC6-86A7-7E92E98FFC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1A2-426E-47E4-B79E-460B6E809A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60EB-57D1-4CC6-86A7-7E92E98FFC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C5E3-0644-4B49-8045-DF9EC4EED41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A15F9-E1E7-46EF-9536-462DB4DE8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1A2-426E-47E4-B79E-460B6E809A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60EB-57D1-4CC6-86A7-7E92E98FFC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1A2-426E-47E4-B79E-460B6E809A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60EB-57D1-4CC6-86A7-7E92E98FFC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1A2-426E-47E4-B79E-460B6E809A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960EB-57D1-4CC6-86A7-7E92E98FFC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D045-3B1E-4CBE-85D9-9C3629BB8A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4978-C8F0-4C6E-833D-DCDF8EFB2A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D045-3B1E-4CBE-85D9-9C3629BB8A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4978-C8F0-4C6E-833D-DCDF8EFB2A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D045-3B1E-4CBE-85D9-9C3629BB8A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4978-C8F0-4C6E-833D-DCDF8EFB2A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D045-3B1E-4CBE-85D9-9C3629BB8A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4978-C8F0-4C6E-833D-DCDF8EFB2A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D045-3B1E-4CBE-85D9-9C3629BB8A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4978-C8F0-4C6E-833D-DCDF8EFB2A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D045-3B1E-4CBE-85D9-9C3629BB8A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4978-C8F0-4C6E-833D-DCDF8EFB2A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D045-3B1E-4CBE-85D9-9C3629BB8A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4978-C8F0-4C6E-833D-DCDF8EFB2A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C5E3-0644-4B49-8045-DF9EC4EED41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A15F9-E1E7-46EF-9536-462DB4DE8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D045-3B1E-4CBE-85D9-9C3629BB8A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4978-C8F0-4C6E-833D-DCDF8EFB2A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D045-3B1E-4CBE-85D9-9C3629BB8A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4978-C8F0-4C6E-833D-DCDF8EFB2A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D045-3B1E-4CBE-85D9-9C3629BB8A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4978-C8F0-4C6E-833D-DCDF8EFB2A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D045-3B1E-4CBE-85D9-9C3629BB8A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4978-C8F0-4C6E-833D-DCDF8EFB2A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C5E3-0644-4B49-8045-DF9EC4EED41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A15F9-E1E7-46EF-9536-462DB4DE8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C5E3-0644-4B49-8045-DF9EC4EED41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A15F9-E1E7-46EF-9536-462DB4DE8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C5E3-0644-4B49-8045-DF9EC4EED41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A15F9-E1E7-46EF-9536-462DB4DE8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C5E3-0644-4B49-8045-DF9EC4EED41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A15F9-E1E7-46EF-9536-462DB4DE8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C5E3-0644-4B49-8045-DF9EC4EED41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A15F9-E1E7-46EF-9536-462DB4DE8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7C5E3-0644-4B49-8045-DF9EC4EED41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A15F9-E1E7-46EF-9536-462DB4DE8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7C5E3-0644-4B49-8045-DF9EC4EED41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A15F9-E1E7-46EF-9536-462DB4DE8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081A2-426E-47E4-B79E-460B6E809A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960EB-57D1-4CC6-86A7-7E92E98FFC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ED045-3B1E-4CBE-85D9-9C3629BB8A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84978-C8F0-4C6E-833D-DCDF8EFB2A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2.gif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18.xml"/><Relationship Id="rId1" Type="http://schemas.openxmlformats.org/officeDocument/2006/relationships/video" Target="file:///D:\&#1044;&#1077;&#1085;&#1100;%20&#1075;&#1077;&#1088;&#1086;&#1103;\&#1044;&#1077;&#1085;&#1100;%20&#1075;&#1077;&#1088;&#1086;&#1077;&#1074;%20&#1054;&#1090;&#1077;&#1095;&#1077;&#1089;&#1090;&#1074;&#1072;\&#1040;&#1083;&#1077;&#1082;&#1089;&#1077;&#1081;%20&#1041;&#1072;&#1078;&#1077;&#1085;&#1086;&#1074;.mp4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.gif"/><Relationship Id="rId2" Type="http://schemas.openxmlformats.org/officeDocument/2006/relationships/audio" Target="file:///C:\Users\&#1059;&#1095;&#1080;&#1090;&#1077;&#1083;&#1100;\Desktop\&#1056;&#1072;&#1079;&#1088;&#1072;&#1073;&#1086;&#1090;&#1082;&#1072;%20&#1082;&#1083;&#1072;&#1089;&#1089;&#1085;&#1086;&#1075;&#1086;%20&#1095;&#1072;&#1089;&#1072;%20&#1055;&#1072;&#1088;&#1077;&#1085;&#1100;%20&#1080;&#1079;%20&#1085;&#1072;&#1096;&#1077;&#1075;&#1086;%20&#1075;&#1086;&#1088;&#1086;&#1076;&#1072;\Musik\Ennio_Morricone__-_odinokiy_pastuh.mp3" TargetMode="External"/><Relationship Id="rId1" Type="http://schemas.openxmlformats.org/officeDocument/2006/relationships/audio" Target="file:///C:\Users\&#1059;&#1095;&#1080;&#1090;&#1077;&#1083;&#1100;\Documents\&#1056;&#1077;&#1073;&#1103;&#1090;&#1072;%20&#1089;%20&#1085;&#1072;&#1096;&#1077;&#1075;&#1086;%20&#1076;&#1074;&#1086;&#1088;&#1072;\&#1056;&#1072;&#1079;&#1088;&#1072;&#1073;&#1086;&#1090;&#1082;&#1072;%20&#1082;&#1083;&#1072;&#1089;&#1089;&#1085;&#1086;&#1075;&#1086;%20&#1095;&#1072;&#1089;&#1072;%20&#1055;&#1072;&#1088;&#1077;&#1085;&#1100;%20&#1080;&#1079;%20&#1085;&#1072;&#1096;&#1077;&#1075;&#1086;%20&#1075;&#1086;&#1088;&#1086;&#1076;&#1072;\Musik\Ennio_Morricone__-_odinokiy_pastuh.mp3" TargetMode="External"/><Relationship Id="rId6" Type="http://schemas.openxmlformats.org/officeDocument/2006/relationships/image" Target="../media/image46.gif"/><Relationship Id="rId5" Type="http://schemas.openxmlformats.org/officeDocument/2006/relationships/image" Target="../media/image45.png"/><Relationship Id="rId4" Type="http://schemas.openxmlformats.org/officeDocument/2006/relationships/image" Target="../media/image44.jpe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77;&#1085;&#1100;%20&#1075;&#1077;&#1088;&#1086;&#1103;\&#1075;&#1077;&#1088;&#1086;&#1080;.mp4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77;&#1085;&#1100;%20&#1075;&#1077;&#1088;&#1086;&#1103;\&#1044;&#1077;&#1085;&#1100;%20&#1075;&#1077;&#1088;&#1086;&#1077;&#1074;%20&#1054;&#1090;&#1077;&#1095;&#1077;&#1089;&#1090;&#1074;&#1072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jpeg"/><Relationship Id="rId5" Type="http://schemas.openxmlformats.org/officeDocument/2006/relationships/image" Target="../media/image4.gif"/><Relationship Id="rId10" Type="http://schemas.openxmlformats.org/officeDocument/2006/relationships/image" Target="../media/image18.png"/><Relationship Id="rId4" Type="http://schemas.openxmlformats.org/officeDocument/2006/relationships/image" Target="../media/image13.jpe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Картинки по запросу День героя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8515" y="260648"/>
            <a:ext cx="9172515" cy="6237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66"/>
          <p:cNvGrpSpPr/>
          <p:nvPr/>
        </p:nvGrpSpPr>
        <p:grpSpPr>
          <a:xfrm>
            <a:off x="-180528" y="6669360"/>
            <a:ext cx="9589315" cy="288032"/>
            <a:chOff x="-94127" y="6669360"/>
            <a:chExt cx="9589315" cy="28803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Группа 267"/>
          <p:cNvGrpSpPr/>
          <p:nvPr/>
        </p:nvGrpSpPr>
        <p:grpSpPr>
          <a:xfrm rot="10800000">
            <a:off x="-180528" y="0"/>
            <a:ext cx="9589315" cy="288032"/>
            <a:chOff x="-94127" y="6669360"/>
            <a:chExt cx="9589315" cy="288032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1038" name="Picture 14" descr="http://ote4estvo.ru/uploads/posts/2011-01/1323104318_115ff50956091904b48a45f6373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411760" cy="2208610"/>
          </a:xfrm>
          <a:prstGeom prst="rect">
            <a:avLst/>
          </a:prstGeom>
          <a:noFill/>
        </p:spPr>
      </p:pic>
      <p:sp>
        <p:nvSpPr>
          <p:cNvPr id="100" name="Прямоугольник 99"/>
          <p:cNvSpPr/>
          <p:nvPr/>
        </p:nvSpPr>
        <p:spPr>
          <a:xfrm>
            <a:off x="2231232" y="332656"/>
            <a:ext cx="6912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0000"/>
                </a:solidFill>
              </a:rPr>
              <a:t>С 2007 года </a:t>
            </a:r>
            <a:r>
              <a:rPr lang="ru-RU" sz="2400" b="1" dirty="0" smtClean="0">
                <a:solidFill>
                  <a:srgbClr val="0070C0"/>
                </a:solidFill>
              </a:rPr>
              <a:t>9 декабря чествуют </a:t>
            </a:r>
            <a:r>
              <a:rPr lang="ru-RU" sz="2400" b="1" dirty="0" smtClean="0">
                <a:solidFill>
                  <a:srgbClr val="FF0000"/>
                </a:solidFill>
              </a:rPr>
              <a:t>Героев Советского Союза</a:t>
            </a:r>
            <a:r>
              <a:rPr lang="ru-RU" sz="2400" b="1" dirty="0" smtClean="0">
                <a:solidFill>
                  <a:srgbClr val="0070C0"/>
                </a:solidFill>
              </a:rPr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Российской Федерации</a:t>
            </a:r>
            <a:r>
              <a:rPr lang="ru-RU" sz="2400" b="1" dirty="0" smtClean="0">
                <a:solidFill>
                  <a:srgbClr val="0070C0"/>
                </a:solidFill>
              </a:rPr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кавалеров ордена Святого Георгия Победоносца </a:t>
            </a:r>
            <a:r>
              <a:rPr lang="ru-RU" sz="2400" b="1" dirty="0" smtClean="0">
                <a:solidFill>
                  <a:srgbClr val="0070C0"/>
                </a:solidFill>
              </a:rPr>
              <a:t>и обладателей </a:t>
            </a:r>
            <a:r>
              <a:rPr lang="ru-RU" sz="2400" b="1" dirty="0" smtClean="0">
                <a:solidFill>
                  <a:srgbClr val="FF0000"/>
                </a:solidFill>
              </a:rPr>
              <a:t>трех степеней ордена Славы</a:t>
            </a:r>
            <a:r>
              <a:rPr lang="ru-RU" sz="2400" b="1" dirty="0" smtClean="0">
                <a:solidFill>
                  <a:srgbClr val="0070C0"/>
                </a:solidFill>
              </a:rPr>
              <a:t>.</a:t>
            </a:r>
            <a:br>
              <a:rPr lang="ru-RU" sz="2400" b="1" dirty="0" smtClean="0">
                <a:solidFill>
                  <a:srgbClr val="0070C0"/>
                </a:solidFill>
              </a:rPr>
            </a:br>
            <a:endParaRPr lang="ru-RU" sz="2400" b="1" dirty="0" smtClean="0">
              <a:solidFill>
                <a:srgbClr val="0070C0"/>
              </a:solidFill>
            </a:endParaRPr>
          </a:p>
        </p:txBody>
      </p:sp>
      <p:pic>
        <p:nvPicPr>
          <p:cNvPr id="32770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512" y="2276872"/>
            <a:ext cx="1259420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72" name="Picture 4" descr="Картинки по запросу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4653136"/>
            <a:ext cx="1505996" cy="1728192"/>
          </a:xfrm>
          <a:prstGeom prst="rect">
            <a:avLst/>
          </a:prstGeom>
          <a:noFill/>
        </p:spPr>
      </p:pic>
      <p:pic>
        <p:nvPicPr>
          <p:cNvPr id="32774" name="Picture 6" descr="Картинки по запросу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23728" y="2348880"/>
            <a:ext cx="2025000" cy="270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94" name="Прямоугольник 93"/>
          <p:cNvSpPr/>
          <p:nvPr/>
        </p:nvSpPr>
        <p:spPr>
          <a:xfrm>
            <a:off x="2195736" y="5229200"/>
            <a:ext cx="18686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генерал-полковник</a:t>
            </a:r>
          </a:p>
          <a:p>
            <a:pPr algn="ctr"/>
            <a:r>
              <a:rPr lang="ru-RU" sz="1600" dirty="0" smtClean="0"/>
              <a:t>Сергей Макаров</a:t>
            </a:r>
          </a:p>
        </p:txBody>
      </p:sp>
      <p:pic>
        <p:nvPicPr>
          <p:cNvPr id="32776" name="Picture 8" descr="Картинки по запросу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355976" y="2348880"/>
            <a:ext cx="1759398" cy="2700000"/>
          </a:xfrm>
          <a:prstGeom prst="rect">
            <a:avLst/>
          </a:prstGeom>
          <a:noFill/>
        </p:spPr>
      </p:pic>
      <p:sp>
        <p:nvSpPr>
          <p:cNvPr id="98" name="Прямоугольник 97"/>
          <p:cNvSpPr/>
          <p:nvPr/>
        </p:nvSpPr>
        <p:spPr>
          <a:xfrm>
            <a:off x="4427984" y="5229200"/>
            <a:ext cx="1655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/>
              <a:t>космонавт </a:t>
            </a:r>
            <a:endParaRPr lang="ru-RU" sz="1600" dirty="0" smtClean="0"/>
          </a:p>
          <a:p>
            <a:pPr algn="ctr"/>
            <a:r>
              <a:rPr lang="ru-RU" sz="1600" dirty="0" smtClean="0"/>
              <a:t>Сергей </a:t>
            </a:r>
            <a:r>
              <a:rPr lang="ru-RU" sz="1600" dirty="0" err="1"/>
              <a:t>Крикалев</a:t>
            </a:r>
            <a:endParaRPr lang="ru-RU" sz="1600" dirty="0" smtClean="0"/>
          </a:p>
        </p:txBody>
      </p:sp>
      <p:pic>
        <p:nvPicPr>
          <p:cNvPr id="32778" name="Picture 10" descr="Картинки по запросу uthjq cjdtncrjuj cj.pf nb[jyjd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72200" y="2348880"/>
            <a:ext cx="2198696" cy="2700000"/>
          </a:xfrm>
          <a:prstGeom prst="rect">
            <a:avLst/>
          </a:prstGeom>
          <a:noFill/>
        </p:spPr>
      </p:pic>
      <p:sp>
        <p:nvSpPr>
          <p:cNvPr id="99" name="Прямоугольник 98"/>
          <p:cNvSpPr/>
          <p:nvPr/>
        </p:nvSpPr>
        <p:spPr>
          <a:xfrm>
            <a:off x="6808676" y="5085184"/>
            <a:ext cx="15497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летчик-капитан</a:t>
            </a:r>
          </a:p>
          <a:p>
            <a:pPr algn="ctr"/>
            <a:r>
              <a:rPr lang="ru-RU" sz="1600" dirty="0" smtClean="0"/>
              <a:t>Тихонов В.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66"/>
          <p:cNvGrpSpPr/>
          <p:nvPr/>
        </p:nvGrpSpPr>
        <p:grpSpPr>
          <a:xfrm>
            <a:off x="-180528" y="6669360"/>
            <a:ext cx="9589315" cy="288032"/>
            <a:chOff x="-94127" y="6669360"/>
            <a:chExt cx="9589315" cy="28803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Группа 267"/>
          <p:cNvGrpSpPr/>
          <p:nvPr/>
        </p:nvGrpSpPr>
        <p:grpSpPr>
          <a:xfrm rot="10800000">
            <a:off x="-180528" y="0"/>
            <a:ext cx="9589315" cy="288032"/>
            <a:chOff x="-94127" y="6669360"/>
            <a:chExt cx="9589315" cy="288032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1038" name="Picture 14" descr="http://ote4estvo.ru/uploads/posts/2011-01/1323104318_115ff50956091904b48a45f6373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411760" cy="2208610"/>
          </a:xfrm>
          <a:prstGeom prst="rect">
            <a:avLst/>
          </a:prstGeom>
          <a:noFill/>
        </p:spPr>
      </p:pic>
      <p:sp>
        <p:nvSpPr>
          <p:cNvPr id="100" name="Прямоугольник 99"/>
          <p:cNvSpPr/>
          <p:nvPr/>
        </p:nvSpPr>
        <p:spPr>
          <a:xfrm>
            <a:off x="1979712" y="332656"/>
            <a:ext cx="71642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70C0"/>
                </a:solidFill>
              </a:rPr>
              <a:t>Среди фамилий нынешних </a:t>
            </a:r>
            <a:r>
              <a:rPr lang="ru-RU" sz="2400" b="1" dirty="0" smtClean="0">
                <a:solidFill>
                  <a:srgbClr val="FF0000"/>
                </a:solidFill>
              </a:rPr>
              <a:t>Героев Российской Федерации</a:t>
            </a:r>
            <a:r>
              <a:rPr lang="ru-RU" sz="2400" b="1" dirty="0" smtClean="0">
                <a:solidFill>
                  <a:srgbClr val="0070C0"/>
                </a:solidFill>
              </a:rPr>
              <a:t> есть и фамилии героев Великой Отечественной войны. На сегодняшний день более ста ветеранов ВОВ удостоены высокого звания Героя России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32770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512" y="2780928"/>
            <a:ext cx="1602898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Прямоугольник 93"/>
          <p:cNvSpPr/>
          <p:nvPr/>
        </p:nvSpPr>
        <p:spPr>
          <a:xfrm>
            <a:off x="2195736" y="5373216"/>
            <a:ext cx="1777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/>
              <a:t>штурмовик </a:t>
            </a:r>
            <a:endParaRPr lang="ru-RU" sz="1600" dirty="0" smtClean="0"/>
          </a:p>
          <a:p>
            <a:pPr algn="ctr"/>
            <a:r>
              <a:rPr lang="ru-RU" sz="1600" dirty="0" smtClean="0"/>
              <a:t>Лидия </a:t>
            </a:r>
            <a:r>
              <a:rPr lang="ru-RU" sz="1600" dirty="0" err="1"/>
              <a:t>Шулайкина</a:t>
            </a:r>
            <a:endParaRPr lang="ru-RU" sz="1600" dirty="0" smtClean="0"/>
          </a:p>
        </p:txBody>
      </p:sp>
      <p:sp>
        <p:nvSpPr>
          <p:cNvPr id="98" name="Прямоугольник 97"/>
          <p:cNvSpPr/>
          <p:nvPr/>
        </p:nvSpPr>
        <p:spPr>
          <a:xfrm>
            <a:off x="4625830" y="5436513"/>
            <a:ext cx="15482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/>
              <a:t>разведчица </a:t>
            </a:r>
            <a:endParaRPr lang="ru-RU" sz="1600" dirty="0" smtClean="0"/>
          </a:p>
          <a:p>
            <a:pPr algn="ctr"/>
            <a:r>
              <a:rPr lang="ru-RU" sz="1600" dirty="0" smtClean="0"/>
              <a:t>Вера </a:t>
            </a:r>
            <a:r>
              <a:rPr lang="ru-RU" sz="1600" dirty="0"/>
              <a:t>Волошина</a:t>
            </a:r>
            <a:endParaRPr lang="ru-RU" sz="1600" dirty="0" smtClean="0"/>
          </a:p>
        </p:txBody>
      </p:sp>
      <p:pic>
        <p:nvPicPr>
          <p:cNvPr id="33794" name="Picture 2" descr="Картинки по запросу штурмовик Лидия Шулайкин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79712" y="2340169"/>
            <a:ext cx="2110125" cy="2880320"/>
          </a:xfrm>
          <a:prstGeom prst="rect">
            <a:avLst/>
          </a:prstGeom>
          <a:noFill/>
        </p:spPr>
      </p:pic>
      <p:pic>
        <p:nvPicPr>
          <p:cNvPr id="33798" name="Picture 6" descr="Картинки по запросу разведчица Вера Волошина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1960" y="2349200"/>
            <a:ext cx="2278127" cy="2880000"/>
          </a:xfrm>
          <a:prstGeom prst="rect">
            <a:avLst/>
          </a:prstGeom>
          <a:noFill/>
        </p:spPr>
      </p:pic>
      <p:pic>
        <p:nvPicPr>
          <p:cNvPr id="33800" name="Picture 8" descr="Картинки по запросу командир авиационного звена Екатерина Буданов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00165" y="2349200"/>
            <a:ext cx="2364323" cy="2880000"/>
          </a:xfrm>
          <a:prstGeom prst="rect">
            <a:avLst/>
          </a:prstGeom>
          <a:noFill/>
        </p:spPr>
      </p:pic>
      <p:sp>
        <p:nvSpPr>
          <p:cNvPr id="99" name="Прямоугольник 98"/>
          <p:cNvSpPr/>
          <p:nvPr/>
        </p:nvSpPr>
        <p:spPr>
          <a:xfrm>
            <a:off x="6717495" y="5229200"/>
            <a:ext cx="20097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/>
              <a:t>командир </a:t>
            </a:r>
            <a:endParaRPr lang="ru-RU" sz="1600" dirty="0" smtClean="0"/>
          </a:p>
          <a:p>
            <a:pPr algn="ctr"/>
            <a:r>
              <a:rPr lang="ru-RU" sz="1600" dirty="0" smtClean="0"/>
              <a:t>авиационного </a:t>
            </a:r>
            <a:r>
              <a:rPr lang="ru-RU" sz="1600" dirty="0"/>
              <a:t>звена </a:t>
            </a:r>
            <a:endParaRPr lang="ru-RU" sz="1600" dirty="0" smtClean="0"/>
          </a:p>
          <a:p>
            <a:pPr algn="ctr"/>
            <a:r>
              <a:rPr lang="ru-RU" sz="1600" dirty="0" smtClean="0"/>
              <a:t>Екатерина </a:t>
            </a:r>
            <a:r>
              <a:rPr lang="ru-RU" sz="1600" dirty="0"/>
              <a:t>Буданова</a:t>
            </a: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66"/>
          <p:cNvGrpSpPr/>
          <p:nvPr/>
        </p:nvGrpSpPr>
        <p:grpSpPr>
          <a:xfrm>
            <a:off x="-180528" y="6669360"/>
            <a:ext cx="9589315" cy="288032"/>
            <a:chOff x="-94127" y="6669360"/>
            <a:chExt cx="9589315" cy="28803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Группа 267"/>
          <p:cNvGrpSpPr/>
          <p:nvPr/>
        </p:nvGrpSpPr>
        <p:grpSpPr>
          <a:xfrm rot="10800000">
            <a:off x="-180528" y="0"/>
            <a:ext cx="9589315" cy="288032"/>
            <a:chOff x="-94127" y="6669360"/>
            <a:chExt cx="9589315" cy="288032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1038" name="Picture 14" descr="http://ote4estvo.ru/uploads/posts/2011-01/1323104318_115ff50956091904b48a45f6373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411760" cy="2208610"/>
          </a:xfrm>
          <a:prstGeom prst="rect">
            <a:avLst/>
          </a:prstGeom>
          <a:noFill/>
        </p:spPr>
      </p:pic>
      <p:sp>
        <p:nvSpPr>
          <p:cNvPr id="100" name="Прямоугольник 99"/>
          <p:cNvSpPr/>
          <p:nvPr/>
        </p:nvSpPr>
        <p:spPr>
          <a:xfrm>
            <a:off x="2267744" y="332656"/>
            <a:ext cx="68762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70C0"/>
                </a:solidFill>
              </a:rPr>
              <a:t>Сотни военнослужащих удостоены звания</a:t>
            </a:r>
            <a:r>
              <a:rPr lang="ru-RU" sz="2400" b="1" dirty="0" smtClean="0">
                <a:solidFill>
                  <a:srgbClr val="FF0000"/>
                </a:solidFill>
              </a:rPr>
              <a:t> Героя России за мужество и героизм</a:t>
            </a:r>
            <a:r>
              <a:rPr lang="ru-RU" sz="2400" b="1" dirty="0" smtClean="0">
                <a:solidFill>
                  <a:srgbClr val="0070C0"/>
                </a:solidFill>
              </a:rPr>
              <a:t>, проявленные в ходе </a:t>
            </a:r>
            <a:r>
              <a:rPr lang="ru-RU" sz="2400" b="1" dirty="0" err="1" smtClean="0">
                <a:solidFill>
                  <a:srgbClr val="0070C0"/>
                </a:solidFill>
              </a:rPr>
              <a:t>контртеррористической</a:t>
            </a:r>
            <a:r>
              <a:rPr lang="ru-RU" sz="2400" b="1" dirty="0" smtClean="0">
                <a:solidFill>
                  <a:srgbClr val="0070C0"/>
                </a:solidFill>
              </a:rPr>
              <a:t> операции на Северном Кавказе.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  <p:pic>
        <p:nvPicPr>
          <p:cNvPr id="32770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512" y="2780928"/>
            <a:ext cx="1602898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Прямоугольник 93"/>
          <p:cNvSpPr/>
          <p:nvPr/>
        </p:nvSpPr>
        <p:spPr>
          <a:xfrm>
            <a:off x="2915816" y="5733256"/>
            <a:ext cx="1833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/>
              <a:t>рядовой </a:t>
            </a:r>
            <a:endParaRPr lang="ru-RU" sz="1600" dirty="0" smtClean="0"/>
          </a:p>
          <a:p>
            <a:pPr algn="ctr"/>
            <a:r>
              <a:rPr lang="ru-RU" sz="1600" dirty="0" smtClean="0"/>
              <a:t>Евгений </a:t>
            </a:r>
            <a:r>
              <a:rPr lang="ru-RU" sz="1600" dirty="0"/>
              <a:t>Остроухов</a:t>
            </a:r>
            <a:endParaRPr lang="ru-RU" sz="1600" dirty="0" smtClean="0"/>
          </a:p>
        </p:txBody>
      </p:sp>
      <p:sp>
        <p:nvSpPr>
          <p:cNvPr id="98" name="Прямоугольник 97"/>
          <p:cNvSpPr/>
          <p:nvPr/>
        </p:nvSpPr>
        <p:spPr>
          <a:xfrm>
            <a:off x="5724128" y="5805264"/>
            <a:ext cx="17135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Алексей Баженов</a:t>
            </a:r>
          </a:p>
        </p:txBody>
      </p:sp>
      <p:pic>
        <p:nvPicPr>
          <p:cNvPr id="34818" name="Picture 2" descr="Картинки по запросу рядовой Евгений Остроухов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43808" y="2060848"/>
            <a:ext cx="2084522" cy="3456384"/>
          </a:xfrm>
          <a:prstGeom prst="rect">
            <a:avLst/>
          </a:prstGeom>
          <a:noFill/>
        </p:spPr>
      </p:pic>
      <p:pic>
        <p:nvPicPr>
          <p:cNvPr id="96" name="Picture 5" descr="C:\Users\Учитель\Documents\Ребята с нашего двора\29811914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64088" y="2060848"/>
            <a:ext cx="2468846" cy="3456384"/>
          </a:xfrm>
          <a:prstGeom prst="rect">
            <a:avLst/>
          </a:prstGeom>
          <a:ln w="2286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Алексей Баженов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5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На доске почёт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55776" y="593303"/>
            <a:ext cx="4392488" cy="585665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42" name="Picture 18" descr="http://abali.ru/wp-content/uploads/2013/02/flag_hakasii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34289">
            <a:off x="4863295" y="4703295"/>
            <a:ext cx="4306452" cy="2153226"/>
          </a:xfrm>
          <a:prstGeom prst="rect">
            <a:avLst/>
          </a:prstGeom>
          <a:noFill/>
        </p:spPr>
      </p:pic>
      <p:grpSp>
        <p:nvGrpSpPr>
          <p:cNvPr id="2" name="Группа 7"/>
          <p:cNvGrpSpPr/>
          <p:nvPr/>
        </p:nvGrpSpPr>
        <p:grpSpPr>
          <a:xfrm>
            <a:off x="395536" y="4149080"/>
            <a:ext cx="1730474" cy="2405881"/>
            <a:chOff x="755576" y="4365104"/>
            <a:chExt cx="1730474" cy="2405881"/>
          </a:xfrm>
        </p:grpSpPr>
        <p:pic>
          <p:nvPicPr>
            <p:cNvPr id="1044" name="Picture 20" descr="http://chernogorskbook.ru/drugie_kartinki/chernogorsk_g.gif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55576" y="4365104"/>
              <a:ext cx="1666142" cy="2088232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755576" y="6309320"/>
              <a:ext cx="1730474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400" b="1" cap="none" spc="0" dirty="0" err="1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Черногорск</a:t>
              </a:r>
              <a:endParaRPr lang="ru-RU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266"/>
          <p:cNvGrpSpPr/>
          <p:nvPr/>
        </p:nvGrpSpPr>
        <p:grpSpPr>
          <a:xfrm>
            <a:off x="-180528" y="6669360"/>
            <a:ext cx="9589315" cy="288032"/>
            <a:chOff x="-94127" y="6669360"/>
            <a:chExt cx="9589315" cy="28803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Группа 267"/>
          <p:cNvGrpSpPr/>
          <p:nvPr/>
        </p:nvGrpSpPr>
        <p:grpSpPr>
          <a:xfrm rot="10800000">
            <a:off x="-180528" y="0"/>
            <a:ext cx="9589315" cy="288032"/>
            <a:chOff x="-94127" y="6669360"/>
            <a:chExt cx="9589315" cy="288032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1038" name="Picture 14" descr="http://ote4estvo.ru/uploads/posts/2011-01/1323104318_115ff50956091904b48a45f6373.g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0"/>
            <a:ext cx="2987824" cy="2736151"/>
          </a:xfrm>
          <a:prstGeom prst="rect">
            <a:avLst/>
          </a:prstGeom>
          <a:noFill/>
        </p:spPr>
      </p:pic>
      <p:pic>
        <p:nvPicPr>
          <p:cNvPr id="3076" name="Picture 4" descr="http://45.mvd.ru/upload/site48/eedb65775da04d1a4e9796049a08d57d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06496" y="620688"/>
            <a:ext cx="2037504" cy="3312368"/>
          </a:xfrm>
          <a:prstGeom prst="rect">
            <a:avLst/>
          </a:prstGeom>
          <a:noFill/>
        </p:spPr>
      </p:pic>
      <p:sp>
        <p:nvSpPr>
          <p:cNvPr id="95" name="Прямоугольник 94"/>
          <p:cNvSpPr/>
          <p:nvPr/>
        </p:nvSpPr>
        <p:spPr>
          <a:xfrm>
            <a:off x="1259632" y="5085184"/>
            <a:ext cx="6984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0000FF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Алексей Баженов </a:t>
            </a:r>
            <a:endParaRPr lang="ru-RU" sz="54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1619672" y="179929"/>
            <a:ext cx="75608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3200" b="1" cap="none" spc="0" dirty="0" smtClean="0">
                <a:ln w="31550" cmpd="sng">
                  <a:solidFill>
                    <a:srgbClr val="0000FF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Парень </a:t>
            </a:r>
            <a:r>
              <a:rPr lang="ru-RU" sz="3200" b="1" cap="none" spc="0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из нашего </a:t>
            </a:r>
            <a:r>
              <a:rPr lang="ru-RU" sz="3200" b="1" cap="none" spc="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города</a:t>
            </a:r>
            <a:endParaRPr lang="ru-RU" sz="32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97" name="Ennio_Morricone__-_odinokiy_pastu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tretch>
            <a:fillRect/>
          </a:stretch>
        </p:blipFill>
        <p:spPr>
          <a:xfrm>
            <a:off x="8839200" y="980728"/>
            <a:ext cx="304800" cy="304800"/>
          </a:xfrm>
          <a:prstGeom prst="rect">
            <a:avLst/>
          </a:prstGeom>
        </p:spPr>
      </p:pic>
      <p:pic>
        <p:nvPicPr>
          <p:cNvPr id="98" name="Ennio_Morricone__-_odinokiy_pastuh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email"/>
          <a:stretch>
            <a:fillRect/>
          </a:stretch>
        </p:blipFill>
        <p:spPr>
          <a:xfrm>
            <a:off x="179512" y="-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906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и по запросу вечная памят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834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геро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-1" y="476672"/>
            <a:ext cx="9224225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Картинки по запросу День героя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8515" y="260648"/>
            <a:ext cx="9172515" cy="6237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День героев Отечеств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323528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0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Картинки по запросу летчиков, спасших со льдины в Чукотском море экипаж ледокола &quot;Челюскин&quot;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66"/>
          <p:cNvGrpSpPr/>
          <p:nvPr/>
        </p:nvGrpSpPr>
        <p:grpSpPr>
          <a:xfrm>
            <a:off x="-180528" y="6669360"/>
            <a:ext cx="9589315" cy="288032"/>
            <a:chOff x="-94127" y="6669360"/>
            <a:chExt cx="9589315" cy="28803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Группа 267"/>
          <p:cNvGrpSpPr/>
          <p:nvPr/>
        </p:nvGrpSpPr>
        <p:grpSpPr>
          <a:xfrm rot="10800000">
            <a:off x="-180528" y="0"/>
            <a:ext cx="9589315" cy="288032"/>
            <a:chOff x="-94127" y="6669360"/>
            <a:chExt cx="9589315" cy="288032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1038" name="Picture 14" descr="http://ote4estvo.ru/uploads/posts/2011-01/1323104318_115ff50956091904b48a45f6373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411760" cy="2208610"/>
          </a:xfrm>
          <a:prstGeom prst="rect">
            <a:avLst/>
          </a:prstGeom>
          <a:noFill/>
        </p:spPr>
      </p:pic>
      <p:sp>
        <p:nvSpPr>
          <p:cNvPr id="97" name="Прямоугольник 96"/>
          <p:cNvSpPr/>
          <p:nvPr/>
        </p:nvSpPr>
        <p:spPr>
          <a:xfrm>
            <a:off x="1547664" y="1196752"/>
            <a:ext cx="7416824" cy="55092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2152650" algn="just"/>
            <a:r>
              <a:rPr lang="ru-RU" sz="2200" dirty="0" smtClean="0">
                <a:solidFill>
                  <a:prstClr val="black"/>
                </a:solidFill>
                <a:latin typeface="Monotype Corsiva" pitchFamily="66" charset="0"/>
              </a:rPr>
              <a:t>До </a:t>
            </a:r>
            <a:r>
              <a:rPr lang="ru-RU" sz="2200" dirty="0">
                <a:solidFill>
                  <a:srgbClr val="FF0000"/>
                </a:solidFill>
                <a:latin typeface="Monotype Corsiva" pitchFamily="66" charset="0"/>
              </a:rPr>
              <a:t>1917 года 9 декабря </a:t>
            </a:r>
            <a:r>
              <a:rPr lang="ru-RU" sz="2200" dirty="0" smtClean="0">
                <a:solidFill>
                  <a:prstClr val="black"/>
                </a:solidFill>
                <a:latin typeface="Monotype Corsiva" pitchFamily="66" charset="0"/>
              </a:rPr>
              <a:t>(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26 ноября по старому стилю) в России отмечался </a:t>
            </a:r>
            <a:r>
              <a:rPr lang="ru-RU" sz="2200" b="1" dirty="0" smtClean="0">
                <a:solidFill>
                  <a:srgbClr val="0070C0"/>
                </a:solidFill>
                <a:latin typeface="Monotype Corsiva" pitchFamily="66" charset="0"/>
              </a:rPr>
              <a:t>Праздник Георгиевских </a:t>
            </a:r>
            <a:r>
              <a:rPr lang="ru-RU" sz="2200" b="1" dirty="0">
                <a:solidFill>
                  <a:srgbClr val="0070C0"/>
                </a:solidFill>
                <a:latin typeface="Monotype Corsiva" pitchFamily="66" charset="0"/>
              </a:rPr>
              <a:t>кавалеров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.</a:t>
            </a:r>
          </a:p>
          <a:p>
            <a:pPr algn="just"/>
            <a:endParaRPr lang="ru-RU" sz="2200" dirty="0">
              <a:solidFill>
                <a:srgbClr val="FF0000"/>
              </a:solidFill>
              <a:latin typeface="Monotype Corsiva" pitchFamily="66" charset="0"/>
            </a:endParaRPr>
          </a:p>
          <a:p>
            <a:pPr algn="just"/>
            <a:r>
              <a:rPr lang="ru-RU" sz="2200" b="1" dirty="0" smtClean="0">
                <a:solidFill>
                  <a:srgbClr val="FF0000"/>
                </a:solidFill>
                <a:latin typeface="Monotype Corsiva" pitchFamily="66" charset="0"/>
              </a:rPr>
              <a:t>9 </a:t>
            </a:r>
            <a:r>
              <a:rPr lang="ru-RU" sz="2200" b="1" dirty="0">
                <a:solidFill>
                  <a:srgbClr val="FF0000"/>
                </a:solidFill>
                <a:latin typeface="Monotype Corsiva" pitchFamily="66" charset="0"/>
              </a:rPr>
              <a:t>декабря 1769 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года Екатерина II учредила </a:t>
            </a:r>
            <a:r>
              <a:rPr lang="ru-RU" sz="2200" b="1" dirty="0">
                <a:solidFill>
                  <a:srgbClr val="0070C0"/>
                </a:solidFill>
                <a:latin typeface="Monotype Corsiva" pitchFamily="66" charset="0"/>
              </a:rPr>
              <a:t>Военный орден Святого великомученика и Победоносца Георгия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, первым из всех наград имевший четыре степени и являвшийся высшей военной наградой, которым награждались за выдающиеся деяния и подвиги на поле боя офицеры и генералы. Любая степень ордена Святого Георгия давала права потомственного дворянина.</a:t>
            </a:r>
          </a:p>
          <a:p>
            <a:pPr algn="just"/>
            <a:r>
              <a:rPr lang="ru-RU" sz="2200" b="1" dirty="0" smtClean="0">
                <a:solidFill>
                  <a:srgbClr val="FF0000"/>
                </a:solidFill>
                <a:latin typeface="Monotype Corsiva" pitchFamily="66" charset="0"/>
              </a:rPr>
              <a:t>В </a:t>
            </a:r>
            <a:r>
              <a:rPr lang="ru-RU" sz="2200" b="1" dirty="0">
                <a:solidFill>
                  <a:srgbClr val="FF0000"/>
                </a:solidFill>
                <a:latin typeface="Monotype Corsiva" pitchFamily="66" charset="0"/>
              </a:rPr>
              <a:t>1807 году 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по его образцу и подобию был учрежден </a:t>
            </a:r>
            <a:r>
              <a:rPr lang="ru-RU" sz="2200" b="1" dirty="0">
                <a:solidFill>
                  <a:srgbClr val="0070C0"/>
                </a:solidFill>
                <a:latin typeface="Monotype Corsiva" pitchFamily="66" charset="0"/>
              </a:rPr>
              <a:t>солдатский Георгий 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- серебряный знак отличия военного ордена для нижних чинов, в 1856 году так же подразделенный на четыре степени.</a:t>
            </a:r>
          </a:p>
          <a:p>
            <a:pPr algn="just"/>
            <a:r>
              <a:rPr lang="ru-RU" sz="2200" b="1" dirty="0" smtClean="0">
                <a:solidFill>
                  <a:srgbClr val="FF0000"/>
                </a:solidFill>
                <a:latin typeface="Monotype Corsiva" pitchFamily="66" charset="0"/>
              </a:rPr>
              <a:t>С </a:t>
            </a:r>
            <a:r>
              <a:rPr lang="ru-RU" sz="2200" b="1" dirty="0">
                <a:solidFill>
                  <a:srgbClr val="FF0000"/>
                </a:solidFill>
                <a:latin typeface="Monotype Corsiva" pitchFamily="66" charset="0"/>
              </a:rPr>
              <a:t>1849 года 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имена его кавалеров заносятся на мраморные доски </a:t>
            </a:r>
            <a:r>
              <a:rPr lang="ru-RU" sz="2200" b="1" dirty="0">
                <a:solidFill>
                  <a:srgbClr val="0070C0"/>
                </a:solidFill>
                <a:latin typeface="Monotype Corsiva" pitchFamily="66" charset="0"/>
              </a:rPr>
              <a:t>в Георгиевском зале Кремля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.</a:t>
            </a:r>
          </a:p>
          <a:p>
            <a:pPr algn="just"/>
            <a:endParaRPr lang="ru-RU" sz="2200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2123728" y="332656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70C0"/>
                </a:solidFill>
              </a:rPr>
              <a:t>Закон о Дне Героев Отечества был подписан Государственной Думой 28 февраля 2007 года.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Картинки по запросу Военный орден Святого великомученика и Победоносца Георгия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2536" y="2564904"/>
            <a:ext cx="2100443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66"/>
          <p:cNvGrpSpPr/>
          <p:nvPr/>
        </p:nvGrpSpPr>
        <p:grpSpPr>
          <a:xfrm>
            <a:off x="-180528" y="6669360"/>
            <a:ext cx="9589315" cy="288032"/>
            <a:chOff x="-94127" y="6669360"/>
            <a:chExt cx="9589315" cy="28803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Группа 267"/>
          <p:cNvGrpSpPr/>
          <p:nvPr/>
        </p:nvGrpSpPr>
        <p:grpSpPr>
          <a:xfrm rot="10800000">
            <a:off x="-180528" y="0"/>
            <a:ext cx="9589315" cy="288032"/>
            <a:chOff x="-94127" y="6669360"/>
            <a:chExt cx="9589315" cy="288032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1038" name="Picture 14" descr="http://ote4estvo.ru/uploads/posts/2011-01/1323104318_115ff50956091904b48a45f6373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411760" cy="2208610"/>
          </a:xfrm>
          <a:prstGeom prst="rect">
            <a:avLst/>
          </a:prstGeom>
          <a:noFill/>
        </p:spPr>
      </p:pic>
      <p:sp>
        <p:nvSpPr>
          <p:cNvPr id="100" name="Прямоугольник 99"/>
          <p:cNvSpPr/>
          <p:nvPr/>
        </p:nvSpPr>
        <p:spPr>
          <a:xfrm>
            <a:off x="2123728" y="332656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70C0"/>
                </a:solidFill>
              </a:rPr>
              <a:t>Орденом Святого Георгия высшей, I степени, были награждены всего 25 человек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23554" name="Picture 2" descr="Картинки по запросу Григорий Потемкин-Таврически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268760"/>
            <a:ext cx="2039533" cy="3528392"/>
          </a:xfrm>
          <a:prstGeom prst="rect">
            <a:avLst/>
          </a:prstGeom>
          <a:noFill/>
        </p:spPr>
      </p:pic>
      <p:sp>
        <p:nvSpPr>
          <p:cNvPr id="94" name="Прямоугольник 93"/>
          <p:cNvSpPr/>
          <p:nvPr/>
        </p:nvSpPr>
        <p:spPr>
          <a:xfrm>
            <a:off x="251520" y="4869160"/>
            <a:ext cx="24835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генерал-фельдмаршал </a:t>
            </a:r>
            <a:endParaRPr lang="ru-RU" dirty="0" smtClean="0"/>
          </a:p>
          <a:p>
            <a:pPr algn="ctr"/>
            <a:r>
              <a:rPr lang="ru-RU" dirty="0" smtClean="0"/>
              <a:t>Григорий </a:t>
            </a:r>
          </a:p>
          <a:p>
            <a:pPr algn="ctr"/>
            <a:r>
              <a:rPr lang="ru-RU" dirty="0" smtClean="0"/>
              <a:t>Потемкин-Таврический</a:t>
            </a:r>
            <a:endParaRPr lang="ru-RU" dirty="0"/>
          </a:p>
        </p:txBody>
      </p:sp>
      <p:pic>
        <p:nvPicPr>
          <p:cNvPr id="23556" name="Picture 4" descr="Картинки по запросу генералиссимус Александр Суворов-Рымникский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19872" y="1268760"/>
            <a:ext cx="2160240" cy="3456385"/>
          </a:xfrm>
          <a:prstGeom prst="rect">
            <a:avLst/>
          </a:prstGeom>
          <a:noFill/>
        </p:spPr>
      </p:pic>
      <p:sp>
        <p:nvSpPr>
          <p:cNvPr id="95" name="Прямоугольник 94"/>
          <p:cNvSpPr/>
          <p:nvPr/>
        </p:nvSpPr>
        <p:spPr>
          <a:xfrm>
            <a:off x="3292558" y="4869160"/>
            <a:ext cx="23061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генералиссимус </a:t>
            </a:r>
          </a:p>
          <a:p>
            <a:pPr algn="ctr"/>
            <a:r>
              <a:rPr lang="ru-RU" dirty="0" smtClean="0"/>
              <a:t>Александр </a:t>
            </a:r>
          </a:p>
          <a:p>
            <a:pPr algn="ctr"/>
            <a:r>
              <a:rPr lang="ru-RU" dirty="0" smtClean="0"/>
              <a:t>Суворов-Рымникский</a:t>
            </a:r>
            <a:endParaRPr lang="ru-RU" dirty="0"/>
          </a:p>
        </p:txBody>
      </p:sp>
      <p:pic>
        <p:nvPicPr>
          <p:cNvPr id="23558" name="Picture 6" descr="Картинки по запросу генерал-аншеф граф Алексей Орлов-Чесменский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0192" y="1268760"/>
            <a:ext cx="2212086" cy="3456000"/>
          </a:xfrm>
          <a:prstGeom prst="rect">
            <a:avLst/>
          </a:prstGeom>
          <a:noFill/>
        </p:spPr>
      </p:pic>
      <p:sp>
        <p:nvSpPr>
          <p:cNvPr id="96" name="Прямоугольник 95"/>
          <p:cNvSpPr/>
          <p:nvPr/>
        </p:nvSpPr>
        <p:spPr>
          <a:xfrm>
            <a:off x="6348665" y="4869160"/>
            <a:ext cx="20651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генерал-аншеф </a:t>
            </a:r>
            <a:endParaRPr lang="ru-RU" dirty="0" smtClean="0"/>
          </a:p>
          <a:p>
            <a:pPr algn="ctr"/>
            <a:r>
              <a:rPr lang="ru-RU" dirty="0" smtClean="0"/>
              <a:t>граф </a:t>
            </a:r>
            <a:r>
              <a:rPr lang="ru-RU" dirty="0"/>
              <a:t>Алексей </a:t>
            </a:r>
            <a:endParaRPr lang="ru-RU" dirty="0" smtClean="0"/>
          </a:p>
          <a:p>
            <a:pPr algn="ctr"/>
            <a:r>
              <a:rPr lang="ru-RU" dirty="0" smtClean="0"/>
              <a:t>Орлов-Чесменский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66"/>
          <p:cNvGrpSpPr/>
          <p:nvPr/>
        </p:nvGrpSpPr>
        <p:grpSpPr>
          <a:xfrm>
            <a:off x="-180528" y="6669360"/>
            <a:ext cx="9589315" cy="288032"/>
            <a:chOff x="-94127" y="6669360"/>
            <a:chExt cx="9589315" cy="28803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Группа 267"/>
          <p:cNvGrpSpPr/>
          <p:nvPr/>
        </p:nvGrpSpPr>
        <p:grpSpPr>
          <a:xfrm rot="10800000">
            <a:off x="-180528" y="0"/>
            <a:ext cx="9589315" cy="288032"/>
            <a:chOff x="-94127" y="6669360"/>
            <a:chExt cx="9589315" cy="288032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1038" name="Picture 14" descr="http://ote4estvo.ru/uploads/posts/2011-01/1323104318_115ff50956091904b48a45f6373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411760" cy="2208610"/>
          </a:xfrm>
          <a:prstGeom prst="rect">
            <a:avLst/>
          </a:prstGeom>
          <a:noFill/>
        </p:spPr>
      </p:pic>
      <p:sp>
        <p:nvSpPr>
          <p:cNvPr id="97" name="Прямоугольник 96"/>
          <p:cNvSpPr/>
          <p:nvPr/>
        </p:nvSpPr>
        <p:spPr>
          <a:xfrm>
            <a:off x="1547664" y="1700808"/>
            <a:ext cx="7416824" cy="517064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indent="531813" algn="just"/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Звание </a:t>
            </a:r>
            <a:r>
              <a:rPr lang="ru-RU" sz="2200" dirty="0">
                <a:solidFill>
                  <a:srgbClr val="0070C0"/>
                </a:solidFill>
                <a:latin typeface="Monotype Corsiva" pitchFamily="66" charset="0"/>
              </a:rPr>
              <a:t>Героя Советского Союза 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было учреждено Постановлением ЦИК СССР </a:t>
            </a:r>
            <a:r>
              <a:rPr lang="ru-RU" sz="2200" b="1" dirty="0">
                <a:solidFill>
                  <a:srgbClr val="FF0000"/>
                </a:solidFill>
                <a:latin typeface="Monotype Corsiva" pitchFamily="66" charset="0"/>
              </a:rPr>
              <a:t>в апреле 1934 года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. Первыми Героями 20 апреля 1934 были семь летчиков, спасших со льдины в Чукотском море экипаж ледокола "Челюскин". Последним советским Героем стал военный акванавт капитан 3-го ранга Анатолий </a:t>
            </a:r>
            <a:r>
              <a:rPr lang="ru-RU" sz="2200" dirty="0" err="1">
                <a:solidFill>
                  <a:prstClr val="black"/>
                </a:solidFill>
                <a:latin typeface="Monotype Corsiva" pitchFamily="66" charset="0"/>
              </a:rPr>
              <a:t>Солодков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, совершивший в 1991 году рекордное погружение на глубину 120 </a:t>
            </a:r>
            <a:r>
              <a:rPr lang="ru-RU" sz="2200" dirty="0" smtClean="0">
                <a:solidFill>
                  <a:prstClr val="black"/>
                </a:solidFill>
                <a:latin typeface="Monotype Corsiva" pitchFamily="66" charset="0"/>
              </a:rPr>
              <a:t>метров.</a:t>
            </a:r>
          </a:p>
          <a:p>
            <a:pPr indent="531813" algn="just"/>
            <a:endParaRPr lang="ru-RU" sz="2200" dirty="0" smtClean="0">
              <a:solidFill>
                <a:prstClr val="black"/>
              </a:solidFill>
              <a:latin typeface="Monotype Corsiva" pitchFamily="66" charset="0"/>
            </a:endParaRPr>
          </a:p>
          <a:p>
            <a:pPr indent="531813" algn="just"/>
            <a:r>
              <a:rPr lang="ru-RU" sz="2200" dirty="0" smtClean="0">
                <a:solidFill>
                  <a:prstClr val="black"/>
                </a:solidFill>
                <a:latin typeface="Monotype Corsiva" pitchFamily="66" charset="0"/>
              </a:rPr>
              <a:t>Звание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 </a:t>
            </a:r>
            <a:r>
              <a:rPr lang="ru-RU" sz="2200" dirty="0">
                <a:solidFill>
                  <a:srgbClr val="0070C0"/>
                </a:solidFill>
                <a:latin typeface="Monotype Corsiva" pitchFamily="66" charset="0"/>
              </a:rPr>
              <a:t>Героя Социалистического Труда 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и Положение о звании учреждены Указом Президиума Верховного Совета СССР </a:t>
            </a:r>
            <a:r>
              <a:rPr lang="ru-RU" sz="2200" b="1" dirty="0">
                <a:solidFill>
                  <a:srgbClr val="FF0000"/>
                </a:solidFill>
                <a:latin typeface="Monotype Corsiva" pitchFamily="66" charset="0"/>
              </a:rPr>
              <a:t>от 27 декабря 1938 года </a:t>
            </a:r>
            <a:r>
              <a:rPr lang="ru-RU" sz="2200" dirty="0">
                <a:solidFill>
                  <a:prstClr val="black"/>
                </a:solidFill>
                <a:latin typeface="Monotype Corsiva" pitchFamily="66" charset="0"/>
              </a:rPr>
              <a:t>«Об установлении высшей степени отличия — звания Героя Социалистического Труда». Ранее существовало звание Герой Труда.</a:t>
            </a:r>
            <a:endParaRPr lang="ru-RU" sz="2200" dirty="0" smtClean="0">
              <a:solidFill>
                <a:prstClr val="black"/>
              </a:solidFill>
              <a:latin typeface="Monotype Corsiva" pitchFamily="66" charset="0"/>
            </a:endParaRPr>
          </a:p>
          <a:p>
            <a:pPr algn="just"/>
            <a:endParaRPr lang="ru-RU" sz="2200" dirty="0">
              <a:solidFill>
                <a:prstClr val="black"/>
              </a:solidFill>
              <a:latin typeface="Monotype Corsiva" pitchFamily="66" charset="0"/>
            </a:endParaRPr>
          </a:p>
          <a:p>
            <a:pPr algn="just"/>
            <a:endParaRPr lang="ru-RU" sz="2200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2231232" y="332656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70C0"/>
                </a:solidFill>
              </a:rPr>
              <a:t>В советское время были учреждены </a:t>
            </a:r>
            <a:r>
              <a:rPr lang="ru-RU" sz="2400" b="1" dirty="0" smtClean="0">
                <a:solidFill>
                  <a:srgbClr val="FF0000"/>
                </a:solidFill>
              </a:rPr>
              <a:t>звания Героя Советского Союза</a:t>
            </a:r>
            <a:r>
              <a:rPr lang="ru-RU" sz="2400" b="1" dirty="0" smtClean="0">
                <a:solidFill>
                  <a:srgbClr val="0070C0"/>
                </a:solidFill>
              </a:rPr>
              <a:t> и </a:t>
            </a:r>
            <a:r>
              <a:rPr lang="ru-RU" sz="2400" b="1" dirty="0" smtClean="0">
                <a:solidFill>
                  <a:srgbClr val="FF0000"/>
                </a:solidFill>
              </a:rPr>
              <a:t>Героя Социалистического труда</a:t>
            </a:r>
            <a:r>
              <a:rPr lang="ru-RU" sz="2400" b="1" dirty="0" smtClean="0">
                <a:solidFill>
                  <a:srgbClr val="0070C0"/>
                </a:solidFill>
              </a:rPr>
              <a:t>, а также </a:t>
            </a:r>
            <a:r>
              <a:rPr lang="ru-RU" sz="2400" b="1" dirty="0" smtClean="0">
                <a:solidFill>
                  <a:srgbClr val="FF0000"/>
                </a:solidFill>
              </a:rPr>
              <a:t>Орден Славы трех степеней.</a:t>
            </a:r>
            <a:endParaRPr lang="ru-RU" sz="2400" b="1" dirty="0" smtClean="0">
              <a:solidFill>
                <a:srgbClr val="0070C0"/>
              </a:solidFill>
            </a:endParaRPr>
          </a:p>
        </p:txBody>
      </p:sp>
      <p:pic>
        <p:nvPicPr>
          <p:cNvPr id="28674" name="Picture 2" descr="Картинки по запросу Герои соц труда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509120"/>
            <a:ext cx="1029538" cy="1944216"/>
          </a:xfrm>
          <a:prstGeom prst="rect">
            <a:avLst/>
          </a:prstGeom>
          <a:noFill/>
        </p:spPr>
      </p:pic>
      <p:pic>
        <p:nvPicPr>
          <p:cNvPr id="28676" name="Picture 4" descr="Картинки по запросу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348880"/>
            <a:ext cx="1008112" cy="1992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4" name="Picture 14" descr="http://rusplt.ru/netcat_files/userfiles3/pervie_geroi_vrez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84000" y="1412776"/>
            <a:ext cx="1560000" cy="2340000"/>
          </a:xfrm>
          <a:prstGeom prst="rect">
            <a:avLst/>
          </a:prstGeom>
          <a:noFill/>
        </p:spPr>
      </p:pic>
      <p:pic>
        <p:nvPicPr>
          <p:cNvPr id="30732" name="Picture 12" descr="http://rusplt.ru/netcat_files/userfiles3/pervie_geroi_vrez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6300192" y="2132856"/>
            <a:ext cx="1560000" cy="2340000"/>
          </a:xfrm>
          <a:prstGeom prst="rect">
            <a:avLst/>
          </a:prstGeom>
          <a:noFill/>
        </p:spPr>
      </p:pic>
      <p:pic>
        <p:nvPicPr>
          <p:cNvPr id="30730" name="Picture 10" descr="http://rusplt.ru/netcat_files/userfiles3/pervie_geroi_vrez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4048" y="2817192"/>
            <a:ext cx="1560000" cy="2340000"/>
          </a:xfrm>
          <a:prstGeom prst="rect">
            <a:avLst/>
          </a:prstGeom>
          <a:noFill/>
        </p:spPr>
      </p:pic>
      <p:grpSp>
        <p:nvGrpSpPr>
          <p:cNvPr id="2" name="Группа 266"/>
          <p:cNvGrpSpPr/>
          <p:nvPr/>
        </p:nvGrpSpPr>
        <p:grpSpPr>
          <a:xfrm>
            <a:off x="-180528" y="6669360"/>
            <a:ext cx="9589315" cy="288032"/>
            <a:chOff x="-94127" y="6669360"/>
            <a:chExt cx="9589315" cy="28803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Группа 267"/>
          <p:cNvGrpSpPr/>
          <p:nvPr/>
        </p:nvGrpSpPr>
        <p:grpSpPr>
          <a:xfrm rot="10800000">
            <a:off x="-180528" y="0"/>
            <a:ext cx="9589315" cy="288032"/>
            <a:chOff x="-94127" y="6669360"/>
            <a:chExt cx="9589315" cy="288032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1038" name="Picture 14" descr="http://ote4estvo.ru/uploads/posts/2011-01/1323104318_115ff50956091904b48a45f6373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2411760" cy="2208610"/>
          </a:xfrm>
          <a:prstGeom prst="rect">
            <a:avLst/>
          </a:prstGeom>
          <a:noFill/>
        </p:spPr>
      </p:pic>
      <p:sp>
        <p:nvSpPr>
          <p:cNvPr id="100" name="Прямоугольник 99"/>
          <p:cNvSpPr/>
          <p:nvPr/>
        </p:nvSpPr>
        <p:spPr>
          <a:xfrm>
            <a:off x="2123728" y="332656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70C0"/>
                </a:solidFill>
              </a:rPr>
              <a:t>Первые Герои Советского союза: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0" y="4077072"/>
            <a:ext cx="13401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/>
              <a:t>Анатолий </a:t>
            </a:r>
            <a:endParaRPr lang="ru-RU" sz="1600" dirty="0" smtClean="0"/>
          </a:p>
          <a:p>
            <a:pPr algn="ctr"/>
            <a:r>
              <a:rPr lang="ru-RU" sz="1600" dirty="0" err="1" smtClean="0"/>
              <a:t>Ляпидевский</a:t>
            </a:r>
            <a:endParaRPr lang="ru-RU" sz="1600" dirty="0"/>
          </a:p>
        </p:txBody>
      </p:sp>
      <p:pic>
        <p:nvPicPr>
          <p:cNvPr id="30722" name="Picture 2" descr="http://rusplt.ru/netcat_files/userfiles3/pervie_geroi_vrez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1772816"/>
            <a:ext cx="1560000" cy="2340000"/>
          </a:xfrm>
          <a:prstGeom prst="rect">
            <a:avLst/>
          </a:prstGeom>
          <a:noFill/>
        </p:spPr>
      </p:pic>
      <p:sp>
        <p:nvSpPr>
          <p:cNvPr id="97" name="Прямоугольник 96"/>
          <p:cNvSpPr/>
          <p:nvPr/>
        </p:nvSpPr>
        <p:spPr>
          <a:xfrm>
            <a:off x="2555776" y="1196752"/>
            <a:ext cx="3923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Monotype Corsiva" pitchFamily="66" charset="0"/>
              </a:rPr>
              <a:t>семь летчиков, спасших со льдины в Чукотском море экипаж ледокола "Челюскин"</a:t>
            </a:r>
            <a:endParaRPr lang="ru-RU" dirty="0"/>
          </a:p>
        </p:txBody>
      </p:sp>
      <p:pic>
        <p:nvPicPr>
          <p:cNvPr id="30724" name="Picture 4" descr="http://rusplt.ru/netcat_files/userfiles3/pervie_geroi_vrez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331640" y="2420888"/>
            <a:ext cx="1560000" cy="2340000"/>
          </a:xfrm>
          <a:prstGeom prst="rect">
            <a:avLst/>
          </a:prstGeom>
          <a:noFill/>
        </p:spPr>
      </p:pic>
      <p:sp>
        <p:nvSpPr>
          <p:cNvPr id="98" name="Прямоугольник 97"/>
          <p:cNvSpPr/>
          <p:nvPr/>
        </p:nvSpPr>
        <p:spPr>
          <a:xfrm>
            <a:off x="1259632" y="4725144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Николай </a:t>
            </a:r>
          </a:p>
          <a:p>
            <a:pPr algn="ctr"/>
            <a:r>
              <a:rPr lang="ru-RU" sz="1600" dirty="0" err="1" smtClean="0"/>
              <a:t>Каманин</a:t>
            </a:r>
            <a:endParaRPr lang="ru-RU" sz="1600" dirty="0"/>
          </a:p>
        </p:txBody>
      </p:sp>
      <p:pic>
        <p:nvPicPr>
          <p:cNvPr id="30726" name="Picture 6" descr="http://rusplt.ru/netcat_files/userfiles3/pervie_geroi_vrez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55776" y="2852936"/>
            <a:ext cx="1560000" cy="2340000"/>
          </a:xfrm>
          <a:prstGeom prst="rect">
            <a:avLst/>
          </a:prstGeom>
          <a:noFill/>
        </p:spPr>
      </p:pic>
      <p:sp>
        <p:nvSpPr>
          <p:cNvPr id="99" name="Прямоугольник 98"/>
          <p:cNvSpPr/>
          <p:nvPr/>
        </p:nvSpPr>
        <p:spPr>
          <a:xfrm>
            <a:off x="2627784" y="5229200"/>
            <a:ext cx="9762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Василий </a:t>
            </a:r>
          </a:p>
          <a:p>
            <a:pPr algn="ctr"/>
            <a:r>
              <a:rPr lang="ru-RU" sz="1600" dirty="0" err="1" smtClean="0"/>
              <a:t>Молоков</a:t>
            </a:r>
            <a:endParaRPr lang="ru-RU" sz="1600" dirty="0"/>
          </a:p>
        </p:txBody>
      </p:sp>
      <p:pic>
        <p:nvPicPr>
          <p:cNvPr id="30728" name="Picture 8" descr="http://rusplt.ru/netcat_files/userfiles3/pervie_geroi_vrez4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707904" y="3429000"/>
            <a:ext cx="1560000" cy="2340000"/>
          </a:xfrm>
          <a:prstGeom prst="rect">
            <a:avLst/>
          </a:prstGeom>
          <a:noFill/>
        </p:spPr>
      </p:pic>
      <p:sp>
        <p:nvSpPr>
          <p:cNvPr id="101" name="Прямоугольник 100"/>
          <p:cNvSpPr/>
          <p:nvPr/>
        </p:nvSpPr>
        <p:spPr>
          <a:xfrm>
            <a:off x="3779912" y="5805264"/>
            <a:ext cx="1319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Сигизмунд </a:t>
            </a:r>
          </a:p>
          <a:p>
            <a:pPr algn="ctr"/>
            <a:r>
              <a:rPr lang="ru-RU" sz="1600" dirty="0" err="1" smtClean="0"/>
              <a:t>Леваневский</a:t>
            </a:r>
            <a:endParaRPr lang="ru-RU" sz="1600" dirty="0"/>
          </a:p>
        </p:txBody>
      </p:sp>
      <p:sp>
        <p:nvSpPr>
          <p:cNvPr id="103" name="Прямоугольник 102"/>
          <p:cNvSpPr/>
          <p:nvPr/>
        </p:nvSpPr>
        <p:spPr>
          <a:xfrm>
            <a:off x="5292080" y="5148481"/>
            <a:ext cx="1135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Маврикий </a:t>
            </a:r>
          </a:p>
          <a:p>
            <a:pPr algn="ctr"/>
            <a:r>
              <a:rPr lang="ru-RU" sz="1600" dirty="0" smtClean="0"/>
              <a:t>Слепнев</a:t>
            </a:r>
            <a:endParaRPr lang="ru-RU" sz="1600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6585530" y="4509120"/>
            <a:ext cx="1284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 Михаил </a:t>
            </a:r>
          </a:p>
          <a:p>
            <a:pPr algn="ctr"/>
            <a:r>
              <a:rPr lang="ru-RU" sz="1600" dirty="0" smtClean="0"/>
              <a:t>Водопьянов </a:t>
            </a:r>
            <a:endParaRPr lang="ru-RU" sz="1600" dirty="0"/>
          </a:p>
        </p:txBody>
      </p:sp>
      <p:sp>
        <p:nvSpPr>
          <p:cNvPr id="107" name="Прямоугольник 106"/>
          <p:cNvSpPr/>
          <p:nvPr/>
        </p:nvSpPr>
        <p:spPr>
          <a:xfrm>
            <a:off x="8017408" y="3789040"/>
            <a:ext cx="9685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Иван </a:t>
            </a:r>
          </a:p>
          <a:p>
            <a:pPr algn="ctr"/>
            <a:r>
              <a:rPr lang="ru-RU" sz="1600" dirty="0" smtClean="0"/>
              <a:t>Доронин</a:t>
            </a:r>
            <a:endParaRPr lang="ru-RU" sz="1600" dirty="0"/>
          </a:p>
        </p:txBody>
      </p:sp>
      <p:pic>
        <p:nvPicPr>
          <p:cNvPr id="108" name="Picture 4" descr="Картинки по запросу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869161"/>
            <a:ext cx="473624" cy="936104"/>
          </a:xfrm>
          <a:prstGeom prst="rect">
            <a:avLst/>
          </a:prstGeom>
          <a:noFill/>
        </p:spPr>
      </p:pic>
      <p:pic>
        <p:nvPicPr>
          <p:cNvPr id="110" name="Picture 4" descr="Картинки по запросу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5373216"/>
            <a:ext cx="473624" cy="936104"/>
          </a:xfrm>
          <a:prstGeom prst="rect">
            <a:avLst/>
          </a:prstGeom>
          <a:noFill/>
        </p:spPr>
      </p:pic>
      <p:pic>
        <p:nvPicPr>
          <p:cNvPr id="111" name="Picture 4" descr="Картинки по запросу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1772816"/>
            <a:ext cx="473624" cy="936104"/>
          </a:xfrm>
          <a:prstGeom prst="rect">
            <a:avLst/>
          </a:prstGeom>
          <a:noFill/>
        </p:spPr>
      </p:pic>
      <p:pic>
        <p:nvPicPr>
          <p:cNvPr id="112" name="Picture 4" descr="Картинки по запросу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2348880"/>
            <a:ext cx="473624" cy="936104"/>
          </a:xfrm>
          <a:prstGeom prst="rect">
            <a:avLst/>
          </a:prstGeom>
          <a:noFill/>
        </p:spPr>
      </p:pic>
      <p:pic>
        <p:nvPicPr>
          <p:cNvPr id="113" name="Picture 4" descr="Картинки по запросу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1772816"/>
            <a:ext cx="473624" cy="936104"/>
          </a:xfrm>
          <a:prstGeom prst="rect">
            <a:avLst/>
          </a:prstGeom>
          <a:noFill/>
        </p:spPr>
      </p:pic>
      <p:pic>
        <p:nvPicPr>
          <p:cNvPr id="114" name="Picture 4" descr="Картинки по запросу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5085184"/>
            <a:ext cx="473624" cy="936104"/>
          </a:xfrm>
          <a:prstGeom prst="rect">
            <a:avLst/>
          </a:prstGeom>
          <a:noFill/>
        </p:spPr>
      </p:pic>
      <p:pic>
        <p:nvPicPr>
          <p:cNvPr id="115" name="Picture 4" descr="Картинки по запросу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4437112"/>
            <a:ext cx="473624" cy="936104"/>
          </a:xfrm>
          <a:prstGeom prst="rect">
            <a:avLst/>
          </a:prstGeom>
          <a:noFill/>
        </p:spPr>
      </p:pic>
      <p:sp>
        <p:nvSpPr>
          <p:cNvPr id="116" name="Прямоугольник 115"/>
          <p:cNvSpPr/>
          <p:nvPr/>
        </p:nvSpPr>
        <p:spPr>
          <a:xfrm>
            <a:off x="4572000" y="69443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/>
              <a:t>всего </a:t>
            </a:r>
            <a:r>
              <a:rPr lang="ru-RU" dirty="0"/>
              <a:t>этого высокого звания удостоены свыше 13 тысяч </a:t>
            </a:r>
            <a:r>
              <a:rPr lang="ru-RU" dirty="0" smtClean="0"/>
              <a:t>человек.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66"/>
          <p:cNvGrpSpPr/>
          <p:nvPr/>
        </p:nvGrpSpPr>
        <p:grpSpPr>
          <a:xfrm>
            <a:off x="-180528" y="6669360"/>
            <a:ext cx="9589315" cy="288032"/>
            <a:chOff x="-94127" y="6669360"/>
            <a:chExt cx="9589315" cy="28803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Группа 267"/>
          <p:cNvGrpSpPr/>
          <p:nvPr/>
        </p:nvGrpSpPr>
        <p:grpSpPr>
          <a:xfrm rot="10800000">
            <a:off x="-180528" y="0"/>
            <a:ext cx="9589315" cy="288032"/>
            <a:chOff x="-94127" y="6669360"/>
            <a:chExt cx="9589315" cy="288032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-13545" y="6669360"/>
              <a:ext cx="9508733" cy="288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-9412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147620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389368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620456" y="6713274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86220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1103951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1345698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1587446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181853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2060282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2302029" y="6711997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2554436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2796183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3027271" y="6708583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326901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3510766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3752514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399426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4225349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4467097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4708844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4950592" y="670730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519233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5434087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5675834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5917582" y="6700061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614867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6390417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6632165" y="6706029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6884571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7126319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7357407" y="6702615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759915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7840902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8082650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8324397" y="6695370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8555485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8797233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9038980" y="6701338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9264100" y="6696646"/>
              <a:ext cx="161165" cy="16116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1038" name="Picture 14" descr="http://ote4estvo.ru/uploads/posts/2011-01/1323104318_115ff50956091904b48a45f6373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411760" cy="2208610"/>
          </a:xfrm>
          <a:prstGeom prst="rect">
            <a:avLst/>
          </a:prstGeom>
          <a:noFill/>
        </p:spPr>
      </p:pic>
      <p:sp>
        <p:nvSpPr>
          <p:cNvPr id="100" name="Прямоугольник 99"/>
          <p:cNvSpPr/>
          <p:nvPr/>
        </p:nvSpPr>
        <p:spPr>
          <a:xfrm>
            <a:off x="2123728" y="332656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70C0"/>
                </a:solidFill>
              </a:rPr>
              <a:t>Первые Герои Социалистического Труда: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116388" y="4365104"/>
            <a:ext cx="22953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И. В. Сталин</a:t>
            </a:r>
          </a:p>
          <a:p>
            <a:pPr algn="ctr"/>
            <a:r>
              <a:rPr lang="ru-RU" sz="1600" dirty="0"/>
              <a:t>Генеральный секретарь </a:t>
            </a:r>
            <a:endParaRPr lang="ru-RU" sz="1600" dirty="0" smtClean="0"/>
          </a:p>
          <a:p>
            <a:pPr algn="ctr"/>
            <a:r>
              <a:rPr lang="ru-RU" sz="1600" dirty="0" smtClean="0"/>
              <a:t>ЦК ВК </a:t>
            </a:r>
            <a:r>
              <a:rPr lang="ru-RU" sz="1600" dirty="0"/>
              <a:t>партии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4427984" y="7647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/>
              <a:t>всего </a:t>
            </a:r>
            <a:r>
              <a:rPr lang="ru-RU" dirty="0"/>
              <a:t>звания Героя Социалистического Труда удостоены свыше 20,5 тысяч человек.</a:t>
            </a:r>
          </a:p>
        </p:txBody>
      </p:sp>
      <p:pic>
        <p:nvPicPr>
          <p:cNvPr id="31746" name="Picture 2" descr="Картинки по запросу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988840"/>
            <a:ext cx="1733160" cy="2340000"/>
          </a:xfrm>
          <a:prstGeom prst="rect">
            <a:avLst/>
          </a:prstGeom>
          <a:noFill/>
        </p:spPr>
      </p:pic>
      <p:sp>
        <p:nvSpPr>
          <p:cNvPr id="31748" name="AutoShape 4" descr="Картинки по запрос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9" name="Picture 5" descr="D:\День героя\Degtyarev_V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55776" y="2420888"/>
            <a:ext cx="1666875" cy="2428875"/>
          </a:xfrm>
          <a:prstGeom prst="rect">
            <a:avLst/>
          </a:prstGeom>
          <a:noFill/>
        </p:spPr>
      </p:pic>
      <p:sp>
        <p:nvSpPr>
          <p:cNvPr id="116" name="Прямоугольник 115"/>
          <p:cNvSpPr/>
          <p:nvPr/>
        </p:nvSpPr>
        <p:spPr>
          <a:xfrm>
            <a:off x="2195736" y="4869160"/>
            <a:ext cx="24004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В. А. Дегтярев</a:t>
            </a:r>
          </a:p>
          <a:p>
            <a:pPr algn="ctr"/>
            <a:r>
              <a:rPr lang="ru-RU" sz="1600" dirty="0"/>
              <a:t>создатель первого </a:t>
            </a:r>
            <a:endParaRPr lang="ru-RU" sz="1600" dirty="0" smtClean="0"/>
          </a:p>
          <a:p>
            <a:pPr algn="ctr"/>
            <a:r>
              <a:rPr lang="ru-RU" sz="1600" dirty="0" smtClean="0"/>
              <a:t>советского </a:t>
            </a:r>
            <a:r>
              <a:rPr lang="ru-RU" sz="1600" dirty="0"/>
              <a:t>автомата ППД</a:t>
            </a:r>
          </a:p>
        </p:txBody>
      </p:sp>
      <p:pic>
        <p:nvPicPr>
          <p:cNvPr id="31751" name="Picture 7" descr="Polikarpov 4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30747" y="2420888"/>
            <a:ext cx="1713461" cy="2430000"/>
          </a:xfrm>
          <a:prstGeom prst="rect">
            <a:avLst/>
          </a:prstGeom>
          <a:noFill/>
        </p:spPr>
      </p:pic>
      <p:sp>
        <p:nvSpPr>
          <p:cNvPr id="117" name="Прямоугольник 116"/>
          <p:cNvSpPr/>
          <p:nvPr/>
        </p:nvSpPr>
        <p:spPr>
          <a:xfrm>
            <a:off x="4730747" y="4869160"/>
            <a:ext cx="1673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В. А. Дегтярев</a:t>
            </a:r>
          </a:p>
          <a:p>
            <a:pPr algn="ctr"/>
            <a:r>
              <a:rPr lang="ru-RU" sz="1600" dirty="0" smtClean="0"/>
              <a:t>Авиаконструктор</a:t>
            </a:r>
            <a:endParaRPr lang="ru-RU" sz="1600" dirty="0"/>
          </a:p>
        </p:txBody>
      </p:sp>
      <p:pic>
        <p:nvPicPr>
          <p:cNvPr id="31753" name="Picture 9" descr="Картинки по запросу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74911" y="1988840"/>
            <a:ext cx="1729537" cy="2430000"/>
          </a:xfrm>
          <a:prstGeom prst="rect">
            <a:avLst/>
          </a:prstGeom>
          <a:noFill/>
        </p:spPr>
      </p:pic>
      <p:sp>
        <p:nvSpPr>
          <p:cNvPr id="118" name="Прямоугольник 117"/>
          <p:cNvSpPr/>
          <p:nvPr/>
        </p:nvSpPr>
        <p:spPr>
          <a:xfrm>
            <a:off x="6876256" y="4490848"/>
            <a:ext cx="1673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А. С. Яковлев</a:t>
            </a:r>
          </a:p>
          <a:p>
            <a:pPr algn="ctr"/>
            <a:r>
              <a:rPr lang="ru-RU" sz="1600" dirty="0" smtClean="0"/>
              <a:t>Авиаконструктор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Downloads\33_map_chernogorsk\ch_map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88032"/>
            <a:ext cx="9167150" cy="65253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53295" y="0"/>
            <a:ext cx="492474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Улицы Героев ВОВ</a:t>
            </a:r>
          </a:p>
        </p:txBody>
      </p:sp>
      <p:pic>
        <p:nvPicPr>
          <p:cNvPr id="1027" name="Picture 3" descr="C:\Users\Учитель\Documents\Герои\BogdanovVictIvan.JPG"/>
          <p:cNvPicPr>
            <a:picLocks noChangeAspect="1" noChangeArrowheads="1"/>
          </p:cNvPicPr>
          <p:nvPr/>
        </p:nvPicPr>
        <p:blipFill>
          <a:blip r:embed="rId3" cstate="email">
            <a:lum bright="-10000"/>
          </a:blip>
          <a:srcRect/>
          <a:stretch>
            <a:fillRect/>
          </a:stretch>
        </p:blipFill>
        <p:spPr bwMode="auto">
          <a:xfrm>
            <a:off x="5508104" y="4930715"/>
            <a:ext cx="1095747" cy="1603251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9" name="Picture 5" descr="http://images.wikia.com/tvpedia/ru/images/a/af/%D0%97%D0%B2%D0%B5%D0%B7%D0%B4%D0%B0_2_(%D0%B1%D0%B5%D0%B7_%D0%BD%D0%B0%D0%B4%D0%BF%D0%B8%D1%81%D0%B8)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28184" y="5938827"/>
            <a:ext cx="435394" cy="43204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64088" y="6351711"/>
            <a:ext cx="1368152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Богданов</a:t>
            </a:r>
          </a:p>
          <a:p>
            <a:pPr algn="ctr"/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 Иванович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3995936" y="5445224"/>
            <a:ext cx="1080120" cy="43204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30" name="Picture 6" descr="C:\Users\Учитель\Documents\Герои\Jankov_NikolPavlov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920880" y="2340168"/>
            <a:ext cx="1095534" cy="1602000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7776864" y="3790781"/>
            <a:ext cx="1331640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Янков</a:t>
            </a:r>
            <a:endParaRPr lang="ru-RU" sz="1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2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Николай </a:t>
            </a:r>
          </a:p>
          <a:p>
            <a:pPr algn="ctr"/>
            <a:r>
              <a:rPr lang="ru-RU" sz="12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Павлович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3635896" y="2132856"/>
            <a:ext cx="1584176" cy="72008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7" descr="C:\Users\Учитель\Documents\Герои\MoskalevNikolayKasianovich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99592" y="836712"/>
            <a:ext cx="1127333" cy="1602000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6" name="Picture 5" descr="http://images.wikia.com/tvpedia/ru/images/a/af/%D0%97%D0%B2%D0%B5%D0%B7%D0%B4%D0%B0_2_(%D0%B1%D0%B5%D0%B7_%D0%BD%D0%B0%D0%B4%D0%BF%D0%B8%D1%81%D0%B8)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91680" y="1988840"/>
            <a:ext cx="435394" cy="432048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683568" y="2401724"/>
            <a:ext cx="1584176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Москалев </a:t>
            </a:r>
          </a:p>
          <a:p>
            <a:pPr algn="ct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Николай </a:t>
            </a:r>
            <a:r>
              <a:rPr lang="ru-RU" sz="12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Касьянович</a:t>
            </a:r>
            <a:endParaRPr lang="ru-RU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2987824" y="4653136"/>
            <a:ext cx="1440160" cy="72008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2" name="Picture 8" descr="C:\Users\Учитель\Documents\Герои\RubanovPetrAkim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44016" y="4884167"/>
            <a:ext cx="1045980" cy="160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Picture 5" descr="http://images.wikia.com/tvpedia/ru/images/a/af/%D0%97%D0%B2%D0%B5%D0%B7%D0%B4%D0%B0_2_(%D0%B1%D0%B5%D0%B7_%D0%BD%D0%B0%D0%B4%D0%BF%D0%B8%D1%81%D0%B8)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36104" y="5983451"/>
            <a:ext cx="435394" cy="432048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72008" y="6351711"/>
            <a:ext cx="125963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Рубанов</a:t>
            </a:r>
            <a:r>
              <a:rPr lang="ru-RU" sz="1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1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Петр Акимович</a:t>
            </a:r>
          </a:p>
        </p:txBody>
      </p:sp>
      <p:pic>
        <p:nvPicPr>
          <p:cNvPr id="1033" name="Picture 9" descr="C:\Users\Учитель\Documents\Герои\SibirjakovAleksPorfir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948264" y="4438853"/>
            <a:ext cx="1060479" cy="1602000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4" name="Picture 5" descr="http://images.wikia.com/tvpedia/ru/images/a/af/%D0%97%D0%B2%D0%B5%D0%B7%D0%B4%D0%B0_2_(%D0%B1%D0%B5%D0%B7_%D0%BD%D0%B0%D0%B4%D0%BF%D0%B8%D1%81%D0%B8)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68344" y="5538137"/>
            <a:ext cx="435394" cy="432048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6804248" y="5951021"/>
            <a:ext cx="1368152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Сибиряков</a:t>
            </a:r>
          </a:p>
          <a:p>
            <a:pPr algn="ctr"/>
            <a:r>
              <a:rPr lang="ru-RU" sz="12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Алексей Порфирьевич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4067944" y="4005064"/>
            <a:ext cx="864096" cy="0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683568" y="4221088"/>
            <a:ext cx="1080120" cy="36004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" name="Picture 10" descr="C:\Users\Учитель\Documents\Герои\Tihonov_VasGav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64288" y="188640"/>
            <a:ext cx="1106380" cy="1602000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" name="Picture 5" descr="http://images.wikia.com/tvpedia/ru/images/a/af/%D0%97%D0%B2%D0%B5%D0%B7%D0%B4%D0%B0_2_(%D0%B1%D0%B5%D0%B7_%D0%BD%D0%B0%D0%B4%D0%BF%D0%B8%D1%81%D0%B8)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40960" y="3492296"/>
            <a:ext cx="435394" cy="432048"/>
          </a:xfrm>
          <a:prstGeom prst="rect">
            <a:avLst/>
          </a:prstGeom>
          <a:noFill/>
        </p:spPr>
      </p:pic>
      <p:pic>
        <p:nvPicPr>
          <p:cNvPr id="42" name="Picture 5" descr="http://images.wikia.com/tvpedia/ru/images/a/af/%D0%97%D0%B2%D0%B5%D0%B7%D0%B4%D0%B0_2_(%D0%B1%D0%B5%D0%B7_%D0%BD%D0%B0%D0%B4%D0%BF%D0%B8%D1%81%D0%B8)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56376" y="1268760"/>
            <a:ext cx="435394" cy="432048"/>
          </a:xfrm>
          <a:prstGeom prst="rect">
            <a:avLst/>
          </a:prstGeom>
          <a:noFill/>
        </p:spPr>
      </p:pic>
      <p:cxnSp>
        <p:nvCxnSpPr>
          <p:cNvPr id="45" name="Прямая соединительная линия 44"/>
          <p:cNvCxnSpPr/>
          <p:nvPr/>
        </p:nvCxnSpPr>
        <p:spPr>
          <a:xfrm flipH="1" flipV="1">
            <a:off x="6660232" y="1268760"/>
            <a:ext cx="1224136" cy="2016224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948264" y="1681644"/>
            <a:ext cx="1656184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4BACC6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Тихонов </a:t>
            </a:r>
            <a:br>
              <a:rPr lang="ru-RU" sz="1200" b="1" dirty="0">
                <a:solidFill>
                  <a:srgbClr val="4BACC6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200" b="1" dirty="0">
                <a:solidFill>
                  <a:srgbClr val="4BACC6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Василий Гаврилович</a:t>
            </a:r>
          </a:p>
        </p:txBody>
      </p:sp>
      <p:pic>
        <p:nvPicPr>
          <p:cNvPr id="1035" name="Picture 11" descr="C:\Users\Учитель\Documents\Герои\YkovlevTA2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051720" y="4581128"/>
            <a:ext cx="1071666" cy="1602000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7" name="Picture 5" descr="http://images.wikia.com/tvpedia/ru/images/a/af/%D0%97%D0%B2%D0%B5%D0%B7%D0%B4%D0%B0_2_(%D0%B1%D0%B5%D0%B7_%D0%BD%D0%B0%D0%B4%D0%BF%D0%B8%D1%81%D0%B8)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71800" y="5680412"/>
            <a:ext cx="435394" cy="432048"/>
          </a:xfrm>
          <a:prstGeom prst="rect">
            <a:avLst/>
          </a:prstGeom>
          <a:noFill/>
        </p:spPr>
      </p:pic>
      <p:sp>
        <p:nvSpPr>
          <p:cNvPr id="48" name="TextBox 47"/>
          <p:cNvSpPr txBox="1"/>
          <p:nvPr/>
        </p:nvSpPr>
        <p:spPr>
          <a:xfrm>
            <a:off x="1763688" y="6093296"/>
            <a:ext cx="1656184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99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Яковлев</a:t>
            </a:r>
          </a:p>
          <a:p>
            <a:pPr algn="ctr"/>
            <a:r>
              <a:rPr lang="ru-RU" sz="1200" b="1" dirty="0">
                <a:solidFill>
                  <a:srgbClr val="99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Тимофей Алексеевич</a:t>
            </a: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1979712" y="3933056"/>
            <a:ext cx="576064" cy="0"/>
          </a:xfrm>
          <a:prstGeom prst="line">
            <a:avLst/>
          </a:prstGeom>
          <a:ln w="76200">
            <a:solidFill>
              <a:srgbClr val="99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7" grpId="0" animBg="1"/>
      <p:bldP spid="32" grpId="0" animBg="1"/>
      <p:bldP spid="35" grpId="0" animBg="1"/>
      <p:bldP spid="43" grpId="0" animBg="1"/>
      <p:bldP spid="4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368</Words>
  <Application>Microsoft Office PowerPoint</Application>
  <PresentationFormat>Экран (4:3)</PresentationFormat>
  <Paragraphs>86</Paragraphs>
  <Slides>17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Тема Office</vt:lpstr>
      <vt:lpstr>3_Тема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32</cp:revision>
  <dcterms:created xsi:type="dcterms:W3CDTF">2016-12-05T06:26:29Z</dcterms:created>
  <dcterms:modified xsi:type="dcterms:W3CDTF">2017-02-07T03:29:18Z</dcterms:modified>
</cp:coreProperties>
</file>