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91" r:id="rId3"/>
    <p:sldId id="292" r:id="rId4"/>
    <p:sldId id="294" r:id="rId5"/>
    <p:sldId id="293" r:id="rId6"/>
    <p:sldId id="305" r:id="rId7"/>
    <p:sldId id="295" r:id="rId8"/>
    <p:sldId id="296" r:id="rId9"/>
    <p:sldId id="308" r:id="rId10"/>
    <p:sldId id="309" r:id="rId11"/>
    <p:sldId id="300" r:id="rId12"/>
    <p:sldId id="302" r:id="rId13"/>
    <p:sldId id="297" r:id="rId14"/>
    <p:sldId id="298" r:id="rId15"/>
    <p:sldId id="299" r:id="rId16"/>
    <p:sldId id="303" r:id="rId17"/>
    <p:sldId id="304" r:id="rId18"/>
    <p:sldId id="266" r:id="rId19"/>
    <p:sldId id="267" r:id="rId20"/>
    <p:sldId id="269" r:id="rId21"/>
    <p:sldId id="276" r:id="rId22"/>
    <p:sldId id="278" r:id="rId23"/>
    <p:sldId id="280" r:id="rId24"/>
    <p:sldId id="281" r:id="rId25"/>
    <p:sldId id="283" r:id="rId26"/>
    <p:sldId id="284" r:id="rId27"/>
    <p:sldId id="286" r:id="rId28"/>
    <p:sldId id="287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54">
          <p15:clr>
            <a:srgbClr val="A4A3A4"/>
          </p15:clr>
        </p15:guide>
        <p15:guide id="2" pos="277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ev" initials="A" lastIdx="2" clrIdx="0">
    <p:extLst>
      <p:ext uri="{19B8F6BF-5375-455C-9EA6-DF929625EA0E}">
        <p15:presenceInfo xmlns="" xmlns:p15="http://schemas.microsoft.com/office/powerpoint/2012/main" userId="Andree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CCCC"/>
    <a:srgbClr val="FFC000"/>
    <a:srgbClr val="008000"/>
    <a:srgbClr val="629DD1"/>
    <a:srgbClr val="356FA3"/>
    <a:srgbClr val="4E83C2"/>
    <a:srgbClr val="F2B04D"/>
    <a:srgbClr val="234F77"/>
    <a:srgbClr val="F4B53F"/>
    <a:srgbClr val="BFBFB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97" autoAdjust="0"/>
    <p:restoredTop sz="87912" autoAdjust="0"/>
  </p:normalViewPr>
  <p:slideViewPr>
    <p:cSldViewPr snapToGrid="0">
      <p:cViewPr>
        <p:scale>
          <a:sx n="90" d="100"/>
          <a:sy n="90" d="100"/>
        </p:scale>
        <p:origin x="-564" y="-216"/>
      </p:cViewPr>
      <p:guideLst>
        <p:guide orient="horz" pos="2054"/>
        <p:guide pos="27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7" Type="http://schemas.openxmlformats.org/officeDocument/2006/relationships/image" Target="../media/image44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4B2F9-8792-424C-86B1-A34D52DD1A5C}" type="datetimeFigureOut">
              <a:rPr lang="en-US" smtClean="0"/>
              <a:pPr/>
              <a:t>8/4/2021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B7489-17A4-9140-B0B2-0ABF8649DE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6866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74006-0936-43F3-994A-9537E5ACC01E}" type="datetimeFigureOut">
              <a:rPr lang="ru-RU" smtClean="0"/>
              <a:pPr/>
              <a:t>04.08.2021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BF32E-308A-417D-A4C1-E43A1AD4D7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371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BF32E-308A-417D-A4C1-E43A1AD4D78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0656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88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659331" y="6148102"/>
            <a:ext cx="1202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1400" dirty="0">
                <a:solidFill>
                  <a:schemeClr val="accent6">
                    <a:lumMod val="40000"/>
                    <a:lumOff val="60000"/>
                  </a:schemeClr>
                </a:solidFill>
                <a:latin typeface=""/>
                <a:cs typeface="FeSa Cond Pro Book"/>
              </a:rPr>
              <a:t>www.tyuiu.ru</a:t>
            </a:r>
            <a:endParaRPr lang="en-US" sz="1400" dirty="0">
              <a:solidFill>
                <a:schemeClr val="accent6">
                  <a:lumMod val="40000"/>
                  <a:lumOff val="60000"/>
                </a:schemeClr>
              </a:solidFill>
              <a:latin typeface=""/>
              <a:cs typeface="FeSa Cond Pro Book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31840" y="1231631"/>
            <a:ext cx="3096344" cy="16933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49582" y="3322370"/>
            <a:ext cx="5082343" cy="2623261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77986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98098" y="6510048"/>
            <a:ext cx="2067255" cy="265384"/>
          </a:xfrm>
          <a:prstGeom prst="rect">
            <a:avLst/>
          </a:prstGeom>
        </p:spPr>
        <p:txBody>
          <a:bodyPr/>
          <a:lstStyle/>
          <a:p>
            <a:fld id="{4E3914EA-46C1-784A-A817-F5D196E6F1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60591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4644008" y="1340768"/>
            <a:ext cx="3960440" cy="360040"/>
          </a:xfrm>
          <a:prstGeom prst="roundRect">
            <a:avLst>
              <a:gd name="adj" fmla="val 14912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 userDrawn="1"/>
        </p:nvSpPr>
        <p:spPr>
          <a:xfrm>
            <a:off x="611560" y="1340768"/>
            <a:ext cx="3960440" cy="360040"/>
          </a:xfrm>
          <a:prstGeom prst="roundRect">
            <a:avLst>
              <a:gd name="adj" fmla="val 14912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560" y="1340768"/>
            <a:ext cx="4031878" cy="5040560"/>
          </a:xfrm>
        </p:spPr>
        <p:txBody>
          <a:bodyPr/>
          <a:lstStyle>
            <a:lvl1pPr>
              <a:defRPr sz="1600" b="1" i="0" strike="noStrike" cap="all" baseline="0">
                <a:solidFill>
                  <a:schemeClr val="bg1"/>
                </a:solidFill>
                <a:latin typeface=""/>
              </a:defRPr>
            </a:lvl1pPr>
            <a:lvl2pPr>
              <a:defRPr sz="1800"/>
            </a:lvl2pPr>
            <a:lvl3pPr>
              <a:defRPr sz="1200" b="1" i="0" cap="all"/>
            </a:lvl3pPr>
            <a:lvl4pPr>
              <a:defRPr sz="1200" b="1" i="0" cap="all">
                <a:solidFill>
                  <a:schemeClr val="accent6">
                    <a:lumMod val="75000"/>
                  </a:schemeClr>
                </a:solidFill>
                <a:latin typeface=""/>
              </a:defRPr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98098" y="6510048"/>
            <a:ext cx="2067255" cy="265384"/>
          </a:xfrm>
          <a:prstGeom prst="rect">
            <a:avLst/>
          </a:prstGeom>
        </p:spPr>
        <p:txBody>
          <a:bodyPr/>
          <a:lstStyle/>
          <a:p>
            <a:fld id="{4E3914EA-46C1-784A-A817-F5D196E6F1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644008" y="1340768"/>
            <a:ext cx="4032448" cy="5040560"/>
          </a:xfrm>
        </p:spPr>
        <p:txBody>
          <a:bodyPr/>
          <a:lstStyle>
            <a:lvl1pPr>
              <a:defRPr sz="1600" b="1" i="0" strike="noStrike" cap="all" baseline="0">
                <a:solidFill>
                  <a:schemeClr val="bg1"/>
                </a:solidFill>
                <a:latin typeface=""/>
              </a:defRPr>
            </a:lvl1pPr>
            <a:lvl2pPr>
              <a:defRPr sz="1800"/>
            </a:lvl2pPr>
            <a:lvl3pPr>
              <a:defRPr sz="1200" b="1" i="0" cap="all"/>
            </a:lvl3pPr>
            <a:lvl4pPr>
              <a:defRPr sz="1200" b="1" i="0" cap="all">
                <a:solidFill>
                  <a:schemeClr val="accent6">
                    <a:lumMod val="75000"/>
                  </a:schemeClr>
                </a:solidFill>
                <a:latin typeface=""/>
              </a:defRPr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53348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ар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p_4000px_russia_with_crimea_and_sevastopol copy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4042" t="-8053" r="-2031" b="-773"/>
          <a:stretch/>
        </p:blipFill>
        <p:spPr>
          <a:xfrm>
            <a:off x="899592" y="188640"/>
            <a:ext cx="7091511" cy="41532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E390D4-FDB4-CC44-85FA-6AD83676FFD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ounded Rectangle 4"/>
          <p:cNvSpPr/>
          <p:nvPr userDrawn="1"/>
        </p:nvSpPr>
        <p:spPr>
          <a:xfrm>
            <a:off x="611560" y="4149080"/>
            <a:ext cx="7920880" cy="360040"/>
          </a:xfrm>
          <a:prstGeom prst="roundRect">
            <a:avLst>
              <a:gd name="adj" fmla="val 14912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611560" y="4149080"/>
            <a:ext cx="7920880" cy="2088232"/>
          </a:xfrm>
        </p:spPr>
        <p:txBody>
          <a:bodyPr/>
          <a:lstStyle>
            <a:lvl1pPr>
              <a:defRPr sz="1600" b="1" i="0" strike="noStrike" cap="all" baseline="0">
                <a:solidFill>
                  <a:schemeClr val="bg1"/>
                </a:solidFill>
                <a:latin typeface=""/>
              </a:defRPr>
            </a:lvl1pPr>
            <a:lvl2pPr>
              <a:defRPr sz="1800"/>
            </a:lvl2pPr>
            <a:lvl3pPr>
              <a:defRPr sz="1200" b="1" i="0" cap="all"/>
            </a:lvl3pPr>
            <a:lvl4pPr>
              <a:defRPr sz="1200" b="1" i="0" cap="all">
                <a:solidFill>
                  <a:schemeClr val="accent6">
                    <a:lumMod val="75000"/>
                  </a:schemeClr>
                </a:solidFill>
                <a:latin typeface=""/>
              </a:defRPr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374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80512" cy="85561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021" y="274638"/>
            <a:ext cx="6798869" cy="6297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021" y="1276354"/>
            <a:ext cx="8017536" cy="50541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8" name="Picture 7" descr="222344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57367"/>
            <a:ext cx="9252520" cy="1295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452320" y="188640"/>
            <a:ext cx="1053374" cy="576064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6553200" y="643849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4BE390D4-FDB4-CC44-85FA-6AD83676FF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6378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i="0" kern="1200" cap="all">
          <a:solidFill>
            <a:schemeClr val="accent4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46.jpeg"/><Relationship Id="rId4" Type="http://schemas.openxmlformats.org/officeDocument/2006/relationships/oleObject" Target="../embeddings/oleObject3.bin"/><Relationship Id="rId9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library.ru/contents.asp?issueid=1443061&amp;selid=24328615" TargetMode="External"/><Relationship Id="rId2" Type="http://schemas.openxmlformats.org/officeDocument/2006/relationships/hyperlink" Target="https://elibrary.ru/contents.asp?issueid=1443061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8074" y="3136606"/>
            <a:ext cx="7923851" cy="2809026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/>
              <a:t>Формирование </a:t>
            </a:r>
            <a:r>
              <a:rPr lang="ru-RU" sz="2800" b="0" dirty="0" err="1" smtClean="0"/>
              <a:t>военно</a:t>
            </a:r>
            <a:r>
              <a:rPr lang="ru-RU" sz="2800" b="0" dirty="0" smtClean="0"/>
              <a:t> - патриотического воспитания обучающихся в рамках изучения</a:t>
            </a:r>
            <a:r>
              <a:rPr lang="en-US" sz="2800" b="0" dirty="0" smtClean="0"/>
              <a:t> </a:t>
            </a:r>
            <a:r>
              <a:rPr lang="ru-RU" sz="2800" b="0" dirty="0" smtClean="0"/>
              <a:t>дисциплины ОБЖ»</a:t>
            </a:r>
            <a:r>
              <a:rPr lang="en-US" sz="2800" b="0" dirty="0" smtClean="0"/>
              <a:t/>
            </a:r>
            <a:br>
              <a:rPr lang="en-US" sz="2800" b="0" dirty="0" smtClean="0"/>
            </a:br>
            <a:r>
              <a:rPr lang="en-US" sz="2800" b="0" dirty="0" smtClean="0"/>
              <a:t> </a:t>
            </a:r>
            <a:r>
              <a:rPr lang="ru-RU" sz="2800" b="0" smtClean="0"/>
              <a:t>преподаватель Селянина </a:t>
            </a:r>
            <a:r>
              <a:rPr lang="ru-RU" sz="2800" b="0" dirty="0" smtClean="0"/>
              <a:t>О.О.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988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анкетирования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58800" y="1276350"/>
          <a:ext cx="8016876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4219"/>
                <a:gridCol w="2004219"/>
                <a:gridCol w="2004219"/>
                <a:gridCol w="2004219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2020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Начало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45 %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47 %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43 %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Конец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65 %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69 %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Изменения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26 %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7" descr="C:\Documents and Settings\Юзер\Рабочий стол\резуль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9690" y="3535841"/>
            <a:ext cx="3401495" cy="2588511"/>
          </a:xfrm>
          <a:prstGeom prst="rect">
            <a:avLst/>
          </a:prstGeom>
          <a:noFill/>
        </p:spPr>
      </p:pic>
      <p:pic>
        <p:nvPicPr>
          <p:cNvPr id="9" name="Picture 2" descr="C:\Documents and Settings\Юзер\Рабочий стол\checklist-clipboard-shows-test-or-survey_GysU4ED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9237" y="3217402"/>
            <a:ext cx="3679729" cy="30664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Применяемые технологии на уроках ОБЖ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Тема «Вооружённые Силы РФ»:</a:t>
            </a:r>
          </a:p>
          <a:p>
            <a:pPr>
              <a:buFontTx/>
              <a:buChar char="-"/>
            </a:pPr>
            <a:r>
              <a:rPr lang="ru-RU" dirty="0" smtClean="0"/>
              <a:t> </a:t>
            </a:r>
            <a:r>
              <a:rPr lang="ru-RU" b="1" i="1" dirty="0" smtClean="0"/>
              <a:t>личностно-ориентированные подход </a:t>
            </a:r>
            <a:r>
              <a:rPr lang="ru-RU" dirty="0" smtClean="0"/>
              <a:t>и актуализация личностного опыта обучающихся</a:t>
            </a:r>
          </a:p>
          <a:p>
            <a:pPr>
              <a:buFontTx/>
              <a:buChar char="-"/>
            </a:pPr>
            <a:r>
              <a:rPr lang="ru-RU" dirty="0" smtClean="0"/>
              <a:t>применяю </a:t>
            </a:r>
            <a:r>
              <a:rPr lang="ru-RU" b="1" i="1" dirty="0" smtClean="0"/>
              <a:t>технологию проблемного обучения</a:t>
            </a:r>
          </a:p>
          <a:p>
            <a:pPr>
              <a:buFontTx/>
              <a:buChar char="-"/>
            </a:pPr>
            <a:r>
              <a:rPr lang="ru-RU" dirty="0" smtClean="0"/>
              <a:t>Тема «Военная форма одежды, звания», использую на своих уроках  технологию </a:t>
            </a:r>
            <a:r>
              <a:rPr lang="ru-RU" b="1" i="1" dirty="0" smtClean="0"/>
              <a:t>проектной деятельности</a:t>
            </a:r>
            <a:r>
              <a:rPr lang="ru-RU" dirty="0" smtClean="0"/>
              <a:t>, так же </a:t>
            </a:r>
            <a:r>
              <a:rPr lang="ru-RU" b="1" i="1" dirty="0" smtClean="0"/>
              <a:t>ИКТ технологии</a:t>
            </a: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Picture 3" descr="C:\Documents and Settings\Юзер\Рабочий стол\проблемн обу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62360" y="3602121"/>
            <a:ext cx="1706182" cy="2394641"/>
          </a:xfrm>
          <a:prstGeom prst="rect">
            <a:avLst/>
          </a:prstGeom>
          <a:noFill/>
        </p:spPr>
      </p:pic>
      <p:pic>
        <p:nvPicPr>
          <p:cNvPr id="8" name="Picture 4" descr="C:\Documents and Settings\Юзер\Рабочий стол\f_598b06592eb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1997" y="4104611"/>
            <a:ext cx="1372477" cy="1738647"/>
          </a:xfrm>
          <a:prstGeom prst="rect">
            <a:avLst/>
          </a:prstGeom>
          <a:noFill/>
        </p:spPr>
      </p:pic>
      <p:pic>
        <p:nvPicPr>
          <p:cNvPr id="9" name="Picture 2" descr="C:\Documents and Settings\Юзер\Рабочий стол\1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21" y="3559922"/>
            <a:ext cx="1806049" cy="1448014"/>
          </a:xfrm>
          <a:prstGeom prst="rect">
            <a:avLst/>
          </a:prstGeom>
          <a:noFill/>
        </p:spPr>
      </p:pic>
      <p:pic>
        <p:nvPicPr>
          <p:cNvPr id="10" name="Picture 3" descr="C:\Documents and Settings\Юзер\Рабочий стол\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6476" y="3679307"/>
            <a:ext cx="2007791" cy="22642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Уроки по темам ГО и ЧС проектируются мною как  практико-ориентированные с применением </a:t>
            </a:r>
            <a:r>
              <a:rPr lang="ru-RU" b="1" i="1" dirty="0" smtClean="0"/>
              <a:t>технологии критического мышления</a:t>
            </a:r>
            <a:endParaRPr lang="ru-RU" dirty="0"/>
          </a:p>
        </p:txBody>
      </p:sp>
      <p:pic>
        <p:nvPicPr>
          <p:cNvPr id="9" name="Picture 2" descr="C:\Documents and Settings\Юзер\Рабочий стол\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0094" y="2041894"/>
            <a:ext cx="3300757" cy="3960908"/>
          </a:xfrm>
          <a:prstGeom prst="rect">
            <a:avLst/>
          </a:prstGeom>
          <a:noFill/>
        </p:spPr>
      </p:pic>
      <p:pic>
        <p:nvPicPr>
          <p:cNvPr id="10" name="Picture 3" descr="C:\Documents and Settings\Юзер\Рабочий стол\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5768" y="2486383"/>
            <a:ext cx="2771693" cy="26916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Реализация  патриотического 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>
                <a:solidFill>
                  <a:schemeClr val="tx1"/>
                </a:solidFill>
              </a:rPr>
              <a:t>Урочная деятельность.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«Чрезвычайные ситуации природного характера»</a:t>
            </a:r>
            <a:r>
              <a:rPr lang="ru-RU" dirty="0" smtClean="0">
                <a:solidFill>
                  <a:schemeClr val="tx1"/>
                </a:solidFill>
              </a:rPr>
              <a:t>. Урок этого раздела я называю «Люди призванные спасать». Обучающиеся приводят примеры из жизни, из средств массовой информации о работе спасателей и отвечают на следующие вопросы: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 Как вы думаете, что заставляет людей выбирать профессию спасателя?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 С каким риском сопряжена работа спасателя?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 Охарактеризуйте портрет человека-спасателя.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2" descr="C:\Documents and Settings\Юзер\Рабочий стол\анимашки\0013-012-Pozharnik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1016" y="3689942"/>
            <a:ext cx="2557941" cy="25215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Реализация  патриотического 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b="1" dirty="0" smtClean="0"/>
              <a:t>Изучение раздела «Чрезвычайные ситуации техногенного характера»</a:t>
            </a:r>
            <a:r>
              <a:rPr lang="ru-RU" dirty="0" smtClean="0"/>
              <a:t>, а именно темы «Аварии с выбросом радиоактивных веществ», дает огромную возможность олицетворить патриотизм с любовью к своей Родине. Отдельный урок я посвящаю Чернобыльской трагедии. Он строится из выступлений обучающихся, об участии людей, которые ликвидировали последствия радиационной аварии. О подвигах чернобыльцев, ветеранах подразделений особого риска. Такое построение урока вызывает у обучающихся сильное эмоциональное восприятие изучаемой темы.</a:t>
            </a:r>
          </a:p>
          <a:p>
            <a:r>
              <a:rPr lang="ru-RU" dirty="0" smtClean="0"/>
              <a:t>Таким образом, данная система, на мой взгляд, позволяет разносторонне формировать патриотическое сознание ребят.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2" descr="C:\Documents and Settings\Юзер\Рабочий стол\анимашки\GJN5zv3tjI-big-reduce3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3883" y="3688945"/>
            <a:ext cx="5315298" cy="2360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Реализация  патриотического 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Раздел «Основы военной службы», </a:t>
            </a:r>
            <a:r>
              <a:rPr lang="ru-RU" dirty="0" smtClean="0"/>
              <a:t>», который включает в себя четыре основные главы: «ВС РФ- защитники нашего Отечества и его национальных интересов», «Боевые традиции ВС РФ», «Символы воинской чести», «Основы военной службы» в процессе изучения которых,  обучающиеся знакомятся с историей создания Вооружённых Сил РФ, организационной структурой, функциями и основными задачами современных ВС, их ролью в системе обеспечения национальной безопасности, с составом и предназначением других войск.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Picture 3" descr="image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8112" y="3104707"/>
            <a:ext cx="39497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Патриотическое воспитание через внеурочную деятельность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Внеурочная деятельность представляет собой комплекс занятий по ОБЖ, соревнований, эстафет, таких как «А ну-ка парни», конкурсов «Смотр строя и песни», викторин «Я патриот России» и др., походов, дней здоровья  и других мероприятий, которые должны заложить основы морально-психологической подготовки, способствовать физической закалке и совершенствованию военных знаний и навыков.</a:t>
            </a:r>
          </a:p>
          <a:p>
            <a:r>
              <a:rPr lang="ru-RU" dirty="0" smtClean="0"/>
              <a:t>Внеурочная деятельность как один из двух основных компонентов системы патриотического воспитания и обучения, которая на данный момент моей профессиональной деятельности находится на этапе апробации  и становления,  является логическим продолжением урочной деятельности.</a:t>
            </a:r>
            <a:endParaRPr lang="ru-RU" dirty="0"/>
          </a:p>
        </p:txBody>
      </p:sp>
      <p:pic>
        <p:nvPicPr>
          <p:cNvPr id="5" name="Picture 2" descr="C:\Documents and Settings\Юзер\Рабочий стол\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8529" y="3785635"/>
            <a:ext cx="2334093" cy="1509380"/>
          </a:xfrm>
          <a:prstGeom prst="rect">
            <a:avLst/>
          </a:prstGeom>
          <a:noFill/>
        </p:spPr>
      </p:pic>
      <p:pic>
        <p:nvPicPr>
          <p:cNvPr id="6" name="Picture 3" descr="C:\Documents and Settings\Юзер\Рабочий стол\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5309" y="3817531"/>
            <a:ext cx="2804146" cy="2136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Принципы патриотического воспитания составляют взаимосвязанную, целостную систему, руководствуясь которой, педагоги обеспечивают эффективное выполнение целей и задач воспитания и воплощают в педагогическую практику содержание  образования.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Работая над данной проблемой, я могу говорить о промежуточных результатах своей деятельности по созданию системы патриотического воспитания в колледже.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При анализе полученных результатов работы над проблемой патриотического воспитания, я увидела некоторые недостатки,  такие как отсутствие у молодых людей духовно-нравственных ценностей, слабые познания в области культуры, истории, над которыми планирую продолжить работу в текущем учебном году.</a:t>
            </a:r>
          </a:p>
          <a:p>
            <a:endParaRPr lang="ru-RU" dirty="0" smtClean="0"/>
          </a:p>
          <a:p>
            <a:pPr lvl="0"/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Picture 2" descr="C:\Documents and Settings\Юзер\Рабочий стол\6f160b09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1457" y="4295997"/>
            <a:ext cx="2574583" cy="18283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Результаты  обучающихся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032" name="Picture 8" descr="C:\Documents and Settings\Юзер\Рабочий стол\работа 2016-2017\олимпиада ОБЖ\Викторина служу отечеству\279806_kovalev-aleksandr-yurevich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344224" y="1733549"/>
            <a:ext cx="1683297" cy="2381250"/>
          </a:xfrm>
          <a:prstGeom prst="rect">
            <a:avLst/>
          </a:prstGeom>
          <a:noFill/>
        </p:spPr>
      </p:pic>
      <p:pic>
        <p:nvPicPr>
          <p:cNvPr id="15" name="Picture 2" descr="C:\Documents and Settings\Юзер\Рабочий стол\работа 2016-2017\олимпиада ОБЖ\всеросийская олимпиада по ОБЖ весенний сезон\Афонин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425" y="1212112"/>
            <a:ext cx="1965761" cy="1392865"/>
          </a:xfrm>
          <a:prstGeom prst="rect">
            <a:avLst/>
          </a:prstGeom>
          <a:noFill/>
        </p:spPr>
      </p:pic>
      <p:pic>
        <p:nvPicPr>
          <p:cNvPr id="16" name="Picture 3" descr="C:\Documents and Settings\Юзер\Рабочий стол\работа 2016-2017\олимпиада ОБЖ\всеросийская олимпиада по ОБЖ весенний сезон\Елкин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7517" y="2584155"/>
            <a:ext cx="1980140" cy="1403053"/>
          </a:xfrm>
          <a:prstGeom prst="rect">
            <a:avLst/>
          </a:prstGeom>
          <a:noFill/>
        </p:spPr>
      </p:pic>
      <p:pic>
        <p:nvPicPr>
          <p:cNvPr id="17" name="Picture 14" descr="C:\Documents and Settings\Юзер\Рабочий стол\куратор 2017-2018 уч. год\ПНГ 16-9-1\викторина по ОБЖ 01.04.2017\fghlldkbpy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8127" y="4194928"/>
            <a:ext cx="1484116" cy="2131444"/>
          </a:xfrm>
          <a:prstGeom prst="rect">
            <a:avLst/>
          </a:prstGeom>
          <a:noFill/>
        </p:spPr>
      </p:pic>
      <p:pic>
        <p:nvPicPr>
          <p:cNvPr id="18" name="Picture 21" descr="C:\Documents and Settings\Юзер\Рабочий стол\Работа 2017-2018гг\олимпиада интернет\ОБЖ\ОБЖ\3_Гулиев_ОБЖ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45754" y="4062081"/>
            <a:ext cx="1539870" cy="2179231"/>
          </a:xfrm>
          <a:prstGeom prst="rect">
            <a:avLst/>
          </a:prstGeom>
          <a:noFill/>
        </p:spPr>
      </p:pic>
      <p:pic>
        <p:nvPicPr>
          <p:cNvPr id="19" name="Picture 22" descr="C:\Documents and Settings\Юзер\Рабочий стол\Работа 2017-2018гг\олимпиада интернет\ОБЖ\ОБЖ\3_Елисеева_Обж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49251" y="4455485"/>
            <a:ext cx="1577435" cy="2232394"/>
          </a:xfrm>
          <a:prstGeom prst="rect">
            <a:avLst/>
          </a:prstGeom>
          <a:noFill/>
        </p:spPr>
      </p:pic>
      <p:pic>
        <p:nvPicPr>
          <p:cNvPr id="20" name="Picture 24" descr="C:\Documents and Settings\Юзер\Рабочий стол\Работа 2017-2018гг\олимпиада интернет\ОБЖ\Сафаргалиева_ОБЖ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3894" y="4508648"/>
            <a:ext cx="1554897" cy="2200497"/>
          </a:xfrm>
          <a:prstGeom prst="rect">
            <a:avLst/>
          </a:prstGeom>
          <a:noFill/>
        </p:spPr>
      </p:pic>
      <p:pic>
        <p:nvPicPr>
          <p:cNvPr id="21" name="Picture 25" descr="C:\Documents and Settings\Юзер\Рабочий стол\работа 2016-2017\олимпиада ОБЖ\Викторина служу отечеству\279806_kovalev-aleksandr-yurevi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6727" y="2148219"/>
            <a:ext cx="1608137" cy="2274925"/>
          </a:xfrm>
          <a:prstGeom prst="rect">
            <a:avLst/>
          </a:prstGeom>
          <a:noFill/>
        </p:spPr>
      </p:pic>
      <p:pic>
        <p:nvPicPr>
          <p:cNvPr id="22" name="Picture 26" descr="C:\Documents and Settings\Юзер\Рабочий стол\работа 2016-2017\олимпиада ОБЖ\Викторина служу отечеству\279821_tolschin-ilya-petrovich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75042" y="2552257"/>
            <a:ext cx="1419162" cy="2007596"/>
          </a:xfrm>
          <a:prstGeom prst="rect">
            <a:avLst/>
          </a:prstGeom>
          <a:noFill/>
        </p:spPr>
      </p:pic>
      <p:pic>
        <p:nvPicPr>
          <p:cNvPr id="24" name="Picture 27" descr="C:\Documents and Settings\Юзер\Рабочий стол\работа 2016-2017\олимпиада ОБЖ\конкурс по обж организацион структура вс\341816_andronov-anton-alekseevich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14699" y="4838256"/>
            <a:ext cx="2295264" cy="1626338"/>
          </a:xfrm>
          <a:prstGeom prst="rect">
            <a:avLst/>
          </a:prstGeom>
          <a:noFill/>
        </p:spPr>
      </p:pic>
      <p:graphicFrame>
        <p:nvGraphicFramePr>
          <p:cNvPr id="1037" name="Object 13"/>
          <p:cNvGraphicFramePr>
            <a:graphicFrameLocks noChangeAspect="1"/>
          </p:cNvGraphicFramePr>
          <p:nvPr/>
        </p:nvGraphicFramePr>
        <p:xfrm>
          <a:off x="6864645" y="2749847"/>
          <a:ext cx="2063480" cy="1428750"/>
        </p:xfrm>
        <a:graphic>
          <a:graphicData uri="http://schemas.openxmlformats.org/presentationml/2006/ole">
            <p:oleObj spid="_x0000_s1037" name="Acrobat Document" r:id="rId12" imgW="8226360" imgH="5695200" progId="AcroExch.Document.11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Мои достижения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>
            <p:ph idx="1"/>
          </p:nvPr>
        </p:nvGraphicFramePr>
        <p:xfrm>
          <a:off x="311127" y="1191290"/>
          <a:ext cx="1675893" cy="2285557"/>
        </p:xfrm>
        <a:graphic>
          <a:graphicData uri="http://schemas.openxmlformats.org/presentationml/2006/ole">
            <p:oleObj spid="_x0000_s3077" name="Acrobat Document" r:id="rId3" imgW="6464880" imgH="8817120" progId="AcroExch.Document.11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689677" y="1988732"/>
          <a:ext cx="1777076" cy="2418122"/>
        </p:xfrm>
        <a:graphic>
          <a:graphicData uri="http://schemas.openxmlformats.org/presentationml/2006/ole">
            <p:oleObj spid="_x0000_s3079" name="Acrobat Document" r:id="rId4" imgW="6486120" imgH="8827560" progId="AcroExch.Document.11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337107" y="3246804"/>
          <a:ext cx="1746876" cy="2380797"/>
        </p:xfrm>
        <a:graphic>
          <a:graphicData uri="http://schemas.openxmlformats.org/presentationml/2006/ole">
            <p:oleObj spid="_x0000_s3080" name="Acrobat Document" r:id="rId5" imgW="6486120" imgH="8838000" progId="AcroExch.Document.11">
              <p:embed/>
            </p:oleObj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2890763" y="1513959"/>
          <a:ext cx="1875428" cy="2654005"/>
        </p:xfrm>
        <a:graphic>
          <a:graphicData uri="http://schemas.openxmlformats.org/presentationml/2006/ole">
            <p:oleObj spid="_x0000_s3081" name="Acrobat Document" r:id="rId6" imgW="6275160" imgH="8880120" progId="AcroExch.Document.11">
              <p:embed/>
            </p:oleObj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2922663" y="3417187"/>
          <a:ext cx="1657904" cy="2345660"/>
        </p:xfrm>
        <a:graphic>
          <a:graphicData uri="http://schemas.openxmlformats.org/presentationml/2006/ole">
            <p:oleObj spid="_x0000_s3082" name="Acrobat Document" r:id="rId7" imgW="6275160" imgH="8880120" progId="AcroExch.Document.11">
              <p:embed/>
            </p:oleObj>
          </a:graphicData>
        </a:graphic>
      </p:graphicFrame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5291987" y="2183811"/>
          <a:ext cx="1733550" cy="2505075"/>
        </p:xfrm>
        <a:graphic>
          <a:graphicData uri="http://schemas.openxmlformats.org/presentationml/2006/ole">
            <p:oleObj spid="_x0000_s3083" name="Acrobat Document" r:id="rId8" imgW="5695200" imgH="8226360" progId="AcroExch.Document.11">
              <p:embed/>
            </p:oleObj>
          </a:graphicData>
        </a:graphic>
      </p:graphicFrame>
      <p:pic>
        <p:nvPicPr>
          <p:cNvPr id="10" name="Picture 2" descr="C:\Documents and Settings\Юзер\Рабочий стол\Педагог года 2018\сканы\Благодарствен мисьмо администрации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85359" y="1244453"/>
            <a:ext cx="1725043" cy="1222301"/>
          </a:xfrm>
          <a:prstGeom prst="rect">
            <a:avLst/>
          </a:prstGeom>
          <a:noFill/>
        </p:spPr>
      </p:pic>
      <p:pic>
        <p:nvPicPr>
          <p:cNvPr id="11" name="Picture 5" descr="C:\Documents and Settings\Юзер\Рабочий стол\Педагог года 2018\сканы\Благодарность проекта infourok.ru №16724888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64051" y="1212555"/>
            <a:ext cx="1427173" cy="2019742"/>
          </a:xfrm>
          <a:prstGeom prst="rect">
            <a:avLst/>
          </a:prstGeom>
          <a:noFill/>
        </p:spPr>
      </p:pic>
      <p:graphicFrame>
        <p:nvGraphicFramePr>
          <p:cNvPr id="3084" name="Object 12"/>
          <p:cNvGraphicFramePr>
            <a:graphicFrameLocks noChangeAspect="1"/>
          </p:cNvGraphicFramePr>
          <p:nvPr/>
        </p:nvGraphicFramePr>
        <p:xfrm>
          <a:off x="5305130" y="3831855"/>
          <a:ext cx="1577975" cy="2154238"/>
        </p:xfrm>
        <a:graphic>
          <a:graphicData uri="http://schemas.openxmlformats.org/presentationml/2006/ole">
            <p:oleObj spid="_x0000_s3084" name="Acrobat Document" r:id="rId11" imgW="6454440" imgH="8806320" progId="AcroExch.Document.11">
              <p:embed/>
            </p:oleObj>
          </a:graphicData>
        </a:graphic>
      </p:graphicFrame>
      <p:pic>
        <p:nvPicPr>
          <p:cNvPr id="13" name="Picture 7" descr="C:\Documents and Settings\Юзер\Рабочий стол\Педагог года 2018\сканы\Селянина Ольга Олеговна 1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76104" y="2966927"/>
            <a:ext cx="1668404" cy="2359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Проблема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34818" name="Picture 2" descr="C:\Documents and Settings\Юзер\Рабочий стол\проблем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0576" y="3519377"/>
            <a:ext cx="2963270" cy="2115879"/>
          </a:xfrm>
          <a:prstGeom prst="rect">
            <a:avLst/>
          </a:prstGeom>
          <a:noFill/>
        </p:spPr>
      </p:pic>
      <p:pic>
        <p:nvPicPr>
          <p:cNvPr id="34819" name="Picture 3" descr="C:\Documents and Settings\Юзер\Рабочий стол\патриот 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9017" y="4150242"/>
            <a:ext cx="4992406" cy="23249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1658679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ru-RU" dirty="0" smtClean="0"/>
              <a:t>Заключается в утрате нашим обществом традиционного российского патриотического сознания, широкого распространения равнодушия, цинизма, агрессивности и падения престижа военной службы.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публикации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10092" y="1465383"/>
            <a:ext cx="671977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Селянина О.О. Планирование учебного процесса, как гарантия качества обучения, на примере преподавания предмета «Основы безопасности жизнедеятельности»// Материалы международной практической конференции «Высокие технологии и инновации в науке» ГНИИ «</a:t>
            </a:r>
            <a:r>
              <a:rPr lang="ru-RU" dirty="0" err="1" smtClean="0"/>
              <a:t>Нацразвитие</a:t>
            </a:r>
            <a:r>
              <a:rPr lang="ru-RU" dirty="0" smtClean="0"/>
              <a:t>», 2018. - С. 280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Инновационный тип личности- как субъект инновационной среды.// </a:t>
            </a:r>
            <a:r>
              <a:rPr lang="ru-RU" dirty="0" smtClean="0">
                <a:hlinkClick r:id="rId2"/>
              </a:rPr>
              <a:t>Новая наука: Опыт, традиции, инновации</a:t>
            </a:r>
            <a:r>
              <a:rPr lang="ru-RU" dirty="0" smtClean="0"/>
              <a:t>. 2015. </a:t>
            </a:r>
            <a:r>
              <a:rPr lang="ru-RU" dirty="0" smtClean="0">
                <a:hlinkClick r:id="rId3"/>
              </a:rPr>
              <a:t>№ 4-1</a:t>
            </a:r>
            <a:r>
              <a:rPr lang="ru-RU" dirty="0" smtClean="0"/>
              <a:t>. С. 85-88. (в соавторстве)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Проводимые мероприятия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День народного единства (участие в митинге)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8" descr="C:\Documents and Settings\Юзер\Рабочий стол\куратор 2017-2018 уч. год\ПНГ 16-9-1\парад 1 мая\cQ5j0y18Uu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004" y="2516468"/>
            <a:ext cx="3389645" cy="19066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20316" y="1286539"/>
            <a:ext cx="18075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Поход в лес</a:t>
            </a:r>
          </a:p>
        </p:txBody>
      </p:sp>
      <p:pic>
        <p:nvPicPr>
          <p:cNvPr id="7" name="Picture 17" descr="C:\Documents and Settings\Юзер\Рабочий стол\куратор 2017-2018 уч. год\ПНГ 16-9-1\шашлыки 01.05.2017\IMG_20170501_124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5624" y="1935567"/>
            <a:ext cx="2687047" cy="3582729"/>
          </a:xfrm>
          <a:prstGeom prst="rect">
            <a:avLst/>
          </a:prstGeom>
          <a:noFill/>
        </p:spPr>
      </p:pic>
      <p:pic>
        <p:nvPicPr>
          <p:cNvPr id="8" name="Picture 18" descr="C:\Documents and Settings\Юзер\Рабочий стол\куратор 2017-2018 уч. год\ПНГ 16-9-1\шашлыки 01.05.2017\Jm-GYsQUiQ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1060" y="3966387"/>
            <a:ext cx="2243027" cy="22430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Проводимые мероприятия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День победы (Участие в параде)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9" descr="C:\Documents and Settings\Юзер\Рабочий стол\куратор 2017-2018 уч. год\ПНГ 16-9-1\парад 1 мая\t-MgHH-CFN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598" y="1659123"/>
            <a:ext cx="2698699" cy="2021213"/>
          </a:xfrm>
          <a:prstGeom prst="rect">
            <a:avLst/>
          </a:prstGeom>
          <a:noFill/>
        </p:spPr>
      </p:pic>
      <p:pic>
        <p:nvPicPr>
          <p:cNvPr id="6" name="Picture 10" descr="C:\Documents and Settings\Юзер\Рабочий стол\куратор 2017-2018 уч. год\ПНГ 16-9-1\парад 9 мая\mzcctPYAfE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526" y="3221665"/>
            <a:ext cx="3291049" cy="25730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10800000" flipV="1">
            <a:off x="5582093" y="1371600"/>
            <a:ext cx="2264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Посещение выставки военной техники</a:t>
            </a:r>
          </a:p>
        </p:txBody>
      </p:sp>
      <p:pic>
        <p:nvPicPr>
          <p:cNvPr id="8" name="Picture 12" descr="C:\Documents and Settings\Юзер\Рабочий стол\куратор 2017-2018 уч. год\ПНГ 16-9-1\выставка военной техники\1K9jJ1XVf6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90582" y="2382136"/>
            <a:ext cx="2891466" cy="2168599"/>
          </a:xfrm>
          <a:prstGeom prst="rect">
            <a:avLst/>
          </a:prstGeom>
          <a:noFill/>
        </p:spPr>
      </p:pic>
      <p:pic>
        <p:nvPicPr>
          <p:cNvPr id="9" name="Picture 2" descr="C:\Documents and Settings\Юзер\Рабочий стол\куратор 2017-2018 уч. год\ПНГ 16-9-1\выставка военной техники\OlMvVFGyuZ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3229" y="3976577"/>
            <a:ext cx="2934586" cy="22009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Проводимые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Посещение митинга «Присоединение Крыма»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6" name="Picture 2" descr="C:\Documents and Settings\Юзер\Рабочий стол\куратор 2017-2018 уч. год\ПНГ 16-9-1\18.03.2017 присоединение Крыма\3yf1qztyO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292" y="1584695"/>
            <a:ext cx="3421714" cy="2562721"/>
          </a:xfrm>
          <a:prstGeom prst="rect">
            <a:avLst/>
          </a:prstGeom>
          <a:noFill/>
        </p:spPr>
      </p:pic>
      <p:pic>
        <p:nvPicPr>
          <p:cNvPr id="7" name="Picture 3" descr="C:\Documents and Settings\Юзер\Рабочий стол\куратор 2017-2018 уч. год\ПНГ 16-9-1\18.03.2017 присоединение Крыма\17RSjleR_g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1963" y="1648489"/>
            <a:ext cx="3025739" cy="4039930"/>
          </a:xfrm>
          <a:prstGeom prst="rect">
            <a:avLst/>
          </a:prstGeom>
          <a:noFill/>
        </p:spPr>
      </p:pic>
      <p:pic>
        <p:nvPicPr>
          <p:cNvPr id="8" name="Picture 4" descr="C:\Documents and Settings\Юзер\Рабочий стол\куратор 2017-2018 уч. год\ПНГ 16-9-1\18.03.2017 присоединение Крыма\EWbD3a8oV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4491" y="4184906"/>
            <a:ext cx="3051545" cy="2285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Проводимые мероприятия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Участие в конкурсах стенгазет</a:t>
            </a:r>
          </a:p>
          <a:p>
            <a:endParaRPr lang="ru-RU" dirty="0"/>
          </a:p>
        </p:txBody>
      </p:sp>
      <p:pic>
        <p:nvPicPr>
          <p:cNvPr id="11" name="Picture 11" descr="C:\Documents and Settings\Юзер\Рабочий стол\куратор 2017-2018 уч. год\ПНГ 16-9-1\конкурс стенгазет посвяшенных году экологии 2017 проведен 14.04.2017\EovdE6RqxI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475" y="1829243"/>
            <a:ext cx="2461130" cy="3286070"/>
          </a:xfrm>
          <a:prstGeom prst="rect">
            <a:avLst/>
          </a:prstGeom>
          <a:noFill/>
        </p:spPr>
      </p:pic>
      <p:pic>
        <p:nvPicPr>
          <p:cNvPr id="12" name="Picture 7" descr="C:\Documents and Settings\Юзер\Рабочий стол\куратор 2017-2018 уч. год\ПНГ 16-9-1\стенгазета\gjXCRPp9OZ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9402" y="4572443"/>
            <a:ext cx="2083391" cy="156254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348716" y="1116418"/>
            <a:ext cx="39659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Участие в конкурсе : «Смотр строя и песни», посвященного дню великой победы</a:t>
            </a:r>
          </a:p>
        </p:txBody>
      </p:sp>
      <p:pic>
        <p:nvPicPr>
          <p:cNvPr id="8" name="Picture 16" descr="C:\Documents and Settings\Юзер\Рабочий стол\куратор 2017-2018 уч. год\ПНГ 16-9-1\конкурс смотр строя и песни\24q6gXGafT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0461" y="1935570"/>
            <a:ext cx="3174999" cy="2381249"/>
          </a:xfrm>
          <a:prstGeom prst="rect">
            <a:avLst/>
          </a:prstGeom>
          <a:noFill/>
        </p:spPr>
      </p:pic>
      <p:pic>
        <p:nvPicPr>
          <p:cNvPr id="9" name="Picture 15" descr="C:\Documents and Settings\Юзер\Рабочий стол\куратор 2017-2018 уч. год\ПНГ 16-9-1\конкурс смотр строя и песни\6gkHFfKABJ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92921" y="3604877"/>
            <a:ext cx="3761476" cy="28171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Проводимые мероприятия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Участие в конкурсе «А ну </a:t>
            </a:r>
            <a:r>
              <a:rPr lang="ru-RU" dirty="0" err="1" smtClean="0"/>
              <a:t>ка</a:t>
            </a:r>
            <a:r>
              <a:rPr lang="ru-RU" dirty="0" smtClean="0"/>
              <a:t> парни»</a:t>
            </a:r>
            <a:endParaRPr lang="ru-RU" dirty="0"/>
          </a:p>
        </p:txBody>
      </p:sp>
      <p:pic>
        <p:nvPicPr>
          <p:cNvPr id="7" name="Picture 2" descr="C:\Documents and Settings\Юзер\Рабочий стол\куратор 2017-2018 уч. год\ПНГ 16-9-1\соревнования 23 февраля\yQ8rgPgJW6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552" y="2424223"/>
            <a:ext cx="4007294" cy="2254103"/>
          </a:xfrm>
          <a:prstGeom prst="rect">
            <a:avLst/>
          </a:prstGeom>
          <a:noFill/>
        </p:spPr>
      </p:pic>
      <p:pic>
        <p:nvPicPr>
          <p:cNvPr id="8" name="Picture 3" descr="C:\Documents and Settings\Юзер\Рабочий стол\куратор 2017-2018 уч. год\ПНГ 16-9-1\соревнования 23 февраля\TYdimeZNT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3804" y="2818070"/>
            <a:ext cx="3686549" cy="27533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Проводимые мероприятия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Учувствуют в конференциях</a:t>
            </a:r>
          </a:p>
          <a:p>
            <a:endParaRPr lang="ru-RU" dirty="0"/>
          </a:p>
        </p:txBody>
      </p:sp>
      <p:pic>
        <p:nvPicPr>
          <p:cNvPr id="9" name="Picture 19" descr="C:\Documents and Settings\Юзер\Рабочий стол\куратор 2017-2018 уч. год\ПНГ 16-9-1\открытый урок по математике 27.03.2017\mFCBi6aFRz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309" y="1648489"/>
            <a:ext cx="1849733" cy="2466311"/>
          </a:xfrm>
          <a:prstGeom prst="rect">
            <a:avLst/>
          </a:prstGeom>
          <a:noFill/>
        </p:spPr>
      </p:pic>
      <p:pic>
        <p:nvPicPr>
          <p:cNvPr id="10" name="Picture 2" descr="C:\Documents and Settings\Юзер\Рабочий стол\куратор 2017-2018 уч. год\ПНГ 16-9-1\открытый урок по математике 27.03.2017\c16-tjtCvk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944" y="3562350"/>
            <a:ext cx="1411140" cy="1881520"/>
          </a:xfrm>
          <a:prstGeom prst="rect">
            <a:avLst/>
          </a:prstGeom>
          <a:noFill/>
        </p:spPr>
      </p:pic>
      <p:pic>
        <p:nvPicPr>
          <p:cNvPr id="11" name="Picture 3" descr="C:\Documents and Settings\Юзер\Рабочий стол\куратор 2017-2018 уч. год\ПНГ 16-9-1\открытый урок по математике 27.03.2017\L2nmnd4-JR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9796" y="3317800"/>
            <a:ext cx="1674296" cy="223239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749887" y="1286540"/>
            <a:ext cx="30128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Участие в конкурсах и викторинах</a:t>
            </a:r>
          </a:p>
        </p:txBody>
      </p:sp>
      <p:pic>
        <p:nvPicPr>
          <p:cNvPr id="13" name="Picture 23" descr="C:\Documents and Settings\Юзер\Рабочий стол\Работа 2017-2018гг\открытые мероприятия 2018\sh8smAdxpk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3598" y="1924936"/>
            <a:ext cx="2622108" cy="1966580"/>
          </a:xfrm>
          <a:prstGeom prst="rect">
            <a:avLst/>
          </a:prstGeom>
          <a:noFill/>
        </p:spPr>
      </p:pic>
      <p:pic>
        <p:nvPicPr>
          <p:cNvPr id="14" name="Picture 3" descr="C:\Documents and Settings\Юзер\Рабочий стол\анимашки\vYynhUqYVs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40156" y="3572983"/>
            <a:ext cx="2366925" cy="17751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Проводимые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Проводятся уроки гражданской обороны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6" name="Picture 4" descr="C:\Documents and Settings\Юзер\Рабочий стол\куратор 2017-2018 уч. год\ПНГ 16-9-1\открытый урок по обж\3bgmIaPb_X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13" y="1946201"/>
            <a:ext cx="3288413" cy="2466310"/>
          </a:xfrm>
          <a:prstGeom prst="rect">
            <a:avLst/>
          </a:prstGeom>
          <a:noFill/>
        </p:spPr>
      </p:pic>
      <p:pic>
        <p:nvPicPr>
          <p:cNvPr id="7" name="Picture 2" descr="C:\Documents and Settings\Юзер\Рабочий стол\куратор 2017-2018 уч. год\ПНГ 16-9-1\открытый урок по обж\IMG_20161118_1039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921" y="3105150"/>
            <a:ext cx="4085723" cy="27959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/>
              <a:t>Спасибо за внимание!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28674" name="Picture 2" descr="C:\Documents and Settings\Юзер\Рабочий стол\анимашки\64788343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41637" y="1898650"/>
            <a:ext cx="32512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Актуальность</a:t>
            </a:r>
            <a:r>
              <a:rPr lang="ru-RU" dirty="0" smtClean="0">
                <a:solidFill>
                  <a:schemeClr val="tx1"/>
                </a:solidFill>
              </a:rPr>
              <a:t> патриотического воспитания на сегодняшний день заключается в том, что нужно найти для молодежи новые ориентиры для подражания, новые методы воздействия на сознание, чувства современных обучающихся. Поскольку образовательное учреждение по-прежнему является одним из самых действенных социальных институтов, то на  педагогов возлагается непростая задача – воспитать и обучить поколение людей убеждённых, благородных, готовых к подвигу, тех, которых принято называть коротким и ёмким словом «патриот».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5" descr="C:\Documents and Settings\Юзер\Рабочий стол\актуально.jpg-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5054" y="3170205"/>
            <a:ext cx="2473336" cy="28106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21" y="287080"/>
            <a:ext cx="6798869" cy="744278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	</a:t>
            </a:r>
            <a:r>
              <a:rPr lang="ru-RU" b="1" dirty="0" smtClean="0">
                <a:solidFill>
                  <a:schemeClr val="tx1"/>
                </a:solidFill>
              </a:rPr>
              <a:t>Объект исследования</a:t>
            </a:r>
            <a:r>
              <a:rPr lang="ru-RU" dirty="0" smtClean="0">
                <a:solidFill>
                  <a:schemeClr val="tx1"/>
                </a:solidFill>
              </a:rPr>
              <a:t> военно-патриотическое воспитание как часть образовательного процесса.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	Предмет исследования: </a:t>
            </a:r>
            <a:r>
              <a:rPr lang="ru-RU" dirty="0" smtClean="0">
                <a:solidFill>
                  <a:schemeClr val="tx1"/>
                </a:solidFill>
              </a:rPr>
              <a:t>модель военно-патриотического воспитания обучающихся в современных условиях. </a:t>
            </a:r>
          </a:p>
          <a:p>
            <a:r>
              <a:rPr lang="ru-RU" b="1" i="1" dirty="0" smtClean="0">
                <a:solidFill>
                  <a:schemeClr val="tx1"/>
                </a:solidFill>
              </a:rPr>
              <a:t>	Цель данной работы</a:t>
            </a:r>
            <a:r>
              <a:rPr lang="ru-RU" dirty="0" smtClean="0">
                <a:solidFill>
                  <a:schemeClr val="tx1"/>
                </a:solidFill>
              </a:rPr>
              <a:t> – формирование и внедрение модели патриотического воспитания у обучающихся первых курсов для формирования социально-активной личности гражданина и патриота.</a:t>
            </a:r>
          </a:p>
          <a:p>
            <a:pPr>
              <a:buFontTx/>
              <a:buChar char="-"/>
            </a:pP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2" descr="image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0636" y="3487870"/>
            <a:ext cx="1843773" cy="233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68654" y="1255089"/>
            <a:ext cx="8017536" cy="505410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Гипотеза: </a:t>
            </a:r>
            <a:r>
              <a:rPr lang="ru-RU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Патриотическое воспитание у обучающихся первого курса СПО можно сформировать если  разработать и внедрить </a:t>
            </a:r>
            <a:r>
              <a:rPr lang="ru-RU" dirty="0" smtClean="0">
                <a:solidFill>
                  <a:schemeClr val="tx1"/>
                </a:solidFill>
              </a:rPr>
              <a:t>модель патриотического воспитания обучающихся первого курса СПО, которая систематизирует урочную и внеурочную деятельность по ОБЖ, а именно: 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- Структурировать развитие патриотического воспитания через спортивное и  </a:t>
            </a:r>
            <a:r>
              <a:rPr lang="ru-RU" dirty="0" err="1" smtClean="0">
                <a:solidFill>
                  <a:schemeClr val="tx1"/>
                </a:solidFill>
              </a:rPr>
              <a:t>досуговое</a:t>
            </a:r>
            <a:r>
              <a:rPr lang="ru-RU" dirty="0" smtClean="0">
                <a:solidFill>
                  <a:schemeClr val="tx1"/>
                </a:solidFill>
              </a:rPr>
              <a:t> направления.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</a:rPr>
              <a:t>- Подобрать эффективные  технологии, методы, приемы  для организации теоретических и практических занятий по предмету (технологии проблемного обучения, критического мышления, проектные  и ИКТ технологии).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 Сформировать активную жизненную позицию обучающихся через вовлечение их в мероприятия патриотического значения;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 Продемонстрировать обучающимся значимость их деятельности, признание и </a:t>
            </a:r>
            <a:r>
              <a:rPr lang="ru-RU" dirty="0" err="1" smtClean="0">
                <a:solidFill>
                  <a:schemeClr val="tx1"/>
                </a:solidFill>
              </a:rPr>
              <a:t>востребованность</a:t>
            </a:r>
            <a:r>
              <a:rPr lang="ru-RU" dirty="0" smtClean="0">
                <a:solidFill>
                  <a:schemeClr val="tx1"/>
                </a:solidFill>
              </a:rPr>
              <a:t> обществом проявления их гражданских и патриотических качеств</a:t>
            </a:r>
          </a:p>
          <a:p>
            <a:endParaRPr lang="ru-RU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endParaRPr lang="ru-RU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endParaRPr lang="ru-RU" dirty="0"/>
          </a:p>
        </p:txBody>
      </p:sp>
      <p:pic>
        <p:nvPicPr>
          <p:cNvPr id="8" name="Picture 1" descr="C:\Documents and Settings\Юзер\Рабочий стол\анимашки\ori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6606" y="4954772"/>
            <a:ext cx="2316157" cy="1584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6123" y="435935"/>
            <a:ext cx="8017536" cy="5894527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2" descr="C:\Documents and Settings\Юзер\Рабочий стол\задач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9036" y="4059246"/>
            <a:ext cx="1791919" cy="1788662"/>
          </a:xfrm>
          <a:prstGeom prst="rect">
            <a:avLst/>
          </a:prstGeom>
          <a:noFill/>
        </p:spPr>
      </p:pic>
      <p:pic>
        <p:nvPicPr>
          <p:cNvPr id="6" name="Picture 3" descr="C:\Documents and Settings\Юзер\Рабочий стол\задач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221" y="3943167"/>
            <a:ext cx="1575132" cy="1575132"/>
          </a:xfrm>
          <a:prstGeom prst="rect">
            <a:avLst/>
          </a:prstGeom>
          <a:noFill/>
        </p:spPr>
      </p:pic>
      <p:sp>
        <p:nvSpPr>
          <p:cNvPr id="10" name="Овал 9"/>
          <p:cNvSpPr/>
          <p:nvPr/>
        </p:nvSpPr>
        <p:spPr>
          <a:xfrm>
            <a:off x="1329069" y="1520455"/>
            <a:ext cx="3381154" cy="691117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Изучить литературу по теме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242931" y="542260"/>
            <a:ext cx="2519916" cy="88250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Задачи: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5337544" y="1329070"/>
            <a:ext cx="3211033" cy="192449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Выявить уровень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военно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патриотического воспитания среди обучающихся путем тестирования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>
            <a:endCxn id="10" idx="7"/>
          </p:cNvCxnSpPr>
          <p:nvPr/>
        </p:nvCxnSpPr>
        <p:spPr>
          <a:xfrm rot="5400000">
            <a:off x="4204704" y="1467022"/>
            <a:ext cx="165006" cy="1442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11" idx="2"/>
          </p:cNvCxnSpPr>
          <p:nvPr/>
        </p:nvCxnSpPr>
        <p:spPr>
          <a:xfrm>
            <a:off x="4412512" y="2083981"/>
            <a:ext cx="925032" cy="2073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839973" y="2796363"/>
            <a:ext cx="2488018" cy="925033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Разработать программу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мероприятий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561907" y="3125972"/>
            <a:ext cx="2977116" cy="144602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Представить результаты реализации программы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10800000" flipV="1">
            <a:off x="3136605" y="2658139"/>
            <a:ext cx="2328530" cy="3402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7" idx="6"/>
            <a:endCxn id="18" idx="1"/>
          </p:cNvCxnSpPr>
          <p:nvPr/>
        </p:nvCxnSpPr>
        <p:spPr>
          <a:xfrm>
            <a:off x="3327991" y="3258880"/>
            <a:ext cx="669905" cy="788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242" y="274638"/>
            <a:ext cx="7016649" cy="6297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Планируемые результаты апробации модели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 </a:t>
            </a:r>
            <a:endParaRPr lang="ru-RU" dirty="0" smtClean="0"/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1397000"/>
          <a:ext cx="6096000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Для педагога: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Для обучающихся:</a:t>
                      </a:r>
                      <a:endParaRPr lang="ru-RU" sz="1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Апробированная 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модели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патриотического 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воспитания адекватная для работы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с обучающимися колледжа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Повышение  уровня  саморазвития обучающегося, его учебной мотивации и активной гражданско-патриотической жизненной позиции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2.      Комплекс 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эффективных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технологий, форм 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и методов для дальнейшего применения в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учебном- воспитательном процессе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2. Формирование 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у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обучающихся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достаточной 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компетентности для активного сознательного участия в социальной, политической и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идеологической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жизни 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территории и страны, в которой проживает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21" y="274638"/>
            <a:ext cx="6798869" cy="8311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Организация </a:t>
            </a:r>
            <a:r>
              <a:rPr lang="ru-RU" dirty="0" err="1" smtClean="0"/>
              <a:t>учебно</a:t>
            </a:r>
            <a:r>
              <a:rPr lang="ru-RU" dirty="0" smtClean="0"/>
              <a:t>- воспитательной деятельности в урочной и внеурочной системе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1) Выбор и разработка учебной программы, максимально отражающей сущность патриотического воспитания  обучающихся;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2) Соответствие КТП по преподаванию ОБЖ среди первых курсов, выбранной учебной программе;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3) Применение  современных образовательных технологий личностно-ориентированного обучения;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4) Формирование активной жизненной позиции обучающихся через вовлечение их в мероприятия патриотического значения.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2" descr="image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1451" y="3967933"/>
            <a:ext cx="4909870" cy="215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Выявление уровня патриотического воспитания путем анкетирования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914EA-46C1-784A-A817-F5D196E6F19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800" b="1" dirty="0" smtClean="0"/>
              <a:t>Анкета для учащихся «Патриот»</a:t>
            </a:r>
            <a:endParaRPr lang="ru-RU" sz="800" dirty="0" smtClean="0"/>
          </a:p>
          <a:p>
            <a:r>
              <a:rPr lang="ru-RU" sz="800" dirty="0" smtClean="0"/>
              <a:t>Что Вы понимаете под словом «патриотизм»?</a:t>
            </a:r>
          </a:p>
          <a:p>
            <a:r>
              <a:rPr lang="ru-RU" sz="800" dirty="0" smtClean="0"/>
              <a:t>Какими качествами должен обладать патриот?</a:t>
            </a:r>
          </a:p>
          <a:p>
            <a:r>
              <a:rPr lang="ru-RU" sz="800" dirty="0" smtClean="0"/>
              <a:t>Считаете ли вы себя патриотом?</a:t>
            </a:r>
          </a:p>
          <a:p>
            <a:r>
              <a:rPr lang="ru-RU" sz="800" dirty="0" smtClean="0"/>
              <a:t>Кто, на Ваш взгляд, повлиял на формирование Ваших патриотических качеств?</a:t>
            </a:r>
          </a:p>
          <a:p>
            <a:r>
              <a:rPr lang="ru-RU" sz="800" dirty="0" smtClean="0"/>
              <a:t>- </a:t>
            </a:r>
            <a:r>
              <a:rPr lang="ru-RU" sz="800" i="1" dirty="0" smtClean="0"/>
              <a:t>родители, школа, окружающие</a:t>
            </a:r>
            <a:r>
              <a:rPr lang="ru-RU" sz="800" dirty="0" smtClean="0"/>
              <a:t> (нужное подчеркнуть)</a:t>
            </a:r>
          </a:p>
          <a:p>
            <a:r>
              <a:rPr lang="ru-RU" sz="800" dirty="0" smtClean="0"/>
              <a:t>Знаете ли Вы традиции и обычаи своего народа?</a:t>
            </a:r>
          </a:p>
          <a:p>
            <a:r>
              <a:rPr lang="ru-RU" sz="800" dirty="0" smtClean="0"/>
              <a:t>А) </a:t>
            </a:r>
            <a:r>
              <a:rPr lang="ru-RU" sz="800" i="1" dirty="0" smtClean="0"/>
              <a:t>да</a:t>
            </a:r>
            <a:endParaRPr lang="ru-RU" sz="800" dirty="0" smtClean="0"/>
          </a:p>
          <a:p>
            <a:r>
              <a:rPr lang="ru-RU" sz="800" dirty="0" smtClean="0"/>
              <a:t>Б) </a:t>
            </a:r>
            <a:r>
              <a:rPr lang="ru-RU" sz="800" i="1" dirty="0" smtClean="0"/>
              <a:t>нет</a:t>
            </a:r>
            <a:endParaRPr lang="ru-RU" sz="800" dirty="0" smtClean="0"/>
          </a:p>
          <a:p>
            <a:r>
              <a:rPr lang="ru-RU" sz="800" dirty="0" smtClean="0"/>
              <a:t>В) </a:t>
            </a:r>
            <a:r>
              <a:rPr lang="ru-RU" sz="800" i="1" dirty="0" smtClean="0"/>
              <a:t>совсем не знаю</a:t>
            </a:r>
            <a:endParaRPr lang="ru-RU" sz="800" dirty="0" smtClean="0"/>
          </a:p>
          <a:p>
            <a:r>
              <a:rPr lang="ru-RU" sz="800" dirty="0" smtClean="0"/>
              <a:t>Г) </a:t>
            </a:r>
            <a:r>
              <a:rPr lang="ru-RU" sz="800" i="1" dirty="0" smtClean="0"/>
              <a:t>затрудняюсь ответить</a:t>
            </a:r>
            <a:endParaRPr lang="ru-RU" sz="800" dirty="0" smtClean="0"/>
          </a:p>
          <a:p>
            <a:r>
              <a:rPr lang="ru-RU" sz="800" dirty="0" smtClean="0"/>
              <a:t>Отмечают ли у Вас дома семейные праздники, поют ли народные песни?</a:t>
            </a:r>
          </a:p>
          <a:p>
            <a:r>
              <a:rPr lang="ru-RU" sz="800" dirty="0" smtClean="0"/>
              <a:t>А) </a:t>
            </a:r>
            <a:r>
              <a:rPr lang="ru-RU" sz="800" i="1" dirty="0" smtClean="0"/>
              <a:t>да поют</a:t>
            </a:r>
            <a:endParaRPr lang="ru-RU" sz="800" dirty="0" smtClean="0"/>
          </a:p>
          <a:p>
            <a:r>
              <a:rPr lang="ru-RU" sz="800" dirty="0" smtClean="0"/>
              <a:t>Б) </a:t>
            </a:r>
            <a:r>
              <a:rPr lang="ru-RU" sz="800" i="1" dirty="0" smtClean="0"/>
              <a:t>не поют</a:t>
            </a:r>
            <a:endParaRPr lang="ru-RU" sz="800" dirty="0" smtClean="0"/>
          </a:p>
          <a:p>
            <a:r>
              <a:rPr lang="ru-RU" sz="800" dirty="0" smtClean="0"/>
              <a:t>В каких мероприятиях Вы бы хотели больше участвовать?</a:t>
            </a:r>
          </a:p>
          <a:p>
            <a:r>
              <a:rPr lang="ru-RU" sz="800" dirty="0" smtClean="0"/>
              <a:t>А) </a:t>
            </a:r>
            <a:r>
              <a:rPr lang="ru-RU" sz="800" i="1" dirty="0" smtClean="0"/>
              <a:t>патриотические клубы и центры;</a:t>
            </a:r>
            <a:endParaRPr lang="ru-RU" sz="800" dirty="0" smtClean="0"/>
          </a:p>
          <a:p>
            <a:r>
              <a:rPr lang="ru-RU" sz="800" dirty="0" smtClean="0"/>
              <a:t>Б) </a:t>
            </a:r>
            <a:r>
              <a:rPr lang="ru-RU" sz="800" i="1" dirty="0" smtClean="0"/>
              <a:t>фестивали и конкурсы патриотической направленности;</a:t>
            </a:r>
            <a:endParaRPr lang="ru-RU" sz="800" dirty="0" smtClean="0"/>
          </a:p>
          <a:p>
            <a:r>
              <a:rPr lang="ru-RU" sz="800" dirty="0" smtClean="0"/>
              <a:t>В) </a:t>
            </a:r>
            <a:r>
              <a:rPr lang="ru-RU" sz="800" i="1" dirty="0" smtClean="0"/>
              <a:t>военно-спортивные игры;</a:t>
            </a:r>
            <a:endParaRPr lang="ru-RU" sz="800" dirty="0" smtClean="0"/>
          </a:p>
          <a:p>
            <a:r>
              <a:rPr lang="ru-RU" sz="800" dirty="0" smtClean="0"/>
              <a:t>Г) </a:t>
            </a:r>
            <a:r>
              <a:rPr lang="ru-RU" sz="800" i="1" dirty="0" smtClean="0"/>
              <a:t>выставки патриотической направленности;</a:t>
            </a:r>
            <a:endParaRPr lang="ru-RU" sz="800" dirty="0" smtClean="0"/>
          </a:p>
          <a:p>
            <a:r>
              <a:rPr lang="ru-RU" sz="800" dirty="0" smtClean="0"/>
              <a:t>Д) </a:t>
            </a:r>
            <a:r>
              <a:rPr lang="ru-RU" sz="800" i="1" dirty="0" smtClean="0"/>
              <a:t>встречи с ветеранами</a:t>
            </a:r>
            <a:endParaRPr lang="ru-RU" sz="800" dirty="0" smtClean="0"/>
          </a:p>
          <a:p>
            <a:r>
              <a:rPr lang="ru-RU" sz="800" dirty="0" smtClean="0"/>
              <a:t>Участвовали ли Вы в таких мероприятиях, если да, то в каких именно?</a:t>
            </a:r>
          </a:p>
          <a:p>
            <a:r>
              <a:rPr lang="ru-RU" sz="800" dirty="0" smtClean="0"/>
              <a:t>Как Вы понимаете выражение «Малая Родина»?</a:t>
            </a:r>
          </a:p>
          <a:p>
            <a:r>
              <a:rPr lang="ru-RU" sz="800" dirty="0" smtClean="0"/>
              <a:t>Знаете ли Вы, когда образовался город (посёлок), в котором Вы живёте?</a:t>
            </a:r>
          </a:p>
          <a:p>
            <a:r>
              <a:rPr lang="ru-RU" sz="800" dirty="0" smtClean="0"/>
              <a:t>А) </a:t>
            </a:r>
            <a:r>
              <a:rPr lang="ru-RU" sz="800" i="1" dirty="0" smtClean="0"/>
              <a:t>да</a:t>
            </a:r>
            <a:endParaRPr lang="ru-RU" sz="800" dirty="0" smtClean="0"/>
          </a:p>
          <a:p>
            <a:r>
              <a:rPr lang="ru-RU" sz="800" dirty="0" smtClean="0"/>
              <a:t>Б) </a:t>
            </a:r>
            <a:r>
              <a:rPr lang="ru-RU" sz="800" i="1" dirty="0" smtClean="0"/>
              <a:t>нет</a:t>
            </a:r>
            <a:endParaRPr lang="ru-RU" sz="800" dirty="0" smtClean="0"/>
          </a:p>
          <a:p>
            <a:r>
              <a:rPr lang="ru-RU" sz="800" dirty="0" smtClean="0"/>
              <a:t>Любите ли Вы свой город (посёлок)?</a:t>
            </a:r>
          </a:p>
          <a:p>
            <a:r>
              <a:rPr lang="ru-RU" sz="800" dirty="0" smtClean="0"/>
              <a:t>А) </a:t>
            </a:r>
            <a:r>
              <a:rPr lang="ru-RU" sz="800" i="1" dirty="0" smtClean="0"/>
              <a:t>да</a:t>
            </a:r>
            <a:endParaRPr lang="ru-RU" sz="800" dirty="0" smtClean="0"/>
          </a:p>
          <a:p>
            <a:r>
              <a:rPr lang="ru-RU" sz="800" dirty="0" smtClean="0"/>
              <a:t>Б) </a:t>
            </a:r>
            <a:r>
              <a:rPr lang="ru-RU" sz="800" i="1" dirty="0" smtClean="0"/>
              <a:t>нет</a:t>
            </a:r>
            <a:endParaRPr lang="ru-RU" sz="800" dirty="0" smtClean="0"/>
          </a:p>
          <a:p>
            <a:r>
              <a:rPr lang="ru-RU" sz="800" dirty="0" smtClean="0"/>
              <a:t>В) </a:t>
            </a:r>
            <a:r>
              <a:rPr lang="ru-RU" sz="800" i="1" dirty="0" smtClean="0"/>
              <a:t>не знаю</a:t>
            </a:r>
            <a:endParaRPr lang="ru-RU" sz="800" dirty="0" smtClean="0"/>
          </a:p>
          <a:p>
            <a:r>
              <a:rPr lang="ru-RU" sz="800" dirty="0" smtClean="0"/>
              <a:t>Как называется улица, на которой Вы живёте?</a:t>
            </a:r>
          </a:p>
          <a:p>
            <a:r>
              <a:rPr lang="ru-RU" sz="800" dirty="0" smtClean="0"/>
              <a:t>В честь кого она названа?</a:t>
            </a:r>
          </a:p>
          <a:p>
            <a:r>
              <a:rPr lang="ru-RU" sz="800" dirty="0" smtClean="0"/>
              <a:t>Есть ли у Вас любимое место в нашем городе (посёлке)? Какое?</a:t>
            </a:r>
          </a:p>
          <a:p>
            <a:r>
              <a:rPr lang="ru-RU" sz="800" dirty="0" smtClean="0"/>
              <a:t>Что нужно делать для города (посёлка), что бы он был лучше?</a:t>
            </a:r>
          </a:p>
          <a:p>
            <a:endParaRPr lang="ru-RU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устой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5951</TotalTime>
  <Words>1132</Words>
  <Application>Microsoft Office PowerPoint</Application>
  <PresentationFormat>Экран (4:3)</PresentationFormat>
  <Paragraphs>163</Paragraphs>
  <Slides>28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пустой</vt:lpstr>
      <vt:lpstr>Acrobat Document</vt:lpstr>
      <vt:lpstr>Формирование военно - патриотического воспитания обучающихся в рамках изучения дисциплины ОБЖ»  преподаватель Селянина О.О. </vt:lpstr>
      <vt:lpstr>Проблема</vt:lpstr>
      <vt:lpstr>Слайд 3</vt:lpstr>
      <vt:lpstr>Слайд 4</vt:lpstr>
      <vt:lpstr>Слайд 5</vt:lpstr>
      <vt:lpstr>Слайд 6</vt:lpstr>
      <vt:lpstr>Планируемые результаты апробации модели</vt:lpstr>
      <vt:lpstr>Организация учебно- воспитательной деятельности в урочной и внеурочной системе</vt:lpstr>
      <vt:lpstr>Выявление уровня патриотического воспитания путем анкетирования</vt:lpstr>
      <vt:lpstr>Результаты анкетирования</vt:lpstr>
      <vt:lpstr>Применяемые технологии на уроках ОБЖ</vt:lpstr>
      <vt:lpstr>Слайд 12</vt:lpstr>
      <vt:lpstr>Реализация  патриотического  воспитания</vt:lpstr>
      <vt:lpstr>Реализация  патриотического  воспитания</vt:lpstr>
      <vt:lpstr>Реализация  патриотического  воспитания</vt:lpstr>
      <vt:lpstr>Патриотическое воспитание через внеурочную деятельность</vt:lpstr>
      <vt:lpstr>Заключение</vt:lpstr>
      <vt:lpstr>Результаты  обучающихся</vt:lpstr>
      <vt:lpstr>Мои достижения</vt:lpstr>
      <vt:lpstr>публикации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Проводимые мероприятия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Лидия Дерендяева</dc:creator>
  <cp:lastModifiedBy>Оля</cp:lastModifiedBy>
  <cp:revision>339</cp:revision>
  <dcterms:created xsi:type="dcterms:W3CDTF">2017-02-14T14:40:52Z</dcterms:created>
  <dcterms:modified xsi:type="dcterms:W3CDTF">2021-08-04T07:16:55Z</dcterms:modified>
</cp:coreProperties>
</file>