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5" r:id="rId2"/>
    <p:sldId id="279" r:id="rId3"/>
    <p:sldId id="259" r:id="rId4"/>
    <p:sldId id="278" r:id="rId5"/>
    <p:sldId id="293" r:id="rId6"/>
    <p:sldId id="281" r:id="rId7"/>
    <p:sldId id="288" r:id="rId8"/>
    <p:sldId id="257" r:id="rId9"/>
    <p:sldId id="290" r:id="rId10"/>
    <p:sldId id="292" r:id="rId11"/>
    <p:sldId id="283" r:id="rId12"/>
    <p:sldId id="285" r:id="rId13"/>
    <p:sldId id="286" r:id="rId14"/>
    <p:sldId id="289" r:id="rId15"/>
    <p:sldId id="294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1" d="100"/>
          <a:sy n="71" d="100"/>
        </p:scale>
        <p:origin x="53" y="1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D53D7-9982-4540-8C8F-F7937D4B797F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41FA1-4A2E-4872-8C84-259C7FC294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7843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D53D7-9982-4540-8C8F-F7937D4B797F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41FA1-4A2E-4872-8C84-259C7FC294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17270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D53D7-9982-4540-8C8F-F7937D4B797F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41FA1-4A2E-4872-8C84-259C7FC294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503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D53D7-9982-4540-8C8F-F7937D4B797F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41FA1-4A2E-4872-8C84-259C7FC294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55120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D53D7-9982-4540-8C8F-F7937D4B797F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41FA1-4A2E-4872-8C84-259C7FC294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91525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D53D7-9982-4540-8C8F-F7937D4B797F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41FA1-4A2E-4872-8C84-259C7FC294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4796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D53D7-9982-4540-8C8F-F7937D4B797F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41FA1-4A2E-4872-8C84-259C7FC294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4035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D53D7-9982-4540-8C8F-F7937D4B797F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41FA1-4A2E-4872-8C84-259C7FC294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71418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D53D7-9982-4540-8C8F-F7937D4B797F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41FA1-4A2E-4872-8C84-259C7FC294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0694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D53D7-9982-4540-8C8F-F7937D4B797F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41FA1-4A2E-4872-8C84-259C7FC294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8796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D53D7-9982-4540-8C8F-F7937D4B797F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41FA1-4A2E-4872-8C84-259C7FC294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7409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3D53D7-9982-4540-8C8F-F7937D4B797F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741FA1-4A2E-4872-8C84-259C7FC294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6421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g"/><Relationship Id="rId3" Type="http://schemas.openxmlformats.org/officeDocument/2006/relationships/image" Target="../media/image30.jpeg"/><Relationship Id="rId7" Type="http://schemas.openxmlformats.org/officeDocument/2006/relationships/image" Target="../media/image34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10" Type="http://schemas.openxmlformats.org/officeDocument/2006/relationships/image" Target="../media/image36.jpg"/><Relationship Id="rId4" Type="http://schemas.openxmlformats.org/officeDocument/2006/relationships/image" Target="../media/image31.jpeg"/><Relationship Id="rId9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41.jpg"/><Relationship Id="rId4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20.jp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 descr="C:\Users\Уланова\Desktop\скачанные файлы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1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1035656" y="1276259"/>
            <a:ext cx="9887197" cy="461025"/>
            <a:chOff x="0" y="0"/>
            <a:chExt cx="8501058" cy="571480"/>
          </a:xfrm>
        </p:grpSpPr>
        <p:grpSp>
          <p:nvGrpSpPr>
            <p:cNvPr id="4" name="Группа 9"/>
            <p:cNvGrpSpPr/>
            <p:nvPr/>
          </p:nvGrpSpPr>
          <p:grpSpPr>
            <a:xfrm>
              <a:off x="0" y="0"/>
              <a:ext cx="4357685" cy="571480"/>
              <a:chOff x="0" y="0"/>
              <a:chExt cx="4643406" cy="809620"/>
            </a:xfrm>
          </p:grpSpPr>
          <p:pic>
            <p:nvPicPr>
              <p:cNvPr id="8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2428860" cy="809620"/>
              </a:xfrm>
              <a:prstGeom prst="rect">
                <a:avLst/>
              </a:prstGeom>
              <a:noFill/>
            </p:spPr>
          </p:pic>
          <p:pic>
            <p:nvPicPr>
              <p:cNvPr id="9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214546" y="0"/>
                <a:ext cx="2428860" cy="809620"/>
              </a:xfrm>
              <a:prstGeom prst="rect">
                <a:avLst/>
              </a:prstGeom>
              <a:noFill/>
            </p:spPr>
          </p:pic>
        </p:grpSp>
        <p:grpSp>
          <p:nvGrpSpPr>
            <p:cNvPr id="5" name="Группа 10"/>
            <p:cNvGrpSpPr/>
            <p:nvPr/>
          </p:nvGrpSpPr>
          <p:grpSpPr>
            <a:xfrm>
              <a:off x="4143372" y="0"/>
              <a:ext cx="4357685" cy="571480"/>
              <a:chOff x="0" y="0"/>
              <a:chExt cx="4643406" cy="809620"/>
            </a:xfrm>
          </p:grpSpPr>
          <p:pic>
            <p:nvPicPr>
              <p:cNvPr id="6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2428860" cy="809620"/>
              </a:xfrm>
              <a:prstGeom prst="rect">
                <a:avLst/>
              </a:prstGeom>
              <a:noFill/>
            </p:spPr>
          </p:pic>
          <p:pic>
            <p:nvPicPr>
              <p:cNvPr id="7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214546" y="0"/>
                <a:ext cx="2428860" cy="809620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11" name="Группа 10"/>
          <p:cNvGrpSpPr/>
          <p:nvPr/>
        </p:nvGrpSpPr>
        <p:grpSpPr>
          <a:xfrm>
            <a:off x="1306259" y="5857224"/>
            <a:ext cx="9887197" cy="461025"/>
            <a:chOff x="0" y="0"/>
            <a:chExt cx="8501058" cy="571480"/>
          </a:xfrm>
        </p:grpSpPr>
        <p:grpSp>
          <p:nvGrpSpPr>
            <p:cNvPr id="12" name="Группа 9"/>
            <p:cNvGrpSpPr/>
            <p:nvPr/>
          </p:nvGrpSpPr>
          <p:grpSpPr>
            <a:xfrm>
              <a:off x="0" y="0"/>
              <a:ext cx="4357685" cy="571480"/>
              <a:chOff x="0" y="0"/>
              <a:chExt cx="4643406" cy="809620"/>
            </a:xfrm>
          </p:grpSpPr>
          <p:pic>
            <p:nvPicPr>
              <p:cNvPr id="16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2428860" cy="809620"/>
              </a:xfrm>
              <a:prstGeom prst="rect">
                <a:avLst/>
              </a:prstGeom>
              <a:noFill/>
            </p:spPr>
          </p:pic>
          <p:pic>
            <p:nvPicPr>
              <p:cNvPr id="17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214546" y="0"/>
                <a:ext cx="2428860" cy="809620"/>
              </a:xfrm>
              <a:prstGeom prst="rect">
                <a:avLst/>
              </a:prstGeom>
              <a:noFill/>
            </p:spPr>
          </p:pic>
        </p:grpSp>
        <p:grpSp>
          <p:nvGrpSpPr>
            <p:cNvPr id="13" name="Группа 10"/>
            <p:cNvGrpSpPr/>
            <p:nvPr/>
          </p:nvGrpSpPr>
          <p:grpSpPr>
            <a:xfrm>
              <a:off x="4143372" y="0"/>
              <a:ext cx="4357685" cy="571480"/>
              <a:chOff x="0" y="0"/>
              <a:chExt cx="4643406" cy="809620"/>
            </a:xfrm>
          </p:grpSpPr>
          <p:pic>
            <p:nvPicPr>
              <p:cNvPr id="14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2428860" cy="809620"/>
              </a:xfrm>
              <a:prstGeom prst="rect">
                <a:avLst/>
              </a:prstGeom>
              <a:noFill/>
            </p:spPr>
          </p:pic>
          <p:pic>
            <p:nvPicPr>
              <p:cNvPr id="15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214546" y="0"/>
                <a:ext cx="2428860" cy="809620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18" name="Прямоугольник 17"/>
          <p:cNvSpPr/>
          <p:nvPr/>
        </p:nvSpPr>
        <p:spPr>
          <a:xfrm>
            <a:off x="1722463" y="2143782"/>
            <a:ext cx="78748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n w="1905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по теме:</a:t>
            </a:r>
          </a:p>
          <a:p>
            <a:pPr algn="ctr"/>
            <a:r>
              <a:rPr lang="ru-RU" sz="3200" dirty="0" smtClean="0">
                <a:ln w="1905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«Коренное </a:t>
            </a:r>
            <a:r>
              <a:rPr lang="ru-RU" sz="3200" dirty="0">
                <a:ln w="1905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население </a:t>
            </a:r>
            <a:r>
              <a:rPr lang="ru-RU" sz="3200" dirty="0" smtClean="0">
                <a:ln w="1905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Ханты-Мансийского автономного округа»</a:t>
            </a:r>
            <a:endParaRPr lang="ru-RU" sz="3200" dirty="0">
              <a:ln w="1905"/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776139" y="4702177"/>
            <a:ext cx="400032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n w="1905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</a:t>
            </a:r>
          </a:p>
          <a:p>
            <a:r>
              <a:rPr lang="ru-RU" dirty="0" smtClean="0">
                <a:ln w="1905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дополнительного образования</a:t>
            </a:r>
          </a:p>
          <a:p>
            <a:r>
              <a:rPr lang="ru-RU" dirty="0" smtClean="0">
                <a:ln w="1905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Андрущакевич Н.В</a:t>
            </a:r>
            <a:r>
              <a:rPr lang="ru-RU" dirty="0" smtClean="0">
                <a:ln w="1905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>
                <a:ln w="1905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dirty="0" smtClean="0">
                <a:ln w="1905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Нижневартовск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87159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 descr="C:\Users\Уланова\Desktop\скачанные файлы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51012"/>
            <a:ext cx="12191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12838" y="1423662"/>
            <a:ext cx="97536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Медвежьи игрища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Медвежий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 или медвежьи игрища – наиболее древняя церемония, которая сохранилась до наших дней. Медвежьи игрища проводятся один раз в семь лет и по случаю добычи медведя.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77060" y="0"/>
            <a:ext cx="55262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Устное народное творчество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7883" y="3486722"/>
            <a:ext cx="2958353" cy="24017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0682" y="3440754"/>
            <a:ext cx="2761129" cy="233984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3074" name="Picture 2" descr="https://b1.culture.ru/c/631395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934"/>
          <a:stretch/>
        </p:blipFill>
        <p:spPr bwMode="auto">
          <a:xfrm>
            <a:off x="7710388" y="3447375"/>
            <a:ext cx="2802471" cy="232659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grpSp>
        <p:nvGrpSpPr>
          <p:cNvPr id="8" name="Группа 7"/>
          <p:cNvGrpSpPr/>
          <p:nvPr/>
        </p:nvGrpSpPr>
        <p:grpSpPr>
          <a:xfrm>
            <a:off x="1135035" y="6197156"/>
            <a:ext cx="10031403" cy="289705"/>
            <a:chOff x="0" y="0"/>
            <a:chExt cx="8501058" cy="571480"/>
          </a:xfrm>
        </p:grpSpPr>
        <p:grpSp>
          <p:nvGrpSpPr>
            <p:cNvPr id="9" name="Группа 9"/>
            <p:cNvGrpSpPr/>
            <p:nvPr/>
          </p:nvGrpSpPr>
          <p:grpSpPr>
            <a:xfrm>
              <a:off x="0" y="0"/>
              <a:ext cx="4357685" cy="571480"/>
              <a:chOff x="0" y="0"/>
              <a:chExt cx="4643406" cy="809620"/>
            </a:xfrm>
          </p:grpSpPr>
          <p:pic>
            <p:nvPicPr>
              <p:cNvPr id="13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0" y="0"/>
                <a:ext cx="2428860" cy="809620"/>
              </a:xfrm>
              <a:prstGeom prst="rect">
                <a:avLst/>
              </a:prstGeom>
              <a:noFill/>
            </p:spPr>
          </p:pic>
          <p:pic>
            <p:nvPicPr>
              <p:cNvPr id="14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214546" y="0"/>
                <a:ext cx="2428860" cy="809620"/>
              </a:xfrm>
              <a:prstGeom prst="rect">
                <a:avLst/>
              </a:prstGeom>
              <a:noFill/>
            </p:spPr>
          </p:pic>
        </p:grpSp>
        <p:grpSp>
          <p:nvGrpSpPr>
            <p:cNvPr id="10" name="Группа 10"/>
            <p:cNvGrpSpPr/>
            <p:nvPr/>
          </p:nvGrpSpPr>
          <p:grpSpPr>
            <a:xfrm>
              <a:off x="4143372" y="0"/>
              <a:ext cx="4357685" cy="571480"/>
              <a:chOff x="0" y="0"/>
              <a:chExt cx="4643406" cy="809620"/>
            </a:xfrm>
          </p:grpSpPr>
          <p:pic>
            <p:nvPicPr>
              <p:cNvPr id="11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0" y="0"/>
                <a:ext cx="2428860" cy="809620"/>
              </a:xfrm>
              <a:prstGeom prst="rect">
                <a:avLst/>
              </a:prstGeom>
              <a:noFill/>
            </p:spPr>
          </p:pic>
          <p:pic>
            <p:nvPicPr>
              <p:cNvPr id="12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214546" y="0"/>
                <a:ext cx="2428860" cy="809620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15" name="Группа 14"/>
          <p:cNvGrpSpPr/>
          <p:nvPr/>
        </p:nvGrpSpPr>
        <p:grpSpPr>
          <a:xfrm>
            <a:off x="1082728" y="883239"/>
            <a:ext cx="9897035" cy="277657"/>
            <a:chOff x="0" y="0"/>
            <a:chExt cx="8501058" cy="571480"/>
          </a:xfrm>
        </p:grpSpPr>
        <p:grpSp>
          <p:nvGrpSpPr>
            <p:cNvPr id="16" name="Группа 9"/>
            <p:cNvGrpSpPr/>
            <p:nvPr/>
          </p:nvGrpSpPr>
          <p:grpSpPr>
            <a:xfrm>
              <a:off x="0" y="0"/>
              <a:ext cx="4357685" cy="571480"/>
              <a:chOff x="0" y="0"/>
              <a:chExt cx="4643406" cy="809620"/>
            </a:xfrm>
          </p:grpSpPr>
          <p:pic>
            <p:nvPicPr>
              <p:cNvPr id="20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0" y="0"/>
                <a:ext cx="2428860" cy="809620"/>
              </a:xfrm>
              <a:prstGeom prst="rect">
                <a:avLst/>
              </a:prstGeom>
              <a:noFill/>
            </p:spPr>
          </p:pic>
          <p:pic>
            <p:nvPicPr>
              <p:cNvPr id="21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214546" y="0"/>
                <a:ext cx="2428860" cy="809620"/>
              </a:xfrm>
              <a:prstGeom prst="rect">
                <a:avLst/>
              </a:prstGeom>
              <a:noFill/>
            </p:spPr>
          </p:pic>
        </p:grpSp>
        <p:grpSp>
          <p:nvGrpSpPr>
            <p:cNvPr id="17" name="Группа 10"/>
            <p:cNvGrpSpPr/>
            <p:nvPr/>
          </p:nvGrpSpPr>
          <p:grpSpPr>
            <a:xfrm>
              <a:off x="4143372" y="0"/>
              <a:ext cx="4357685" cy="571480"/>
              <a:chOff x="0" y="0"/>
              <a:chExt cx="4643406" cy="809620"/>
            </a:xfrm>
          </p:grpSpPr>
          <p:pic>
            <p:nvPicPr>
              <p:cNvPr id="18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0" y="0"/>
                <a:ext cx="2428860" cy="809620"/>
              </a:xfrm>
              <a:prstGeom prst="rect">
                <a:avLst/>
              </a:prstGeom>
              <a:noFill/>
            </p:spPr>
          </p:pic>
          <p:pic>
            <p:nvPicPr>
              <p:cNvPr id="19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214546" y="0"/>
                <a:ext cx="2428860" cy="809620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26323310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 descr="C:\Users\Уланова\Desktop\скачанные файлы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9294"/>
            <a:ext cx="12191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3550" y="1775708"/>
            <a:ext cx="2834011" cy="224715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244" y="4189822"/>
            <a:ext cx="2553100" cy="190819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8818" y="4129177"/>
            <a:ext cx="2004803" cy="192232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7807" y="4155392"/>
            <a:ext cx="2414362" cy="194262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16" r="10192" b="15543"/>
          <a:stretch/>
        </p:blipFill>
        <p:spPr>
          <a:xfrm>
            <a:off x="6665767" y="1820968"/>
            <a:ext cx="2450816" cy="220189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549" y="1761637"/>
            <a:ext cx="2519795" cy="226122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0" name="Прямоугольник 9"/>
          <p:cNvSpPr/>
          <p:nvPr/>
        </p:nvSpPr>
        <p:spPr>
          <a:xfrm>
            <a:off x="1506071" y="228523"/>
            <a:ext cx="94487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Декоративно-прикладное искусство коренного северного народа 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878539" y="6206388"/>
            <a:ext cx="10703861" cy="472318"/>
            <a:chOff x="0" y="0"/>
            <a:chExt cx="8501058" cy="571480"/>
          </a:xfrm>
        </p:grpSpPr>
        <p:grpSp>
          <p:nvGrpSpPr>
            <p:cNvPr id="12" name="Группа 9"/>
            <p:cNvGrpSpPr/>
            <p:nvPr/>
          </p:nvGrpSpPr>
          <p:grpSpPr>
            <a:xfrm>
              <a:off x="0" y="0"/>
              <a:ext cx="4357685" cy="571480"/>
              <a:chOff x="0" y="0"/>
              <a:chExt cx="4643406" cy="809620"/>
            </a:xfrm>
          </p:grpSpPr>
          <p:pic>
            <p:nvPicPr>
              <p:cNvPr id="16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0" y="0"/>
                <a:ext cx="2428860" cy="809620"/>
              </a:xfrm>
              <a:prstGeom prst="rect">
                <a:avLst/>
              </a:prstGeom>
              <a:noFill/>
            </p:spPr>
          </p:pic>
          <p:pic>
            <p:nvPicPr>
              <p:cNvPr id="17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2214546" y="0"/>
                <a:ext cx="2428860" cy="809620"/>
              </a:xfrm>
              <a:prstGeom prst="rect">
                <a:avLst/>
              </a:prstGeom>
              <a:noFill/>
            </p:spPr>
          </p:pic>
        </p:grpSp>
        <p:grpSp>
          <p:nvGrpSpPr>
            <p:cNvPr id="13" name="Группа 10"/>
            <p:cNvGrpSpPr/>
            <p:nvPr/>
          </p:nvGrpSpPr>
          <p:grpSpPr>
            <a:xfrm>
              <a:off x="4143372" y="0"/>
              <a:ext cx="4357685" cy="571480"/>
              <a:chOff x="0" y="0"/>
              <a:chExt cx="4643406" cy="809620"/>
            </a:xfrm>
          </p:grpSpPr>
          <p:pic>
            <p:nvPicPr>
              <p:cNvPr id="14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0" y="0"/>
                <a:ext cx="2428860" cy="809620"/>
              </a:xfrm>
              <a:prstGeom prst="rect">
                <a:avLst/>
              </a:prstGeom>
              <a:noFill/>
            </p:spPr>
          </p:pic>
          <p:pic>
            <p:nvPicPr>
              <p:cNvPr id="15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2214546" y="0"/>
                <a:ext cx="2428860" cy="809620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18" name="Группа 17"/>
          <p:cNvGrpSpPr/>
          <p:nvPr/>
        </p:nvGrpSpPr>
        <p:grpSpPr>
          <a:xfrm>
            <a:off x="851192" y="1086626"/>
            <a:ext cx="10488708" cy="453469"/>
            <a:chOff x="0" y="0"/>
            <a:chExt cx="8501058" cy="571480"/>
          </a:xfrm>
        </p:grpSpPr>
        <p:grpSp>
          <p:nvGrpSpPr>
            <p:cNvPr id="19" name="Группа 9"/>
            <p:cNvGrpSpPr/>
            <p:nvPr/>
          </p:nvGrpSpPr>
          <p:grpSpPr>
            <a:xfrm>
              <a:off x="0" y="0"/>
              <a:ext cx="4357685" cy="571480"/>
              <a:chOff x="0" y="0"/>
              <a:chExt cx="4643406" cy="809620"/>
            </a:xfrm>
          </p:grpSpPr>
          <p:pic>
            <p:nvPicPr>
              <p:cNvPr id="23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0" y="0"/>
                <a:ext cx="2428860" cy="809620"/>
              </a:xfrm>
              <a:prstGeom prst="rect">
                <a:avLst/>
              </a:prstGeom>
              <a:noFill/>
            </p:spPr>
          </p:pic>
          <p:pic>
            <p:nvPicPr>
              <p:cNvPr id="24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2214546" y="0"/>
                <a:ext cx="2428860" cy="809620"/>
              </a:xfrm>
              <a:prstGeom prst="rect">
                <a:avLst/>
              </a:prstGeom>
              <a:noFill/>
            </p:spPr>
          </p:pic>
        </p:grpSp>
        <p:grpSp>
          <p:nvGrpSpPr>
            <p:cNvPr id="20" name="Группа 10"/>
            <p:cNvGrpSpPr/>
            <p:nvPr/>
          </p:nvGrpSpPr>
          <p:grpSpPr>
            <a:xfrm>
              <a:off x="4143372" y="0"/>
              <a:ext cx="4357685" cy="571480"/>
              <a:chOff x="0" y="0"/>
              <a:chExt cx="4643406" cy="809620"/>
            </a:xfrm>
          </p:grpSpPr>
          <p:pic>
            <p:nvPicPr>
              <p:cNvPr id="21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0" y="0"/>
                <a:ext cx="2428860" cy="809620"/>
              </a:xfrm>
              <a:prstGeom prst="rect">
                <a:avLst/>
              </a:prstGeom>
              <a:noFill/>
            </p:spPr>
          </p:pic>
          <p:pic>
            <p:nvPicPr>
              <p:cNvPr id="22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2214546" y="0"/>
                <a:ext cx="2428860" cy="809620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86" t="11614" r="34745" b="61327"/>
          <a:stretch/>
        </p:blipFill>
        <p:spPr>
          <a:xfrm>
            <a:off x="3685462" y="4155392"/>
            <a:ext cx="2825696" cy="189611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0" t="12907" r="65751" b="60034"/>
          <a:stretch/>
        </p:blipFill>
        <p:spPr>
          <a:xfrm>
            <a:off x="9284790" y="1768131"/>
            <a:ext cx="1998832" cy="219042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8728233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 descr="C:\Users\Уланова\Desktop\скачанные файлы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15" y="-242662"/>
            <a:ext cx="12191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61" t="18659" r="59021" b="72992"/>
          <a:stretch/>
        </p:blipFill>
        <p:spPr>
          <a:xfrm>
            <a:off x="1087653" y="1564996"/>
            <a:ext cx="1850317" cy="97159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grpSp>
        <p:nvGrpSpPr>
          <p:cNvPr id="4" name="Группа 3"/>
          <p:cNvGrpSpPr/>
          <p:nvPr/>
        </p:nvGrpSpPr>
        <p:grpSpPr>
          <a:xfrm>
            <a:off x="1523999" y="6029998"/>
            <a:ext cx="9144000" cy="403079"/>
            <a:chOff x="0" y="0"/>
            <a:chExt cx="8501058" cy="571480"/>
          </a:xfrm>
        </p:grpSpPr>
        <p:grpSp>
          <p:nvGrpSpPr>
            <p:cNvPr id="5" name="Группа 9"/>
            <p:cNvGrpSpPr/>
            <p:nvPr/>
          </p:nvGrpSpPr>
          <p:grpSpPr>
            <a:xfrm>
              <a:off x="0" y="0"/>
              <a:ext cx="4357685" cy="571480"/>
              <a:chOff x="0" y="0"/>
              <a:chExt cx="4643406" cy="809620"/>
            </a:xfrm>
          </p:grpSpPr>
          <p:pic>
            <p:nvPicPr>
              <p:cNvPr id="9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0"/>
                <a:ext cx="2428860" cy="809620"/>
              </a:xfrm>
              <a:prstGeom prst="rect">
                <a:avLst/>
              </a:prstGeom>
              <a:noFill/>
            </p:spPr>
          </p:pic>
          <p:pic>
            <p:nvPicPr>
              <p:cNvPr id="10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214546" y="0"/>
                <a:ext cx="2428860" cy="809620"/>
              </a:xfrm>
              <a:prstGeom prst="rect">
                <a:avLst/>
              </a:prstGeom>
              <a:noFill/>
            </p:spPr>
          </p:pic>
        </p:grpSp>
        <p:grpSp>
          <p:nvGrpSpPr>
            <p:cNvPr id="6" name="Группа 10"/>
            <p:cNvGrpSpPr/>
            <p:nvPr/>
          </p:nvGrpSpPr>
          <p:grpSpPr>
            <a:xfrm>
              <a:off x="4143372" y="0"/>
              <a:ext cx="4357685" cy="571480"/>
              <a:chOff x="0" y="0"/>
              <a:chExt cx="4643406" cy="809620"/>
            </a:xfrm>
          </p:grpSpPr>
          <p:pic>
            <p:nvPicPr>
              <p:cNvPr id="7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0"/>
                <a:ext cx="2428860" cy="809620"/>
              </a:xfrm>
              <a:prstGeom prst="rect">
                <a:avLst/>
              </a:prstGeom>
              <a:noFill/>
            </p:spPr>
          </p:pic>
          <p:pic>
            <p:nvPicPr>
              <p:cNvPr id="8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214546" y="0"/>
                <a:ext cx="2428860" cy="809620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11" name="Группа 10"/>
          <p:cNvGrpSpPr/>
          <p:nvPr/>
        </p:nvGrpSpPr>
        <p:grpSpPr>
          <a:xfrm>
            <a:off x="1408739" y="878210"/>
            <a:ext cx="9144000" cy="418609"/>
            <a:chOff x="0" y="0"/>
            <a:chExt cx="8501058" cy="571480"/>
          </a:xfrm>
        </p:grpSpPr>
        <p:grpSp>
          <p:nvGrpSpPr>
            <p:cNvPr id="12" name="Группа 9"/>
            <p:cNvGrpSpPr/>
            <p:nvPr/>
          </p:nvGrpSpPr>
          <p:grpSpPr>
            <a:xfrm>
              <a:off x="0" y="0"/>
              <a:ext cx="4357685" cy="571480"/>
              <a:chOff x="0" y="0"/>
              <a:chExt cx="4643406" cy="809620"/>
            </a:xfrm>
          </p:grpSpPr>
          <p:pic>
            <p:nvPicPr>
              <p:cNvPr id="16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0"/>
                <a:ext cx="2428860" cy="809620"/>
              </a:xfrm>
              <a:prstGeom prst="rect">
                <a:avLst/>
              </a:prstGeom>
              <a:noFill/>
            </p:spPr>
          </p:pic>
          <p:pic>
            <p:nvPicPr>
              <p:cNvPr id="17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214546" y="0"/>
                <a:ext cx="2428860" cy="809620"/>
              </a:xfrm>
              <a:prstGeom prst="rect">
                <a:avLst/>
              </a:prstGeom>
              <a:noFill/>
            </p:spPr>
          </p:pic>
        </p:grpSp>
        <p:grpSp>
          <p:nvGrpSpPr>
            <p:cNvPr id="13" name="Группа 10"/>
            <p:cNvGrpSpPr/>
            <p:nvPr/>
          </p:nvGrpSpPr>
          <p:grpSpPr>
            <a:xfrm>
              <a:off x="4143372" y="0"/>
              <a:ext cx="4357685" cy="571480"/>
              <a:chOff x="0" y="0"/>
              <a:chExt cx="4643406" cy="809620"/>
            </a:xfrm>
          </p:grpSpPr>
          <p:pic>
            <p:nvPicPr>
              <p:cNvPr id="14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0"/>
                <a:ext cx="2428860" cy="809620"/>
              </a:xfrm>
              <a:prstGeom prst="rect">
                <a:avLst/>
              </a:prstGeom>
              <a:noFill/>
            </p:spPr>
          </p:pic>
          <p:pic>
            <p:nvPicPr>
              <p:cNvPr id="15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214546" y="0"/>
                <a:ext cx="2428860" cy="809620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19" name="Прямоугольник 18"/>
          <p:cNvSpPr/>
          <p:nvPr/>
        </p:nvSpPr>
        <p:spPr>
          <a:xfrm>
            <a:off x="1694310" y="134112"/>
            <a:ext cx="80477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Симметрия в орнаменте народов ханты и манси</a:t>
            </a:r>
            <a:endParaRPr lang="ru-RU" sz="2800" dirty="0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99" t="17788" r="10680" b="71445"/>
          <a:stretch/>
        </p:blipFill>
        <p:spPr>
          <a:xfrm>
            <a:off x="3390875" y="1564996"/>
            <a:ext cx="1904103" cy="100183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2" name="Прямоугольник 21"/>
          <p:cNvSpPr/>
          <p:nvPr/>
        </p:nvSpPr>
        <p:spPr>
          <a:xfrm>
            <a:off x="1694310" y="2605977"/>
            <a:ext cx="81464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Рога быка </a:t>
            </a:r>
            <a:endParaRPr lang="ru-RU" sz="1000" dirty="0"/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34" t="74240" r="28436" b="9061"/>
          <a:stretch/>
        </p:blipFill>
        <p:spPr>
          <a:xfrm>
            <a:off x="5865478" y="3059440"/>
            <a:ext cx="1715538" cy="94186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59" t="57005" r="9475" b="32933"/>
          <a:stretch/>
        </p:blipFill>
        <p:spPr>
          <a:xfrm>
            <a:off x="5684672" y="1531852"/>
            <a:ext cx="2000923" cy="105674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7" name="Рисунок 2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80" t="74224" r="73581" b="9690"/>
          <a:stretch/>
        </p:blipFill>
        <p:spPr>
          <a:xfrm>
            <a:off x="1128999" y="3017253"/>
            <a:ext cx="1815873" cy="98831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8" name="Рисунок 2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97" t="74224" r="52862" b="9690"/>
          <a:stretch/>
        </p:blipFill>
        <p:spPr>
          <a:xfrm>
            <a:off x="3603950" y="3059440"/>
            <a:ext cx="1606171" cy="99371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9" name="Прямоугольник 28"/>
          <p:cNvSpPr/>
          <p:nvPr/>
        </p:nvSpPr>
        <p:spPr>
          <a:xfrm>
            <a:off x="3519627" y="4006525"/>
            <a:ext cx="7344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Солнце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1459962" y="4006331"/>
            <a:ext cx="10230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Язык карася </a:t>
            </a:r>
            <a:endParaRPr lang="ru-RU" sz="10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5889277" y="4092440"/>
            <a:ext cx="133402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Двуглавый глухарь</a:t>
            </a:r>
            <a:endParaRPr lang="ru-RU" sz="1000" dirty="0"/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11" t="74240" r="6135" b="9061"/>
          <a:stretch/>
        </p:blipFill>
        <p:spPr>
          <a:xfrm>
            <a:off x="8139615" y="3052661"/>
            <a:ext cx="1633352" cy="99944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34" name="Прямоугольник 33"/>
          <p:cNvSpPr/>
          <p:nvPr/>
        </p:nvSpPr>
        <p:spPr>
          <a:xfrm>
            <a:off x="8506940" y="4015888"/>
            <a:ext cx="8306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Кострище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3518447" y="2620771"/>
            <a:ext cx="135165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Соболь с крестиком</a:t>
            </a:r>
            <a:endParaRPr lang="ru-RU" sz="1000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6069615" y="2620771"/>
            <a:ext cx="97334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Челюсть щук</a:t>
            </a:r>
            <a:endParaRPr lang="ru-RU" sz="1000" dirty="0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14" t="57977" r="59184" b="33673"/>
          <a:stretch/>
        </p:blipFill>
        <p:spPr>
          <a:xfrm>
            <a:off x="8100939" y="1564996"/>
            <a:ext cx="1936376" cy="104098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38" name="Прямоугольник 37"/>
          <p:cNvSpPr/>
          <p:nvPr/>
        </p:nvSpPr>
        <p:spPr>
          <a:xfrm>
            <a:off x="8100939" y="2620016"/>
            <a:ext cx="190468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 крыло молодого ворона</a:t>
            </a:r>
            <a:endParaRPr lang="ru-RU" sz="1000" dirty="0"/>
          </a:p>
        </p:txBody>
      </p:sp>
      <p:pic>
        <p:nvPicPr>
          <p:cNvPr id="39" name="Рисунок 3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7" t="39584" r="59775" b="51852"/>
          <a:stretch/>
        </p:blipFill>
        <p:spPr>
          <a:xfrm>
            <a:off x="2870832" y="4542771"/>
            <a:ext cx="2186377" cy="98232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40" name="Прямоугольник 39"/>
          <p:cNvSpPr/>
          <p:nvPr/>
        </p:nvSpPr>
        <p:spPr>
          <a:xfrm>
            <a:off x="3083634" y="5548744"/>
            <a:ext cx="135165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Рога молодого быка</a:t>
            </a:r>
            <a:endParaRPr lang="ru-RU" sz="1000" dirty="0"/>
          </a:p>
        </p:txBody>
      </p:sp>
      <p:pic>
        <p:nvPicPr>
          <p:cNvPr id="41" name="Рисунок 4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77" t="40240" r="11181" b="52267"/>
          <a:stretch/>
        </p:blipFill>
        <p:spPr>
          <a:xfrm>
            <a:off x="5684672" y="4520922"/>
            <a:ext cx="2284205" cy="102602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42" name="Прямоугольник 41"/>
          <p:cNvSpPr/>
          <p:nvPr/>
        </p:nvSpPr>
        <p:spPr>
          <a:xfrm>
            <a:off x="6178222" y="5601516"/>
            <a:ext cx="111761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Малый крестик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2257819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 descr="C:\Users\Уланова\Desktop\скачанные файлы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60" y="64208"/>
            <a:ext cx="12191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66"/>
          <a:stretch/>
        </p:blipFill>
        <p:spPr>
          <a:xfrm>
            <a:off x="2049246" y="2140390"/>
            <a:ext cx="7502139" cy="375318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grpSp>
        <p:nvGrpSpPr>
          <p:cNvPr id="4" name="Группа 3"/>
          <p:cNvGrpSpPr/>
          <p:nvPr/>
        </p:nvGrpSpPr>
        <p:grpSpPr>
          <a:xfrm>
            <a:off x="1524000" y="6156208"/>
            <a:ext cx="9144000" cy="571480"/>
            <a:chOff x="0" y="0"/>
            <a:chExt cx="8501058" cy="571480"/>
          </a:xfrm>
        </p:grpSpPr>
        <p:grpSp>
          <p:nvGrpSpPr>
            <p:cNvPr id="5" name="Группа 9"/>
            <p:cNvGrpSpPr/>
            <p:nvPr/>
          </p:nvGrpSpPr>
          <p:grpSpPr>
            <a:xfrm>
              <a:off x="0" y="0"/>
              <a:ext cx="4357685" cy="571480"/>
              <a:chOff x="0" y="0"/>
              <a:chExt cx="4643406" cy="809620"/>
            </a:xfrm>
          </p:grpSpPr>
          <p:pic>
            <p:nvPicPr>
              <p:cNvPr id="9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0"/>
                <a:ext cx="2428860" cy="809620"/>
              </a:xfrm>
              <a:prstGeom prst="rect">
                <a:avLst/>
              </a:prstGeom>
              <a:noFill/>
            </p:spPr>
          </p:pic>
          <p:pic>
            <p:nvPicPr>
              <p:cNvPr id="10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214546" y="0"/>
                <a:ext cx="2428860" cy="809620"/>
              </a:xfrm>
              <a:prstGeom prst="rect">
                <a:avLst/>
              </a:prstGeom>
              <a:noFill/>
            </p:spPr>
          </p:pic>
        </p:grpSp>
        <p:grpSp>
          <p:nvGrpSpPr>
            <p:cNvPr id="6" name="Группа 10"/>
            <p:cNvGrpSpPr/>
            <p:nvPr/>
          </p:nvGrpSpPr>
          <p:grpSpPr>
            <a:xfrm>
              <a:off x="4143372" y="0"/>
              <a:ext cx="4357685" cy="571480"/>
              <a:chOff x="0" y="0"/>
              <a:chExt cx="4643406" cy="809620"/>
            </a:xfrm>
          </p:grpSpPr>
          <p:pic>
            <p:nvPicPr>
              <p:cNvPr id="7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0"/>
                <a:ext cx="2428860" cy="809620"/>
              </a:xfrm>
              <a:prstGeom prst="rect">
                <a:avLst/>
              </a:prstGeom>
              <a:noFill/>
            </p:spPr>
          </p:pic>
          <p:pic>
            <p:nvPicPr>
              <p:cNvPr id="8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214546" y="0"/>
                <a:ext cx="2428860" cy="809620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11" name="Группа 10"/>
          <p:cNvGrpSpPr/>
          <p:nvPr/>
        </p:nvGrpSpPr>
        <p:grpSpPr>
          <a:xfrm>
            <a:off x="1408739" y="1306276"/>
            <a:ext cx="9144000" cy="571480"/>
            <a:chOff x="0" y="0"/>
            <a:chExt cx="8501058" cy="571480"/>
          </a:xfrm>
        </p:grpSpPr>
        <p:grpSp>
          <p:nvGrpSpPr>
            <p:cNvPr id="12" name="Группа 9"/>
            <p:cNvGrpSpPr/>
            <p:nvPr/>
          </p:nvGrpSpPr>
          <p:grpSpPr>
            <a:xfrm>
              <a:off x="0" y="0"/>
              <a:ext cx="4357685" cy="571480"/>
              <a:chOff x="0" y="0"/>
              <a:chExt cx="4643406" cy="809620"/>
            </a:xfrm>
          </p:grpSpPr>
          <p:pic>
            <p:nvPicPr>
              <p:cNvPr id="16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0"/>
                <a:ext cx="2428860" cy="809620"/>
              </a:xfrm>
              <a:prstGeom prst="rect">
                <a:avLst/>
              </a:prstGeom>
              <a:noFill/>
            </p:spPr>
          </p:pic>
          <p:pic>
            <p:nvPicPr>
              <p:cNvPr id="17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214546" y="0"/>
                <a:ext cx="2428860" cy="809620"/>
              </a:xfrm>
              <a:prstGeom prst="rect">
                <a:avLst/>
              </a:prstGeom>
              <a:noFill/>
            </p:spPr>
          </p:pic>
        </p:grpSp>
        <p:grpSp>
          <p:nvGrpSpPr>
            <p:cNvPr id="13" name="Группа 10"/>
            <p:cNvGrpSpPr/>
            <p:nvPr/>
          </p:nvGrpSpPr>
          <p:grpSpPr>
            <a:xfrm>
              <a:off x="4143372" y="0"/>
              <a:ext cx="4357685" cy="571480"/>
              <a:chOff x="0" y="0"/>
              <a:chExt cx="4643406" cy="809620"/>
            </a:xfrm>
          </p:grpSpPr>
          <p:pic>
            <p:nvPicPr>
              <p:cNvPr id="14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0"/>
                <a:ext cx="2428860" cy="809620"/>
              </a:xfrm>
              <a:prstGeom prst="rect">
                <a:avLst/>
              </a:prstGeom>
              <a:noFill/>
            </p:spPr>
          </p:pic>
          <p:pic>
            <p:nvPicPr>
              <p:cNvPr id="15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214546" y="0"/>
                <a:ext cx="2428860" cy="809620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19" name="Прямоугольник 18"/>
          <p:cNvSpPr/>
          <p:nvPr/>
        </p:nvSpPr>
        <p:spPr>
          <a:xfrm>
            <a:off x="2945545" y="320106"/>
            <a:ext cx="65654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Орнаменты Ханты-Манси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2440669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 descr="C:\Users\Уланова\Desktop\скачанные файлы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9294"/>
            <a:ext cx="12191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239951" y="-73995"/>
            <a:ext cx="212808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Одежда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283882" y="1320638"/>
            <a:ext cx="974463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Хантыйские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мансийские мастерицы шили одежду из различных материалов: оленьего меха, птичьих шкурок, пушнины, овчины,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сукна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крапивного и льняного холста, хлопчатобумажной ткани. Из нитей плели пояса и подвязки для обуви,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вязали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носки.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882" y="2946643"/>
            <a:ext cx="2059362" cy="30029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558" y="2914394"/>
            <a:ext cx="3334871" cy="302445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4743" y="2946643"/>
            <a:ext cx="4052795" cy="3039596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878539" y="6206388"/>
            <a:ext cx="10703861" cy="472318"/>
            <a:chOff x="0" y="0"/>
            <a:chExt cx="8501058" cy="571480"/>
          </a:xfrm>
        </p:grpSpPr>
        <p:grpSp>
          <p:nvGrpSpPr>
            <p:cNvPr id="9" name="Группа 9"/>
            <p:cNvGrpSpPr/>
            <p:nvPr/>
          </p:nvGrpSpPr>
          <p:grpSpPr>
            <a:xfrm>
              <a:off x="0" y="0"/>
              <a:ext cx="4357685" cy="571480"/>
              <a:chOff x="0" y="0"/>
              <a:chExt cx="4643406" cy="809620"/>
            </a:xfrm>
          </p:grpSpPr>
          <p:pic>
            <p:nvPicPr>
              <p:cNvPr id="13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0" y="0"/>
                <a:ext cx="2428860" cy="809620"/>
              </a:xfrm>
              <a:prstGeom prst="rect">
                <a:avLst/>
              </a:prstGeom>
              <a:noFill/>
            </p:spPr>
          </p:pic>
          <p:pic>
            <p:nvPicPr>
              <p:cNvPr id="14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214546" y="0"/>
                <a:ext cx="2428860" cy="809620"/>
              </a:xfrm>
              <a:prstGeom prst="rect">
                <a:avLst/>
              </a:prstGeom>
              <a:noFill/>
            </p:spPr>
          </p:pic>
        </p:grpSp>
        <p:grpSp>
          <p:nvGrpSpPr>
            <p:cNvPr id="10" name="Группа 10"/>
            <p:cNvGrpSpPr/>
            <p:nvPr/>
          </p:nvGrpSpPr>
          <p:grpSpPr>
            <a:xfrm>
              <a:off x="4143372" y="0"/>
              <a:ext cx="4357685" cy="571480"/>
              <a:chOff x="0" y="0"/>
              <a:chExt cx="4643406" cy="809620"/>
            </a:xfrm>
          </p:grpSpPr>
          <p:pic>
            <p:nvPicPr>
              <p:cNvPr id="11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0" y="0"/>
                <a:ext cx="2428860" cy="809620"/>
              </a:xfrm>
              <a:prstGeom prst="rect">
                <a:avLst/>
              </a:prstGeom>
              <a:noFill/>
            </p:spPr>
          </p:pic>
          <p:pic>
            <p:nvPicPr>
              <p:cNvPr id="12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214546" y="0"/>
                <a:ext cx="2428860" cy="809620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15" name="Группа 14"/>
          <p:cNvGrpSpPr/>
          <p:nvPr/>
        </p:nvGrpSpPr>
        <p:grpSpPr>
          <a:xfrm>
            <a:off x="743615" y="856473"/>
            <a:ext cx="10703861" cy="472318"/>
            <a:chOff x="0" y="0"/>
            <a:chExt cx="8501058" cy="571480"/>
          </a:xfrm>
        </p:grpSpPr>
        <p:grpSp>
          <p:nvGrpSpPr>
            <p:cNvPr id="16" name="Группа 9"/>
            <p:cNvGrpSpPr/>
            <p:nvPr/>
          </p:nvGrpSpPr>
          <p:grpSpPr>
            <a:xfrm>
              <a:off x="0" y="0"/>
              <a:ext cx="4357685" cy="571480"/>
              <a:chOff x="0" y="0"/>
              <a:chExt cx="4643406" cy="809620"/>
            </a:xfrm>
          </p:grpSpPr>
          <p:pic>
            <p:nvPicPr>
              <p:cNvPr id="20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0" y="0"/>
                <a:ext cx="2428860" cy="809620"/>
              </a:xfrm>
              <a:prstGeom prst="rect">
                <a:avLst/>
              </a:prstGeom>
              <a:noFill/>
            </p:spPr>
          </p:pic>
          <p:pic>
            <p:nvPicPr>
              <p:cNvPr id="21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214546" y="0"/>
                <a:ext cx="2428860" cy="809620"/>
              </a:xfrm>
              <a:prstGeom prst="rect">
                <a:avLst/>
              </a:prstGeom>
              <a:noFill/>
            </p:spPr>
          </p:pic>
        </p:grpSp>
        <p:grpSp>
          <p:nvGrpSpPr>
            <p:cNvPr id="17" name="Группа 10"/>
            <p:cNvGrpSpPr/>
            <p:nvPr/>
          </p:nvGrpSpPr>
          <p:grpSpPr>
            <a:xfrm>
              <a:off x="4143372" y="0"/>
              <a:ext cx="4357685" cy="571480"/>
              <a:chOff x="0" y="0"/>
              <a:chExt cx="4643406" cy="809620"/>
            </a:xfrm>
          </p:grpSpPr>
          <p:pic>
            <p:nvPicPr>
              <p:cNvPr id="18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0" y="0"/>
                <a:ext cx="2428860" cy="809620"/>
              </a:xfrm>
              <a:prstGeom prst="rect">
                <a:avLst/>
              </a:prstGeom>
              <a:noFill/>
            </p:spPr>
          </p:pic>
          <p:pic>
            <p:nvPicPr>
              <p:cNvPr id="19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214546" y="0"/>
                <a:ext cx="2428860" cy="809620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31729251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 descr="C:\Users\Уланова\Desktop\скачанные файлы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9294"/>
            <a:ext cx="12191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78804" y="2545087"/>
            <a:ext cx="368568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Спасибо!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27778880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 descr="C:\Users\Уланова\Desktop\скачанные файлы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1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1474104" y="6289028"/>
            <a:ext cx="9398852" cy="424927"/>
            <a:chOff x="0" y="0"/>
            <a:chExt cx="8501058" cy="571480"/>
          </a:xfrm>
        </p:grpSpPr>
        <p:grpSp>
          <p:nvGrpSpPr>
            <p:cNvPr id="4" name="Группа 9"/>
            <p:cNvGrpSpPr/>
            <p:nvPr/>
          </p:nvGrpSpPr>
          <p:grpSpPr>
            <a:xfrm>
              <a:off x="0" y="0"/>
              <a:ext cx="4357685" cy="571480"/>
              <a:chOff x="0" y="0"/>
              <a:chExt cx="4643406" cy="809620"/>
            </a:xfrm>
          </p:grpSpPr>
          <p:pic>
            <p:nvPicPr>
              <p:cNvPr id="8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2428860" cy="809620"/>
              </a:xfrm>
              <a:prstGeom prst="rect">
                <a:avLst/>
              </a:prstGeom>
              <a:noFill/>
            </p:spPr>
          </p:pic>
          <p:pic>
            <p:nvPicPr>
              <p:cNvPr id="9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214546" y="0"/>
                <a:ext cx="2428860" cy="809620"/>
              </a:xfrm>
              <a:prstGeom prst="rect">
                <a:avLst/>
              </a:prstGeom>
              <a:noFill/>
            </p:spPr>
          </p:pic>
        </p:grpSp>
        <p:grpSp>
          <p:nvGrpSpPr>
            <p:cNvPr id="5" name="Группа 10"/>
            <p:cNvGrpSpPr/>
            <p:nvPr/>
          </p:nvGrpSpPr>
          <p:grpSpPr>
            <a:xfrm>
              <a:off x="4143372" y="0"/>
              <a:ext cx="4357685" cy="571480"/>
              <a:chOff x="0" y="0"/>
              <a:chExt cx="4643406" cy="809620"/>
            </a:xfrm>
          </p:grpSpPr>
          <p:pic>
            <p:nvPicPr>
              <p:cNvPr id="6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2428860" cy="809620"/>
              </a:xfrm>
              <a:prstGeom prst="rect">
                <a:avLst/>
              </a:prstGeom>
              <a:noFill/>
            </p:spPr>
          </p:pic>
          <p:pic>
            <p:nvPicPr>
              <p:cNvPr id="7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214546" y="0"/>
                <a:ext cx="2428860" cy="809620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10" name="Группа 9"/>
          <p:cNvGrpSpPr/>
          <p:nvPr/>
        </p:nvGrpSpPr>
        <p:grpSpPr>
          <a:xfrm>
            <a:off x="1035656" y="1276259"/>
            <a:ext cx="9887197" cy="461025"/>
            <a:chOff x="0" y="0"/>
            <a:chExt cx="8501058" cy="571480"/>
          </a:xfrm>
        </p:grpSpPr>
        <p:grpSp>
          <p:nvGrpSpPr>
            <p:cNvPr id="11" name="Группа 9"/>
            <p:cNvGrpSpPr/>
            <p:nvPr/>
          </p:nvGrpSpPr>
          <p:grpSpPr>
            <a:xfrm>
              <a:off x="0" y="0"/>
              <a:ext cx="4357685" cy="571480"/>
              <a:chOff x="0" y="0"/>
              <a:chExt cx="4643406" cy="809620"/>
            </a:xfrm>
          </p:grpSpPr>
          <p:pic>
            <p:nvPicPr>
              <p:cNvPr id="15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2428860" cy="809620"/>
              </a:xfrm>
              <a:prstGeom prst="rect">
                <a:avLst/>
              </a:prstGeom>
              <a:noFill/>
            </p:spPr>
          </p:pic>
          <p:pic>
            <p:nvPicPr>
              <p:cNvPr id="16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214546" y="0"/>
                <a:ext cx="2428860" cy="809620"/>
              </a:xfrm>
              <a:prstGeom prst="rect">
                <a:avLst/>
              </a:prstGeom>
              <a:noFill/>
            </p:spPr>
          </p:pic>
        </p:grpSp>
        <p:grpSp>
          <p:nvGrpSpPr>
            <p:cNvPr id="12" name="Группа 10"/>
            <p:cNvGrpSpPr/>
            <p:nvPr/>
          </p:nvGrpSpPr>
          <p:grpSpPr>
            <a:xfrm>
              <a:off x="4143372" y="0"/>
              <a:ext cx="4357685" cy="571480"/>
              <a:chOff x="0" y="0"/>
              <a:chExt cx="4643406" cy="809620"/>
            </a:xfrm>
          </p:grpSpPr>
          <p:pic>
            <p:nvPicPr>
              <p:cNvPr id="13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2428860" cy="809620"/>
              </a:xfrm>
              <a:prstGeom prst="rect">
                <a:avLst/>
              </a:prstGeom>
              <a:noFill/>
            </p:spPr>
          </p:pic>
          <p:pic>
            <p:nvPicPr>
              <p:cNvPr id="14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214546" y="0"/>
                <a:ext cx="2428860" cy="809620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17" name="Picture 2" descr="G:\ханты и манси\север_smal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29553" y="3646615"/>
            <a:ext cx="3334588" cy="23045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" name="Прямоугольник 17"/>
          <p:cNvSpPr/>
          <p:nvPr/>
        </p:nvSpPr>
        <p:spPr>
          <a:xfrm>
            <a:off x="694073" y="1352563"/>
            <a:ext cx="10501612" cy="76944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  <a:scene3d>
              <a:camera prst="perspectiveLeft"/>
              <a:lightRig rig="threePt" dir="t"/>
            </a:scene3d>
            <a:sp3d/>
          </a:bodyPr>
          <a:lstStyle/>
          <a:p>
            <a:pPr algn="ctr"/>
            <a:r>
              <a:rPr lang="ru-RU" sz="3600" dirty="0" smtClean="0">
                <a:ln w="1905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Коренное население </a:t>
            </a:r>
          </a:p>
          <a:p>
            <a:pPr algn="ctr"/>
            <a:r>
              <a:rPr lang="ru-RU" sz="3600" b="1" dirty="0" smtClean="0">
                <a:ln w="1905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Ханты-Мансийского</a:t>
            </a:r>
          </a:p>
          <a:p>
            <a:pPr algn="ctr"/>
            <a:r>
              <a:rPr lang="ru-RU" sz="3600" dirty="0" smtClean="0">
                <a:ln w="1905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ln w="1905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автономного округа</a:t>
            </a: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49" t="28758" r="19215" b="14771"/>
          <a:stretch/>
        </p:blipFill>
        <p:spPr>
          <a:xfrm>
            <a:off x="7961345" y="3646615"/>
            <a:ext cx="2961508" cy="23045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5691" y="3663067"/>
            <a:ext cx="3034104" cy="22880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" name="Picture 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EBEBEB"/>
              </a:clrFrom>
              <a:clrTo>
                <a:srgbClr val="EBEBEB">
                  <a:alpha val="0"/>
                </a:srgbClr>
              </a:clrTo>
            </a:clrChange>
            <a:lum bright="-20000" contrast="40000"/>
          </a:blip>
          <a:srcRect/>
          <a:stretch>
            <a:fillRect/>
          </a:stretch>
        </p:blipFill>
        <p:spPr bwMode="auto">
          <a:xfrm>
            <a:off x="1306259" y="1775003"/>
            <a:ext cx="1834973" cy="1620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4404252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C:\Users\Уланова\Desktop\скачанные файлы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2295"/>
            <a:ext cx="12191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1495230" y="5872195"/>
            <a:ext cx="9144000" cy="571480"/>
            <a:chOff x="0" y="0"/>
            <a:chExt cx="8501058" cy="571480"/>
          </a:xfrm>
        </p:grpSpPr>
        <p:grpSp>
          <p:nvGrpSpPr>
            <p:cNvPr id="6" name="Группа 9"/>
            <p:cNvGrpSpPr/>
            <p:nvPr/>
          </p:nvGrpSpPr>
          <p:grpSpPr>
            <a:xfrm>
              <a:off x="0" y="0"/>
              <a:ext cx="4357685" cy="571480"/>
              <a:chOff x="0" y="0"/>
              <a:chExt cx="4643406" cy="809620"/>
            </a:xfrm>
          </p:grpSpPr>
          <p:pic>
            <p:nvPicPr>
              <p:cNvPr id="10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2428860" cy="809620"/>
              </a:xfrm>
              <a:prstGeom prst="rect">
                <a:avLst/>
              </a:prstGeom>
              <a:noFill/>
            </p:spPr>
          </p:pic>
          <p:pic>
            <p:nvPicPr>
              <p:cNvPr id="11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214546" y="0"/>
                <a:ext cx="2428860" cy="809620"/>
              </a:xfrm>
              <a:prstGeom prst="rect">
                <a:avLst/>
              </a:prstGeom>
              <a:noFill/>
            </p:spPr>
          </p:pic>
        </p:grpSp>
        <p:grpSp>
          <p:nvGrpSpPr>
            <p:cNvPr id="7" name="Группа 10"/>
            <p:cNvGrpSpPr/>
            <p:nvPr/>
          </p:nvGrpSpPr>
          <p:grpSpPr>
            <a:xfrm>
              <a:off x="4143372" y="0"/>
              <a:ext cx="4357685" cy="571480"/>
              <a:chOff x="0" y="0"/>
              <a:chExt cx="4643406" cy="809620"/>
            </a:xfrm>
          </p:grpSpPr>
          <p:pic>
            <p:nvPicPr>
              <p:cNvPr id="8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2428860" cy="809620"/>
              </a:xfrm>
              <a:prstGeom prst="rect">
                <a:avLst/>
              </a:prstGeom>
              <a:noFill/>
            </p:spPr>
          </p:pic>
          <p:pic>
            <p:nvPicPr>
              <p:cNvPr id="9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214546" y="0"/>
                <a:ext cx="2428860" cy="809620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12" name="Группа 11"/>
          <p:cNvGrpSpPr/>
          <p:nvPr/>
        </p:nvGrpSpPr>
        <p:grpSpPr>
          <a:xfrm>
            <a:off x="1408739" y="950430"/>
            <a:ext cx="9144000" cy="571480"/>
            <a:chOff x="0" y="0"/>
            <a:chExt cx="8501058" cy="571480"/>
          </a:xfrm>
        </p:grpSpPr>
        <p:grpSp>
          <p:nvGrpSpPr>
            <p:cNvPr id="13" name="Группа 9"/>
            <p:cNvGrpSpPr/>
            <p:nvPr/>
          </p:nvGrpSpPr>
          <p:grpSpPr>
            <a:xfrm>
              <a:off x="0" y="0"/>
              <a:ext cx="4357685" cy="571480"/>
              <a:chOff x="0" y="0"/>
              <a:chExt cx="4643406" cy="809620"/>
            </a:xfrm>
          </p:grpSpPr>
          <p:pic>
            <p:nvPicPr>
              <p:cNvPr id="17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2428860" cy="809620"/>
              </a:xfrm>
              <a:prstGeom prst="rect">
                <a:avLst/>
              </a:prstGeom>
              <a:noFill/>
            </p:spPr>
          </p:pic>
          <p:pic>
            <p:nvPicPr>
              <p:cNvPr id="18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214546" y="0"/>
                <a:ext cx="2428860" cy="809620"/>
              </a:xfrm>
              <a:prstGeom prst="rect">
                <a:avLst/>
              </a:prstGeom>
              <a:noFill/>
            </p:spPr>
          </p:pic>
        </p:grpSp>
        <p:grpSp>
          <p:nvGrpSpPr>
            <p:cNvPr id="14" name="Группа 10"/>
            <p:cNvGrpSpPr/>
            <p:nvPr/>
          </p:nvGrpSpPr>
          <p:grpSpPr>
            <a:xfrm>
              <a:off x="4143372" y="0"/>
              <a:ext cx="4357685" cy="571480"/>
              <a:chOff x="0" y="0"/>
              <a:chExt cx="4643406" cy="809620"/>
            </a:xfrm>
          </p:grpSpPr>
          <p:pic>
            <p:nvPicPr>
              <p:cNvPr id="15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2428860" cy="809620"/>
              </a:xfrm>
              <a:prstGeom prst="rect">
                <a:avLst/>
              </a:prstGeom>
              <a:noFill/>
            </p:spPr>
          </p:pic>
          <p:pic>
            <p:nvPicPr>
              <p:cNvPr id="16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214546" y="0"/>
                <a:ext cx="2428860" cy="809620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19" name="Прямоугольник 18"/>
          <p:cNvSpPr/>
          <p:nvPr/>
        </p:nvSpPr>
        <p:spPr>
          <a:xfrm>
            <a:off x="3444270" y="-4875"/>
            <a:ext cx="42062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Народы России</a:t>
            </a:r>
            <a:endParaRPr lang="ru-RU" sz="40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2527993" y="1682170"/>
            <a:ext cx="18325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Ханты</a:t>
            </a:r>
            <a:endParaRPr lang="ru-RU" sz="36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7444983" y="1743726"/>
            <a:ext cx="14848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Манси</a:t>
            </a:r>
            <a:endParaRPr lang="ru-RU" sz="3200" dirty="0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830" y="2557034"/>
            <a:ext cx="4456739" cy="298883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3852" y="2557034"/>
            <a:ext cx="4546849" cy="298883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8753168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 descr="C:\Users\Уланова\Desktop\скачанные файлы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9293" y="33556"/>
            <a:ext cx="1237129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41755" y="1888024"/>
            <a:ext cx="93752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одка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Жизнь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ханты так  тесно связана с водой, что их трудно представить без лёгкой долблёной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лодки.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зготовляли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осины, но если его перетаскивали по суше то использовали кедр, так как он легче и не намокает 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воде.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320302" y="162648"/>
            <a:ext cx="53157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rgbClr val="144309"/>
                </a:solidFill>
                <a:latin typeface="Arial" pitchFamily="34" charset="0"/>
                <a:cs typeface="Arial" pitchFamily="34" charset="0"/>
              </a:rPr>
              <a:t>Средства передвижения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066800" y="3088353"/>
            <a:ext cx="706093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Лыжи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Зимой для передвижения использовали лыжи. Основу лыжи делали из древесины сосны, кедра или ели. Лыжи из одной деревянной части называли – голицами, а где скользящая часть обклеивалась мехом из оленя или лося – поволоками.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1523998" y="6149987"/>
            <a:ext cx="9144000" cy="571480"/>
            <a:chOff x="0" y="0"/>
            <a:chExt cx="8501058" cy="571480"/>
          </a:xfrm>
        </p:grpSpPr>
        <p:grpSp>
          <p:nvGrpSpPr>
            <p:cNvPr id="14" name="Группа 9"/>
            <p:cNvGrpSpPr/>
            <p:nvPr/>
          </p:nvGrpSpPr>
          <p:grpSpPr>
            <a:xfrm>
              <a:off x="0" y="0"/>
              <a:ext cx="4357685" cy="571480"/>
              <a:chOff x="0" y="0"/>
              <a:chExt cx="4643406" cy="809620"/>
            </a:xfrm>
          </p:grpSpPr>
          <p:pic>
            <p:nvPicPr>
              <p:cNvPr id="18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2428860" cy="809620"/>
              </a:xfrm>
              <a:prstGeom prst="rect">
                <a:avLst/>
              </a:prstGeom>
              <a:noFill/>
            </p:spPr>
          </p:pic>
          <p:pic>
            <p:nvPicPr>
              <p:cNvPr id="19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214546" y="0"/>
                <a:ext cx="2428860" cy="809620"/>
              </a:xfrm>
              <a:prstGeom prst="rect">
                <a:avLst/>
              </a:prstGeom>
              <a:noFill/>
            </p:spPr>
          </p:pic>
        </p:grpSp>
        <p:grpSp>
          <p:nvGrpSpPr>
            <p:cNvPr id="15" name="Группа 10"/>
            <p:cNvGrpSpPr/>
            <p:nvPr/>
          </p:nvGrpSpPr>
          <p:grpSpPr>
            <a:xfrm>
              <a:off x="4143372" y="0"/>
              <a:ext cx="4357685" cy="571480"/>
              <a:chOff x="0" y="0"/>
              <a:chExt cx="4643406" cy="809620"/>
            </a:xfrm>
          </p:grpSpPr>
          <p:pic>
            <p:nvPicPr>
              <p:cNvPr id="16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2428860" cy="809620"/>
              </a:xfrm>
              <a:prstGeom prst="rect">
                <a:avLst/>
              </a:prstGeom>
              <a:noFill/>
            </p:spPr>
          </p:pic>
          <p:pic>
            <p:nvPicPr>
              <p:cNvPr id="17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214546" y="0"/>
                <a:ext cx="2428860" cy="809620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20" name="Группа 19"/>
          <p:cNvGrpSpPr/>
          <p:nvPr/>
        </p:nvGrpSpPr>
        <p:grpSpPr>
          <a:xfrm>
            <a:off x="1523999" y="1155342"/>
            <a:ext cx="9144000" cy="571480"/>
            <a:chOff x="0" y="0"/>
            <a:chExt cx="8501058" cy="571480"/>
          </a:xfrm>
        </p:grpSpPr>
        <p:grpSp>
          <p:nvGrpSpPr>
            <p:cNvPr id="21" name="Группа 9"/>
            <p:cNvGrpSpPr/>
            <p:nvPr/>
          </p:nvGrpSpPr>
          <p:grpSpPr>
            <a:xfrm>
              <a:off x="0" y="0"/>
              <a:ext cx="4357685" cy="571480"/>
              <a:chOff x="0" y="0"/>
              <a:chExt cx="4643406" cy="809620"/>
            </a:xfrm>
          </p:grpSpPr>
          <p:pic>
            <p:nvPicPr>
              <p:cNvPr id="25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2428860" cy="809620"/>
              </a:xfrm>
              <a:prstGeom prst="rect">
                <a:avLst/>
              </a:prstGeom>
              <a:noFill/>
            </p:spPr>
          </p:pic>
          <p:pic>
            <p:nvPicPr>
              <p:cNvPr id="26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214546" y="0"/>
                <a:ext cx="2428860" cy="809620"/>
              </a:xfrm>
              <a:prstGeom prst="rect">
                <a:avLst/>
              </a:prstGeom>
              <a:noFill/>
            </p:spPr>
          </p:pic>
        </p:grpSp>
        <p:grpSp>
          <p:nvGrpSpPr>
            <p:cNvPr id="22" name="Группа 10"/>
            <p:cNvGrpSpPr/>
            <p:nvPr/>
          </p:nvGrpSpPr>
          <p:grpSpPr>
            <a:xfrm>
              <a:off x="4143372" y="0"/>
              <a:ext cx="4357685" cy="571480"/>
              <a:chOff x="0" y="0"/>
              <a:chExt cx="4643406" cy="809620"/>
            </a:xfrm>
          </p:grpSpPr>
          <p:pic>
            <p:nvPicPr>
              <p:cNvPr id="23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2428860" cy="809620"/>
              </a:xfrm>
              <a:prstGeom prst="rect">
                <a:avLst/>
              </a:prstGeom>
              <a:noFill/>
            </p:spPr>
          </p:pic>
          <p:pic>
            <p:nvPicPr>
              <p:cNvPr id="24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214546" y="0"/>
                <a:ext cx="2428860" cy="809620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27" name="Рисунок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7739" y="3188675"/>
            <a:ext cx="1489597" cy="120085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5944" y="3188675"/>
            <a:ext cx="1531101" cy="120085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9" name="Рисунок 2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62" r="2393" b="14667"/>
          <a:stretch/>
        </p:blipFill>
        <p:spPr>
          <a:xfrm>
            <a:off x="590943" y="1952199"/>
            <a:ext cx="1399949" cy="110172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30" name="Прямоугольник 29"/>
          <p:cNvSpPr/>
          <p:nvPr/>
        </p:nvSpPr>
        <p:spPr>
          <a:xfrm>
            <a:off x="1066800" y="4443862"/>
            <a:ext cx="695946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Нарты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транспорт зимой – нарты – ручные (собачьи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либо оленьи. </a:t>
            </a: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21" t="67084" r="9024" b="11284"/>
          <a:stretch/>
        </p:blipFill>
        <p:spPr>
          <a:xfrm>
            <a:off x="9785943" y="4565681"/>
            <a:ext cx="1531101" cy="137100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32" name="Рисунок 3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41" t="27020" r="63177" b="49451"/>
          <a:stretch/>
        </p:blipFill>
        <p:spPr>
          <a:xfrm>
            <a:off x="8127739" y="4565682"/>
            <a:ext cx="1489598" cy="137100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8624433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 descr="C:\Users\Уланова\Desktop\скачанные файлы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79294"/>
            <a:ext cx="12191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16423" y="1304836"/>
            <a:ext cx="923364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Посуда, мебель, игрушки делались из дерева. У каждого мужчины был свой нож, и учиться обращаться с ним мальчишки начинали очень рано. Огромное количество вещей делалось.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26" t="16159" r="6916" b="7531"/>
          <a:stretch/>
        </p:blipFill>
        <p:spPr>
          <a:xfrm>
            <a:off x="1613645" y="2800190"/>
            <a:ext cx="3209366" cy="318823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Picture 2" descr="https://b1.culture.ru/c/83118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84"/>
          <a:stretch/>
        </p:blipFill>
        <p:spPr bwMode="auto">
          <a:xfrm>
            <a:off x="8329962" y="2800190"/>
            <a:ext cx="2832847" cy="318823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sp>
        <p:nvSpPr>
          <p:cNvPr id="6" name="Прямоугольник 5"/>
          <p:cNvSpPr/>
          <p:nvPr/>
        </p:nvSpPr>
        <p:spPr>
          <a:xfrm>
            <a:off x="3878017" y="57210"/>
            <a:ext cx="39750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Домашняя утварь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8527" y="2800190"/>
            <a:ext cx="2875919" cy="318823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2453465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 descr="C:\Users\Уланова\Desktop\скачанные файлы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9294"/>
            <a:ext cx="12191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50310" y="1753363"/>
            <a:ext cx="746060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Два </a:t>
            </a:r>
            <a:r>
              <a:rPr lang="ru-RU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Ханта решили построить нарты...</a:t>
            </a: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Пошли в лес, два хвойных дерева срубили. </a:t>
            </a: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Один мужик обтесал ствол гладко, а другой ничего не обтесал, с сучками оставил.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Первый поехал — только пыль столбом.</a:t>
            </a: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У другого олени тянут-тянут — и никак: только обратно </a:t>
            </a: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тянут.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Олени оглянулись на хозяина, и говорят человеческим</a:t>
            </a: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голосом: «Ты нас послушай. Посмотри на своего товарища, у него все гладко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сделано, а мы лес вместе с талой землей тащим за собой, у нас силы нет».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С этого времени стали обстругивать стволы для нарт гладко снизу.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369850" y="53172"/>
            <a:ext cx="43406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Легенда о нартах</a:t>
            </a:r>
            <a:endParaRPr lang="ru-RU" sz="3200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570155" y="6060800"/>
            <a:ext cx="10726504" cy="418275"/>
            <a:chOff x="0" y="0"/>
            <a:chExt cx="8501058" cy="571480"/>
          </a:xfrm>
        </p:grpSpPr>
        <p:grpSp>
          <p:nvGrpSpPr>
            <p:cNvPr id="12" name="Группа 9"/>
            <p:cNvGrpSpPr/>
            <p:nvPr/>
          </p:nvGrpSpPr>
          <p:grpSpPr>
            <a:xfrm>
              <a:off x="0" y="0"/>
              <a:ext cx="4357685" cy="571480"/>
              <a:chOff x="0" y="0"/>
              <a:chExt cx="4643406" cy="809620"/>
            </a:xfrm>
          </p:grpSpPr>
          <p:pic>
            <p:nvPicPr>
              <p:cNvPr id="16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2428860" cy="809620"/>
              </a:xfrm>
              <a:prstGeom prst="rect">
                <a:avLst/>
              </a:prstGeom>
              <a:noFill/>
            </p:spPr>
          </p:pic>
          <p:pic>
            <p:nvPicPr>
              <p:cNvPr id="17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214546" y="0"/>
                <a:ext cx="2428860" cy="809620"/>
              </a:xfrm>
              <a:prstGeom prst="rect">
                <a:avLst/>
              </a:prstGeom>
              <a:noFill/>
            </p:spPr>
          </p:pic>
        </p:grpSp>
        <p:grpSp>
          <p:nvGrpSpPr>
            <p:cNvPr id="13" name="Группа 10"/>
            <p:cNvGrpSpPr/>
            <p:nvPr/>
          </p:nvGrpSpPr>
          <p:grpSpPr>
            <a:xfrm>
              <a:off x="4143372" y="0"/>
              <a:ext cx="4357685" cy="571480"/>
              <a:chOff x="0" y="0"/>
              <a:chExt cx="4643406" cy="809620"/>
            </a:xfrm>
          </p:grpSpPr>
          <p:pic>
            <p:nvPicPr>
              <p:cNvPr id="14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2428860" cy="809620"/>
              </a:xfrm>
              <a:prstGeom prst="rect">
                <a:avLst/>
              </a:prstGeom>
              <a:noFill/>
            </p:spPr>
          </p:pic>
          <p:pic>
            <p:nvPicPr>
              <p:cNvPr id="15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214546" y="0"/>
                <a:ext cx="2428860" cy="809620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18" name="Группа 17"/>
          <p:cNvGrpSpPr/>
          <p:nvPr/>
        </p:nvGrpSpPr>
        <p:grpSpPr>
          <a:xfrm>
            <a:off x="462579" y="1168703"/>
            <a:ext cx="10834081" cy="385030"/>
            <a:chOff x="0" y="0"/>
            <a:chExt cx="8501058" cy="571480"/>
          </a:xfrm>
        </p:grpSpPr>
        <p:grpSp>
          <p:nvGrpSpPr>
            <p:cNvPr id="19" name="Группа 9"/>
            <p:cNvGrpSpPr/>
            <p:nvPr/>
          </p:nvGrpSpPr>
          <p:grpSpPr>
            <a:xfrm>
              <a:off x="0" y="0"/>
              <a:ext cx="4357685" cy="571480"/>
              <a:chOff x="0" y="0"/>
              <a:chExt cx="4643406" cy="809620"/>
            </a:xfrm>
          </p:grpSpPr>
          <p:pic>
            <p:nvPicPr>
              <p:cNvPr id="23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2428860" cy="809620"/>
              </a:xfrm>
              <a:prstGeom prst="rect">
                <a:avLst/>
              </a:prstGeom>
              <a:noFill/>
            </p:spPr>
          </p:pic>
          <p:pic>
            <p:nvPicPr>
              <p:cNvPr id="24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214546" y="0"/>
                <a:ext cx="2428860" cy="809620"/>
              </a:xfrm>
              <a:prstGeom prst="rect">
                <a:avLst/>
              </a:prstGeom>
              <a:noFill/>
            </p:spPr>
          </p:pic>
        </p:grpSp>
        <p:grpSp>
          <p:nvGrpSpPr>
            <p:cNvPr id="20" name="Группа 10"/>
            <p:cNvGrpSpPr/>
            <p:nvPr/>
          </p:nvGrpSpPr>
          <p:grpSpPr>
            <a:xfrm>
              <a:off x="4143372" y="0"/>
              <a:ext cx="4357685" cy="571480"/>
              <a:chOff x="0" y="0"/>
              <a:chExt cx="4643406" cy="809620"/>
            </a:xfrm>
          </p:grpSpPr>
          <p:pic>
            <p:nvPicPr>
              <p:cNvPr id="21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2428860" cy="809620"/>
              </a:xfrm>
              <a:prstGeom prst="rect">
                <a:avLst/>
              </a:prstGeom>
              <a:noFill/>
            </p:spPr>
          </p:pic>
          <p:pic>
            <p:nvPicPr>
              <p:cNvPr id="22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214546" y="0"/>
                <a:ext cx="2428860" cy="809620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25" name="Рисунок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536" y="4141324"/>
            <a:ext cx="2185125" cy="156664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536" y="2057618"/>
            <a:ext cx="2185125" cy="176627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2571219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 descr="C:\Users\Уланова\Desktop\скачанные файлы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72418"/>
            <a:ext cx="12191999" cy="7019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23362" y="1706049"/>
            <a:ext cx="1009425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Охотничий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промысел разделялся на мясной (на крупного зверя или птицу) и пушной. Основную роль играл пушной промысел, на  первом месте которого стояла белка, а в отдаленном прошлом – соболь. Боровую птицу добывали ловушками, промышляли птицу и ружьём. Главная охота на боровую дичь проходила осенью, а на водоплавающую птицу охотились весной и летом.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107722" y="0"/>
            <a:ext cx="172553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14430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Охота</a:t>
            </a:r>
            <a:endParaRPr lang="ru-RU" sz="4400" b="1" dirty="0">
              <a:solidFill>
                <a:srgbClr val="144309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721" y="3337264"/>
            <a:ext cx="2663173" cy="271112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6612" y="3265886"/>
            <a:ext cx="3508545" cy="285388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16" r="14928"/>
          <a:stretch/>
        </p:blipFill>
        <p:spPr>
          <a:xfrm>
            <a:off x="3960253" y="3337264"/>
            <a:ext cx="3048000" cy="271113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grpSp>
        <p:nvGrpSpPr>
          <p:cNvPr id="11" name="Группа 10"/>
          <p:cNvGrpSpPr/>
          <p:nvPr/>
        </p:nvGrpSpPr>
        <p:grpSpPr>
          <a:xfrm>
            <a:off x="462579" y="1168703"/>
            <a:ext cx="10834081" cy="385030"/>
            <a:chOff x="0" y="0"/>
            <a:chExt cx="8501058" cy="571480"/>
          </a:xfrm>
        </p:grpSpPr>
        <p:grpSp>
          <p:nvGrpSpPr>
            <p:cNvPr id="12" name="Группа 9"/>
            <p:cNvGrpSpPr/>
            <p:nvPr/>
          </p:nvGrpSpPr>
          <p:grpSpPr>
            <a:xfrm>
              <a:off x="0" y="0"/>
              <a:ext cx="4357685" cy="571480"/>
              <a:chOff x="0" y="0"/>
              <a:chExt cx="4643406" cy="809620"/>
            </a:xfrm>
          </p:grpSpPr>
          <p:pic>
            <p:nvPicPr>
              <p:cNvPr id="16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0" y="0"/>
                <a:ext cx="2428860" cy="809620"/>
              </a:xfrm>
              <a:prstGeom prst="rect">
                <a:avLst/>
              </a:prstGeom>
              <a:noFill/>
            </p:spPr>
          </p:pic>
          <p:pic>
            <p:nvPicPr>
              <p:cNvPr id="17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214546" y="0"/>
                <a:ext cx="2428860" cy="809620"/>
              </a:xfrm>
              <a:prstGeom prst="rect">
                <a:avLst/>
              </a:prstGeom>
              <a:noFill/>
            </p:spPr>
          </p:pic>
        </p:grpSp>
        <p:grpSp>
          <p:nvGrpSpPr>
            <p:cNvPr id="13" name="Группа 10"/>
            <p:cNvGrpSpPr/>
            <p:nvPr/>
          </p:nvGrpSpPr>
          <p:grpSpPr>
            <a:xfrm>
              <a:off x="4143372" y="0"/>
              <a:ext cx="4357685" cy="571480"/>
              <a:chOff x="0" y="0"/>
              <a:chExt cx="4643406" cy="809620"/>
            </a:xfrm>
          </p:grpSpPr>
          <p:pic>
            <p:nvPicPr>
              <p:cNvPr id="14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0" y="0"/>
                <a:ext cx="2428860" cy="809620"/>
              </a:xfrm>
              <a:prstGeom prst="rect">
                <a:avLst/>
              </a:prstGeom>
              <a:noFill/>
            </p:spPr>
          </p:pic>
          <p:pic>
            <p:nvPicPr>
              <p:cNvPr id="15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214546" y="0"/>
                <a:ext cx="2428860" cy="809620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18" name="Группа 17"/>
          <p:cNvGrpSpPr/>
          <p:nvPr/>
        </p:nvGrpSpPr>
        <p:grpSpPr>
          <a:xfrm>
            <a:off x="678959" y="6255154"/>
            <a:ext cx="10834081" cy="385030"/>
            <a:chOff x="0" y="0"/>
            <a:chExt cx="8501058" cy="571480"/>
          </a:xfrm>
        </p:grpSpPr>
        <p:grpSp>
          <p:nvGrpSpPr>
            <p:cNvPr id="19" name="Группа 9"/>
            <p:cNvGrpSpPr/>
            <p:nvPr/>
          </p:nvGrpSpPr>
          <p:grpSpPr>
            <a:xfrm>
              <a:off x="0" y="0"/>
              <a:ext cx="4357685" cy="571480"/>
              <a:chOff x="0" y="0"/>
              <a:chExt cx="4643406" cy="809620"/>
            </a:xfrm>
          </p:grpSpPr>
          <p:pic>
            <p:nvPicPr>
              <p:cNvPr id="23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0" y="0"/>
                <a:ext cx="2428860" cy="809620"/>
              </a:xfrm>
              <a:prstGeom prst="rect">
                <a:avLst/>
              </a:prstGeom>
              <a:noFill/>
            </p:spPr>
          </p:pic>
          <p:pic>
            <p:nvPicPr>
              <p:cNvPr id="24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214546" y="0"/>
                <a:ext cx="2428860" cy="809620"/>
              </a:xfrm>
              <a:prstGeom prst="rect">
                <a:avLst/>
              </a:prstGeom>
              <a:noFill/>
            </p:spPr>
          </p:pic>
        </p:grpSp>
        <p:grpSp>
          <p:nvGrpSpPr>
            <p:cNvPr id="20" name="Группа 10"/>
            <p:cNvGrpSpPr/>
            <p:nvPr/>
          </p:nvGrpSpPr>
          <p:grpSpPr>
            <a:xfrm>
              <a:off x="4143372" y="0"/>
              <a:ext cx="4357685" cy="571480"/>
              <a:chOff x="0" y="0"/>
              <a:chExt cx="4643406" cy="809620"/>
            </a:xfrm>
          </p:grpSpPr>
          <p:pic>
            <p:nvPicPr>
              <p:cNvPr id="21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0" y="0"/>
                <a:ext cx="2428860" cy="809620"/>
              </a:xfrm>
              <a:prstGeom prst="rect">
                <a:avLst/>
              </a:prstGeom>
              <a:noFill/>
            </p:spPr>
          </p:pic>
          <p:pic>
            <p:nvPicPr>
              <p:cNvPr id="22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214546" y="0"/>
                <a:ext cx="2428860" cy="809620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4289042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C:\Users\Уланова\Desktop\скачанные файлы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9294"/>
            <a:ext cx="12191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1523998" y="6056972"/>
            <a:ext cx="9144000" cy="571480"/>
            <a:chOff x="0" y="0"/>
            <a:chExt cx="8501058" cy="571480"/>
          </a:xfrm>
        </p:grpSpPr>
        <p:grpSp>
          <p:nvGrpSpPr>
            <p:cNvPr id="7" name="Группа 9"/>
            <p:cNvGrpSpPr/>
            <p:nvPr/>
          </p:nvGrpSpPr>
          <p:grpSpPr>
            <a:xfrm>
              <a:off x="0" y="0"/>
              <a:ext cx="4357685" cy="571480"/>
              <a:chOff x="0" y="0"/>
              <a:chExt cx="4643406" cy="809620"/>
            </a:xfrm>
          </p:grpSpPr>
          <p:pic>
            <p:nvPicPr>
              <p:cNvPr id="11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2428860" cy="809620"/>
              </a:xfrm>
              <a:prstGeom prst="rect">
                <a:avLst/>
              </a:prstGeom>
              <a:noFill/>
            </p:spPr>
          </p:pic>
          <p:pic>
            <p:nvPicPr>
              <p:cNvPr id="12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214546" y="0"/>
                <a:ext cx="2428860" cy="809620"/>
              </a:xfrm>
              <a:prstGeom prst="rect">
                <a:avLst/>
              </a:prstGeom>
              <a:noFill/>
            </p:spPr>
          </p:pic>
        </p:grpSp>
        <p:grpSp>
          <p:nvGrpSpPr>
            <p:cNvPr id="8" name="Группа 10"/>
            <p:cNvGrpSpPr/>
            <p:nvPr/>
          </p:nvGrpSpPr>
          <p:grpSpPr>
            <a:xfrm>
              <a:off x="4143372" y="0"/>
              <a:ext cx="4357685" cy="571480"/>
              <a:chOff x="0" y="0"/>
              <a:chExt cx="4643406" cy="809620"/>
            </a:xfrm>
          </p:grpSpPr>
          <p:pic>
            <p:nvPicPr>
              <p:cNvPr id="9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2428860" cy="809620"/>
              </a:xfrm>
              <a:prstGeom prst="rect">
                <a:avLst/>
              </a:prstGeom>
              <a:noFill/>
            </p:spPr>
          </p:pic>
          <p:pic>
            <p:nvPicPr>
              <p:cNvPr id="10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214546" y="0"/>
                <a:ext cx="2428860" cy="809620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13" name="Группа 12"/>
          <p:cNvGrpSpPr/>
          <p:nvPr/>
        </p:nvGrpSpPr>
        <p:grpSpPr>
          <a:xfrm>
            <a:off x="1639259" y="797801"/>
            <a:ext cx="9144000" cy="571480"/>
            <a:chOff x="0" y="0"/>
            <a:chExt cx="8501058" cy="571480"/>
          </a:xfrm>
        </p:grpSpPr>
        <p:grpSp>
          <p:nvGrpSpPr>
            <p:cNvPr id="14" name="Группа 9"/>
            <p:cNvGrpSpPr/>
            <p:nvPr/>
          </p:nvGrpSpPr>
          <p:grpSpPr>
            <a:xfrm>
              <a:off x="0" y="0"/>
              <a:ext cx="4357685" cy="571480"/>
              <a:chOff x="0" y="0"/>
              <a:chExt cx="4643406" cy="809620"/>
            </a:xfrm>
          </p:grpSpPr>
          <p:pic>
            <p:nvPicPr>
              <p:cNvPr id="18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2428860" cy="809620"/>
              </a:xfrm>
              <a:prstGeom prst="rect">
                <a:avLst/>
              </a:prstGeom>
              <a:noFill/>
            </p:spPr>
          </p:pic>
          <p:pic>
            <p:nvPicPr>
              <p:cNvPr id="19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214546" y="0"/>
                <a:ext cx="2428860" cy="809620"/>
              </a:xfrm>
              <a:prstGeom prst="rect">
                <a:avLst/>
              </a:prstGeom>
              <a:noFill/>
            </p:spPr>
          </p:pic>
        </p:grpSp>
        <p:grpSp>
          <p:nvGrpSpPr>
            <p:cNvPr id="15" name="Группа 10"/>
            <p:cNvGrpSpPr/>
            <p:nvPr/>
          </p:nvGrpSpPr>
          <p:grpSpPr>
            <a:xfrm>
              <a:off x="4143372" y="0"/>
              <a:ext cx="4357685" cy="571480"/>
              <a:chOff x="0" y="0"/>
              <a:chExt cx="4643406" cy="809620"/>
            </a:xfrm>
          </p:grpSpPr>
          <p:pic>
            <p:nvPicPr>
              <p:cNvPr id="16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2428860" cy="809620"/>
              </a:xfrm>
              <a:prstGeom prst="rect">
                <a:avLst/>
              </a:prstGeom>
              <a:noFill/>
            </p:spPr>
          </p:pic>
          <p:pic>
            <p:nvPicPr>
              <p:cNvPr id="17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214546" y="0"/>
                <a:ext cx="2428860" cy="809620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20" name="Прямоугольник 19"/>
          <p:cNvSpPr/>
          <p:nvPr/>
        </p:nvSpPr>
        <p:spPr>
          <a:xfrm>
            <a:off x="2083453" y="142164"/>
            <a:ext cx="77945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Традиционное и религиозные    представления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1086522" y="1630489"/>
            <a:ext cx="923723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У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коренных народов Сибири развит культ медведя, в прошлом каждая семья хранила в доме медвежий череп. 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Широко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распространено у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хантов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почитание лося (символ достатка и благополучия), лягушки (дарит семейное счастье, детей), искали поддержку у деревьев, почитают огонь, сильны представления о духах-хозяева местности, которые изображались в виде идолов.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Волк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считался созданием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злого.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768" y="3705628"/>
            <a:ext cx="3108960" cy="214208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045" y="3675825"/>
            <a:ext cx="3064948" cy="220742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18" t="10662" r="41850" b="36425"/>
          <a:stretch/>
        </p:blipFill>
        <p:spPr>
          <a:xfrm>
            <a:off x="8025205" y="3705628"/>
            <a:ext cx="2642791" cy="213282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0444173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 descr="C:\Users\Уланова\Desktop\скачанные файлы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40659"/>
            <a:ext cx="12191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08412" y="1399211"/>
            <a:ext cx="92336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Оленеводство у большинства служило транспортным целям,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оленей в хозяйствах было немного.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67952" y="-161364"/>
            <a:ext cx="6096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Оленеводство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061" y="2527907"/>
            <a:ext cx="3977274" cy="29551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3532" y="2473050"/>
            <a:ext cx="3151372" cy="285746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101" y="2473051"/>
            <a:ext cx="2700339" cy="285746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grpSp>
        <p:nvGrpSpPr>
          <p:cNvPr id="11" name="Группа 10"/>
          <p:cNvGrpSpPr/>
          <p:nvPr/>
        </p:nvGrpSpPr>
        <p:grpSpPr>
          <a:xfrm>
            <a:off x="1060569" y="5947259"/>
            <a:ext cx="10252887" cy="419151"/>
            <a:chOff x="0" y="0"/>
            <a:chExt cx="8501058" cy="571480"/>
          </a:xfrm>
        </p:grpSpPr>
        <p:grpSp>
          <p:nvGrpSpPr>
            <p:cNvPr id="12" name="Группа 9"/>
            <p:cNvGrpSpPr/>
            <p:nvPr/>
          </p:nvGrpSpPr>
          <p:grpSpPr>
            <a:xfrm>
              <a:off x="0" y="0"/>
              <a:ext cx="4357685" cy="571480"/>
              <a:chOff x="0" y="0"/>
              <a:chExt cx="4643406" cy="809620"/>
            </a:xfrm>
          </p:grpSpPr>
          <p:pic>
            <p:nvPicPr>
              <p:cNvPr id="16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0" y="0"/>
                <a:ext cx="2428860" cy="809620"/>
              </a:xfrm>
              <a:prstGeom prst="rect">
                <a:avLst/>
              </a:prstGeom>
              <a:noFill/>
            </p:spPr>
          </p:pic>
          <p:pic>
            <p:nvPicPr>
              <p:cNvPr id="17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214546" y="0"/>
                <a:ext cx="2428860" cy="809620"/>
              </a:xfrm>
              <a:prstGeom prst="rect">
                <a:avLst/>
              </a:prstGeom>
              <a:noFill/>
            </p:spPr>
          </p:pic>
        </p:grpSp>
        <p:grpSp>
          <p:nvGrpSpPr>
            <p:cNvPr id="13" name="Группа 10"/>
            <p:cNvGrpSpPr/>
            <p:nvPr/>
          </p:nvGrpSpPr>
          <p:grpSpPr>
            <a:xfrm>
              <a:off x="4143372" y="0"/>
              <a:ext cx="4357685" cy="571480"/>
              <a:chOff x="0" y="0"/>
              <a:chExt cx="4643406" cy="809620"/>
            </a:xfrm>
          </p:grpSpPr>
          <p:pic>
            <p:nvPicPr>
              <p:cNvPr id="14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0" y="0"/>
                <a:ext cx="2428860" cy="809620"/>
              </a:xfrm>
              <a:prstGeom prst="rect">
                <a:avLst/>
              </a:prstGeom>
              <a:noFill/>
            </p:spPr>
          </p:pic>
          <p:pic>
            <p:nvPicPr>
              <p:cNvPr id="15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214546" y="0"/>
                <a:ext cx="2428860" cy="809620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18" name="Группа 17"/>
          <p:cNvGrpSpPr/>
          <p:nvPr/>
        </p:nvGrpSpPr>
        <p:grpSpPr>
          <a:xfrm>
            <a:off x="931332" y="862771"/>
            <a:ext cx="10252887" cy="419151"/>
            <a:chOff x="0" y="0"/>
            <a:chExt cx="8501058" cy="571480"/>
          </a:xfrm>
        </p:grpSpPr>
        <p:grpSp>
          <p:nvGrpSpPr>
            <p:cNvPr id="19" name="Группа 9"/>
            <p:cNvGrpSpPr/>
            <p:nvPr/>
          </p:nvGrpSpPr>
          <p:grpSpPr>
            <a:xfrm>
              <a:off x="0" y="0"/>
              <a:ext cx="4357685" cy="571480"/>
              <a:chOff x="0" y="0"/>
              <a:chExt cx="4643406" cy="809620"/>
            </a:xfrm>
          </p:grpSpPr>
          <p:pic>
            <p:nvPicPr>
              <p:cNvPr id="23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0" y="0"/>
                <a:ext cx="2428860" cy="809620"/>
              </a:xfrm>
              <a:prstGeom prst="rect">
                <a:avLst/>
              </a:prstGeom>
              <a:noFill/>
            </p:spPr>
          </p:pic>
          <p:pic>
            <p:nvPicPr>
              <p:cNvPr id="24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214546" y="0"/>
                <a:ext cx="2428860" cy="809620"/>
              </a:xfrm>
              <a:prstGeom prst="rect">
                <a:avLst/>
              </a:prstGeom>
              <a:noFill/>
            </p:spPr>
          </p:pic>
        </p:grpSp>
        <p:grpSp>
          <p:nvGrpSpPr>
            <p:cNvPr id="20" name="Группа 10"/>
            <p:cNvGrpSpPr/>
            <p:nvPr/>
          </p:nvGrpSpPr>
          <p:grpSpPr>
            <a:xfrm>
              <a:off x="4143372" y="0"/>
              <a:ext cx="4357685" cy="571480"/>
              <a:chOff x="0" y="0"/>
              <a:chExt cx="4643406" cy="809620"/>
            </a:xfrm>
          </p:grpSpPr>
          <p:pic>
            <p:nvPicPr>
              <p:cNvPr id="21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0" y="0"/>
                <a:ext cx="2428860" cy="809620"/>
              </a:xfrm>
              <a:prstGeom prst="rect">
                <a:avLst/>
              </a:prstGeom>
              <a:noFill/>
            </p:spPr>
          </p:pic>
          <p:pic>
            <p:nvPicPr>
              <p:cNvPr id="22" name="Picture 2" descr="C:\Documents and Settings\Дмитрий\Рабочий стол\узоры\7.JPG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214546" y="0"/>
                <a:ext cx="2428860" cy="809620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162669539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247</Words>
  <Application>Microsoft Office PowerPoint</Application>
  <PresentationFormat>Широкоэкранный</PresentationFormat>
  <Paragraphs>60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Игорь Андрущакевич</dc:creator>
  <cp:lastModifiedBy>Игорь Андрущакевич</cp:lastModifiedBy>
  <cp:revision>32</cp:revision>
  <dcterms:created xsi:type="dcterms:W3CDTF">2018-11-07T12:27:09Z</dcterms:created>
  <dcterms:modified xsi:type="dcterms:W3CDTF">2020-10-28T10:42:31Z</dcterms:modified>
</cp:coreProperties>
</file>