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60" r:id="rId2"/>
    <p:sldId id="256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29D1486-0409-47F5-9392-FBBE8B847BFB}">
          <p14:sldIdLst>
            <p14:sldId id="260"/>
            <p14:sldId id="256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C42A2-F1DA-4216-A5C6-FA6B38E6EE9F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A025C7-67BB-4FD1-8171-58C6F7599A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6778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D1871-4044-481B-A272-09469633B45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6A2DF-D209-491C-9D01-8FD14AC28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818512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D1871-4044-481B-A272-09469633B45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6A2DF-D209-491C-9D01-8FD14AC28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705063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D1871-4044-481B-A272-09469633B45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6A2DF-D209-491C-9D01-8FD14AC28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579596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D1871-4044-481B-A272-09469633B45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6A2DF-D209-491C-9D01-8FD14AC28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330324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D1871-4044-481B-A272-09469633B45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6A2DF-D209-491C-9D01-8FD14AC28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275985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D1871-4044-481B-A272-09469633B45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6A2DF-D209-491C-9D01-8FD14AC28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15183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D1871-4044-481B-A272-09469633B45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6A2DF-D209-491C-9D01-8FD14AC28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452499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D1871-4044-481B-A272-09469633B45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6A2DF-D209-491C-9D01-8FD14AC28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91998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D1871-4044-481B-A272-09469633B45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6A2DF-D209-491C-9D01-8FD14AC28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46782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D1871-4044-481B-A272-09469633B45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6A2DF-D209-491C-9D01-8FD14AC28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820426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D1871-4044-481B-A272-09469633B45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6A2DF-D209-491C-9D01-8FD14AC28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9257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D1871-4044-481B-A272-09469633B45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6A2DF-D209-491C-9D01-8FD14AC28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457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10" Type="http://schemas.openxmlformats.org/officeDocument/2006/relationships/image" Target="../media/image6.jpeg"/><Relationship Id="rId4" Type="http://schemas.openxmlformats.org/officeDocument/2006/relationships/image" Target="../media/image2.png"/><Relationship Id="rId9" Type="http://schemas.microsoft.com/office/2007/relationships/hdphoto" Target="../media/hdphoto3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10" Type="http://schemas.openxmlformats.org/officeDocument/2006/relationships/image" Target="../media/image30.jpeg"/><Relationship Id="rId4" Type="http://schemas.openxmlformats.org/officeDocument/2006/relationships/image" Target="../media/image2.png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jpeg"/><Relationship Id="rId5" Type="http://schemas.microsoft.com/office/2007/relationships/hdphoto" Target="../media/hdphoto2.wdp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0.jpeg"/><Relationship Id="rId5" Type="http://schemas.microsoft.com/office/2007/relationships/hdphoto" Target="../media/hdphoto2.wdp"/><Relationship Id="rId10" Type="http://schemas.openxmlformats.org/officeDocument/2006/relationships/image" Target="../media/image9.jpeg"/><Relationship Id="rId4" Type="http://schemas.openxmlformats.org/officeDocument/2006/relationships/image" Target="../media/image2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2.jpeg"/><Relationship Id="rId5" Type="http://schemas.microsoft.com/office/2007/relationships/hdphoto" Target="../media/hdphoto2.wdp"/><Relationship Id="rId10" Type="http://schemas.openxmlformats.org/officeDocument/2006/relationships/image" Target="../media/image11.jpeg"/><Relationship Id="rId4" Type="http://schemas.openxmlformats.org/officeDocument/2006/relationships/image" Target="../media/image2.png"/><Relationship Id="rId9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12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3.jpeg"/><Relationship Id="rId5" Type="http://schemas.microsoft.com/office/2007/relationships/hdphoto" Target="../media/hdphoto2.wdp"/><Relationship Id="rId10" Type="http://schemas.openxmlformats.org/officeDocument/2006/relationships/hyperlink" Target="http://dymka.teploruk.ru/foto/foto_52.html" TargetMode="External"/><Relationship Id="rId4" Type="http://schemas.openxmlformats.org/officeDocument/2006/relationships/image" Target="../media/image2.png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12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6.jpeg"/><Relationship Id="rId5" Type="http://schemas.microsoft.com/office/2007/relationships/hdphoto" Target="../media/hdphoto2.wdp"/><Relationship Id="rId10" Type="http://schemas.openxmlformats.org/officeDocument/2006/relationships/image" Target="../media/image15.jpeg"/><Relationship Id="rId4" Type="http://schemas.openxmlformats.org/officeDocument/2006/relationships/image" Target="../media/image2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10" Type="http://schemas.openxmlformats.org/officeDocument/2006/relationships/image" Target="../media/image18.jpeg"/><Relationship Id="rId4" Type="http://schemas.openxmlformats.org/officeDocument/2006/relationships/image" Target="../media/image2.png"/><Relationship Id="rId9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10" Type="http://schemas.openxmlformats.org/officeDocument/2006/relationships/image" Target="../media/image19.jpeg"/><Relationship Id="rId4" Type="http://schemas.openxmlformats.org/officeDocument/2006/relationships/image" Target="../media/image2.png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23.jpeg"/><Relationship Id="rId18" Type="http://schemas.openxmlformats.org/officeDocument/2006/relationships/image" Target="../media/image28.jpe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12" Type="http://schemas.openxmlformats.org/officeDocument/2006/relationships/image" Target="../media/image22.jpeg"/><Relationship Id="rId17" Type="http://schemas.openxmlformats.org/officeDocument/2006/relationships/image" Target="../media/image27.jpeg"/><Relationship Id="rId2" Type="http://schemas.openxmlformats.org/officeDocument/2006/relationships/image" Target="../media/image1.png"/><Relationship Id="rId16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21.jpeg"/><Relationship Id="rId5" Type="http://schemas.microsoft.com/office/2007/relationships/hdphoto" Target="../media/hdphoto2.wdp"/><Relationship Id="rId15" Type="http://schemas.openxmlformats.org/officeDocument/2006/relationships/image" Target="../media/image25.jpeg"/><Relationship Id="rId10" Type="http://schemas.openxmlformats.org/officeDocument/2006/relationships/image" Target="../media/image20.jpeg"/><Relationship Id="rId19" Type="http://schemas.openxmlformats.org/officeDocument/2006/relationships/image" Target="../media/image29.jpeg"/><Relationship Id="rId4" Type="http://schemas.openxmlformats.org/officeDocument/2006/relationships/image" Target="../media/image2.png"/><Relationship Id="rId9" Type="http://schemas.microsoft.com/office/2007/relationships/hdphoto" Target="../media/hdphoto3.wdp"/><Relationship Id="rId1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1268760"/>
            <a:ext cx="7992888" cy="55892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 </a:t>
            </a:r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на ярмарке товары – 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Чем знаменито Дымково?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Игрушкою своей!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 ней нету цвету дымного,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Что серости серей.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 ней что-то есть от радуги,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От капелек росы,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 ней что-то есть от радости,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Гремящей, как басы!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Она глядит не прянично – 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Ликующие и празднично.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 ней молодость – изюминка,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 ней удаль и размах…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Сияйте, охра с суриком, 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По всей земле в домах!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Сияйте, охра с суриком, 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Чтоб всем – светло, и сумрачно!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 злость, и хмурость </a:t>
            </a:r>
            <a:r>
              <a:rPr lang="ru-RU" sz="1400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льдинкою</a:t>
            </a:r>
            <a:endParaRPr lang="ru-RU" sz="1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Без всякого следа</a:t>
            </a: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Пусть под улыбкой </a:t>
            </a:r>
            <a:r>
              <a:rPr lang="ru-RU" sz="1400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Дымкова</a:t>
            </a:r>
            <a:endParaRPr lang="ru-RU" sz="1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Растают навсегда!</a:t>
            </a:r>
          </a:p>
          <a:p>
            <a:r>
              <a:rPr lang="ru-RU" sz="1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                   В</a:t>
            </a:r>
            <a:r>
              <a:rPr lang="ru-RU" sz="1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 Фофанов</a:t>
            </a:r>
            <a:r>
              <a:rPr lang="ru-RU" sz="1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09747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Картинка 29 из 15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67" b="84000" l="249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8676" r="7845" b="14376"/>
          <a:stretch/>
        </p:blipFill>
        <p:spPr bwMode="auto">
          <a:xfrm flipH="1">
            <a:off x="38473" y="5768109"/>
            <a:ext cx="871274" cy="108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32600" l="63462" r="879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666" r="11320" b="66629"/>
          <a:stretch/>
        </p:blipFill>
        <p:spPr bwMode="auto">
          <a:xfrm>
            <a:off x="42481" y="1361580"/>
            <a:ext cx="867266" cy="158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200" b="66400" l="6730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444" t="35584" b="35408"/>
          <a:stretch/>
        </p:blipFill>
        <p:spPr bwMode="auto">
          <a:xfrm>
            <a:off x="0" y="0"/>
            <a:ext cx="890745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400" b="64800" l="45055" r="631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96" t="35584" r="34545" b="35408"/>
          <a:stretch/>
        </p:blipFill>
        <p:spPr bwMode="auto">
          <a:xfrm>
            <a:off x="171021" y="4149080"/>
            <a:ext cx="719724" cy="138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img0.liveinternet.ru/images/foto/c/9/apps/2/374/2374902_lopav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33" b="89958" l="628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3" t="4745" r="46923" b="8212"/>
          <a:stretch/>
        </p:blipFill>
        <p:spPr bwMode="auto">
          <a:xfrm flipH="1">
            <a:off x="-36512" y="2994023"/>
            <a:ext cx="857349" cy="106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043608" y="4727"/>
            <a:ext cx="7992888" cy="12640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ДЫМКОВСКАЯ</a:t>
            </a:r>
            <a:r>
              <a:rPr lang="ru-RU" sz="5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ИГРУШКА</a:t>
            </a:r>
            <a:endParaRPr lang="ru-RU" sz="54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Picture 4" descr="Картинка 56 из 586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060848"/>
            <a:ext cx="4694090" cy="35283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448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1268760"/>
            <a:ext cx="7992888" cy="55892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09747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Картинка 29 из 15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67" b="84000" l="249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8676" r="7845" b="14376"/>
          <a:stretch/>
        </p:blipFill>
        <p:spPr bwMode="auto">
          <a:xfrm flipH="1">
            <a:off x="38473" y="5768109"/>
            <a:ext cx="871274" cy="108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32600" l="63462" r="879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666" r="11320" b="66629"/>
          <a:stretch/>
        </p:blipFill>
        <p:spPr bwMode="auto">
          <a:xfrm>
            <a:off x="42481" y="1361580"/>
            <a:ext cx="867266" cy="158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200" b="66400" l="6730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444" t="35584" b="35408"/>
          <a:stretch/>
        </p:blipFill>
        <p:spPr bwMode="auto">
          <a:xfrm>
            <a:off x="0" y="0"/>
            <a:ext cx="890745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400" b="64800" l="45055" r="631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96" t="35584" r="34545" b="35408"/>
          <a:stretch/>
        </p:blipFill>
        <p:spPr bwMode="auto">
          <a:xfrm>
            <a:off x="171021" y="4149080"/>
            <a:ext cx="719724" cy="138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img0.liveinternet.ru/images/foto/c/9/apps/2/374/2374902_lopav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33" b="89958" l="628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3" t="4745" r="46923" b="8212"/>
          <a:stretch/>
        </p:blipFill>
        <p:spPr bwMode="auto">
          <a:xfrm flipH="1">
            <a:off x="-36512" y="2994023"/>
            <a:ext cx="857349" cy="106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043608" y="4727"/>
            <a:ext cx="7992888" cy="12640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Заключение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5559" y="1292779"/>
            <a:ext cx="423652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За 400 лет развития промысла, несмотря на разнообразие композиционных решений, устоялись определенные сюжеты дымковской игрушки, закрепились определенные оформительские приемы и определенная цветовая гамма.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Неразбавленные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яркие краски создают ощущение радости жизни. Вся она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– бьющая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через край полнота ощущения радости жизни. Особенно она хороша в паре, и в группе с другими, в близком соседстве со своими братьями и сестрами из слободы на реке Вятке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55559" y="4221088"/>
            <a:ext cx="79809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2" descr="http://img-fotki.yandex.ru/get/3101/strizhi28.d/0_1995b_489b2a5e_XL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23169"/>
            <a:ext cx="3520282" cy="26402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4726885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Яркая, нарядная дымковская игрушка стала своеобразным символом Вятской земли.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608" y="5373216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Крупнейшая коллекция дымковской игрушки представлена в постоянной экспозиции Кировского художественного музея им. Виктора и Апполлинария Васнецовых. Уникальной коллекцией обладает Кировский областной краеведческий музей.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Управляющая кнопка: домой 15">
            <a:hlinkClick r:id="" action="ppaction://hlinkshowjump?jump=endshow" highlightClick="1"/>
          </p:cNvPr>
          <p:cNvSpPr/>
          <p:nvPr/>
        </p:nvSpPr>
        <p:spPr>
          <a:xfrm>
            <a:off x="8388424" y="116632"/>
            <a:ext cx="557924" cy="432048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9051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09747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Картинка 29 из 15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67" b="84000" l="249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8676" r="7845" b="14376"/>
          <a:stretch/>
        </p:blipFill>
        <p:spPr bwMode="auto">
          <a:xfrm flipH="1">
            <a:off x="38473" y="5768109"/>
            <a:ext cx="871274" cy="108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32600" l="63462" r="879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666" r="11320" b="66629"/>
          <a:stretch/>
        </p:blipFill>
        <p:spPr bwMode="auto">
          <a:xfrm>
            <a:off x="23486" y="4077072"/>
            <a:ext cx="867266" cy="158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200" b="66400" l="6730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444" t="35584" b="35408"/>
          <a:stretch/>
        </p:blipFill>
        <p:spPr bwMode="auto">
          <a:xfrm>
            <a:off x="0" y="0"/>
            <a:ext cx="890745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400" b="64800" l="45055" r="631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96" t="35584" r="34545" b="35408"/>
          <a:stretch/>
        </p:blipFill>
        <p:spPr bwMode="auto">
          <a:xfrm>
            <a:off x="114248" y="1268760"/>
            <a:ext cx="719724" cy="138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img0.liveinternet.ru/images/foto/c/9/apps/2/374/2374902_lopav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33" b="89958" l="628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3" t="4745" r="46923" b="8212"/>
          <a:stretch/>
        </p:blipFill>
        <p:spPr bwMode="auto">
          <a:xfrm flipH="1">
            <a:off x="-36512" y="2852936"/>
            <a:ext cx="857349" cy="106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9" y="1268760"/>
            <a:ext cx="7992888" cy="55892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</a:p>
          <a:p>
            <a:pPr algn="ctr"/>
            <a:endParaRPr lang="ru-RU" sz="160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43608" y="0"/>
            <a:ext cx="7992888" cy="12640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 Вятке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43608" y="4941168"/>
            <a:ext cx="50456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Самые древние города расположены на реке Вятке: Киров, Слободской, Котельнич, Орлов. </a:t>
            </a: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Разнообразны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и красочны вятские народные промыслы: кружева, резьба по дереву, изделия из капового корня, соломки, бересты.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Всемирно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известна 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1600" b="1" u="sng" dirty="0" smtClean="0">
                <a:solidFill>
                  <a:srgbClr val="00B0F0"/>
                </a:solidFill>
              </a:rPr>
              <a:t>глиняная </a:t>
            </a:r>
            <a:r>
              <a:rPr lang="ru-RU" sz="1600" b="1" u="sng" dirty="0">
                <a:solidFill>
                  <a:srgbClr val="00B0F0"/>
                </a:solidFill>
              </a:rPr>
              <a:t>расписная дымковская игрушка.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274" y="4977708"/>
            <a:ext cx="2811879" cy="17319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47245" y="1293059"/>
            <a:ext cx="58840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Дымковская игрушка, вятская игрушка, кировская игрушка  — один из русских народных  старинных глиняных художественных промыслов. Возник в заречной слободе Дымково близ г. Вятка (ныне на территории г. Кирова). 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152129" y="1340768"/>
            <a:ext cx="1691679" cy="1080120"/>
            <a:chOff x="1189505" y="3068960"/>
            <a:chExt cx="3850548" cy="259741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189505" y="3068960"/>
              <a:ext cx="3850548" cy="25974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7" name="Рисунок 16" descr="Герб города Вятки и Кирова."/>
            <p:cNvPicPr/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8055" y="3173412"/>
              <a:ext cx="3705225" cy="237680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" name="Прямоугольник 7"/>
          <p:cNvSpPr/>
          <p:nvPr/>
        </p:nvSpPr>
        <p:spPr>
          <a:xfrm>
            <a:off x="1043609" y="2420888"/>
            <a:ext cx="79295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Земля Вятская упряталась в глубине материка между Нижним Новгородом и Уралом, в восьмистах километрах от Ледовитого океана и в тысяче от Каспийского моря.</a:t>
            </a:r>
          </a:p>
          <a:p>
            <a:pPr algn="ctr"/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Город носил три вполне законных собственных имени:  </a:t>
            </a:r>
            <a:r>
              <a:rPr lang="ru-RU" sz="1600" b="1" u="sng" dirty="0" smtClean="0">
                <a:solidFill>
                  <a:srgbClr val="00B0F0"/>
                </a:solidFill>
              </a:rPr>
              <a:t>Хлынов</a:t>
            </a:r>
            <a:r>
              <a:rPr lang="ru-RU" sz="1600" b="1" u="sng" dirty="0">
                <a:solidFill>
                  <a:srgbClr val="00B0F0"/>
                </a:solidFill>
              </a:rPr>
              <a:t>,</a:t>
            </a:r>
            <a:r>
              <a:rPr lang="ru-RU" sz="1600" b="1" dirty="0">
                <a:solidFill>
                  <a:srgbClr val="00B0F0"/>
                </a:solidFill>
              </a:rPr>
              <a:t> </a:t>
            </a:r>
            <a:r>
              <a:rPr lang="ru-RU" sz="1600" b="1" u="sng" dirty="0">
                <a:solidFill>
                  <a:srgbClr val="00B0F0"/>
                </a:solidFill>
              </a:rPr>
              <a:t>Вятка, Киров.</a:t>
            </a:r>
            <a:endParaRPr lang="ru-RU" sz="1600" dirty="0"/>
          </a:p>
          <a:p>
            <a:pPr algn="ct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Однако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слово «Вятка» и при всех иных названиях было в ходу: и когда центр наместничества назывался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</a:rPr>
              <a:t>Хлыновом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, и сейчас, когда город носит имя С.М. Кирова. Дело в том, что Вятка – название всей земли, и недаром прилагательные «вятский», «вятское», «вятская» теперь, как и встарь, в таком большом употреблении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algn="ctr"/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1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600" b="1" u="sng" dirty="0">
                <a:solidFill>
                  <a:srgbClr val="00B0F0"/>
                </a:solidFill>
              </a:rPr>
              <a:t>7 ноября 1934 года был создан Кировский край и чуть позже Вятка </a:t>
            </a:r>
          </a:p>
          <a:p>
            <a:pPr algn="ctr"/>
            <a:r>
              <a:rPr lang="ru-RU" sz="1600" b="1" u="sng" dirty="0">
                <a:solidFill>
                  <a:srgbClr val="00B0F0"/>
                </a:solidFill>
              </a:rPr>
              <a:t>была переименована в Киров, а двумя годами позже образована Кировская область.</a:t>
            </a:r>
          </a:p>
          <a:p>
            <a:pPr algn="ctr"/>
            <a:r>
              <a:rPr lang="ru-RU" sz="1600" b="1" u="sng" dirty="0">
                <a:solidFill>
                  <a:srgbClr val="00B0F0"/>
                </a:solidFill>
              </a:rPr>
              <a:t/>
            </a:r>
            <a:br>
              <a:rPr lang="ru-RU" sz="1600" b="1" u="sng" dirty="0">
                <a:solidFill>
                  <a:srgbClr val="00B0F0"/>
                </a:solidFill>
              </a:rPr>
            </a:br>
            <a:endParaRPr lang="ru-RU" sz="1600" b="1" u="sng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7538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1268760"/>
            <a:ext cx="7992888" cy="55892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История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дымковской игрушки насчитывает около 400 лет. 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Возникновение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игрушки связывают с весенним праздником Свистунья, к которому женское население слободы Дымково лепило первые  глиняные свистульки в виде коней, баранов, козлов, уточек. 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09747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Картинка 29 из 15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67" b="84000" l="249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8676" r="7845" b="14376"/>
          <a:stretch/>
        </p:blipFill>
        <p:spPr bwMode="auto">
          <a:xfrm flipH="1">
            <a:off x="38473" y="5768109"/>
            <a:ext cx="871274" cy="108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32600" l="63462" r="879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666" r="11320" b="66629"/>
          <a:stretch/>
        </p:blipFill>
        <p:spPr bwMode="auto">
          <a:xfrm>
            <a:off x="42481" y="1361580"/>
            <a:ext cx="867266" cy="158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200" b="66400" l="6730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444" t="35584" b="35408"/>
          <a:stretch/>
        </p:blipFill>
        <p:spPr bwMode="auto">
          <a:xfrm>
            <a:off x="0" y="0"/>
            <a:ext cx="890745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400" b="64800" l="45055" r="631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96" t="35584" r="34545" b="35408"/>
          <a:stretch/>
        </p:blipFill>
        <p:spPr bwMode="auto">
          <a:xfrm>
            <a:off x="171021" y="4149080"/>
            <a:ext cx="719724" cy="138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img0.liveinternet.ru/images/foto/c/9/apps/2/374/2374902_lopav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33" b="89958" l="628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3" t="4745" r="46923" b="8212"/>
          <a:stretch/>
        </p:blipFill>
        <p:spPr bwMode="auto">
          <a:xfrm flipH="1">
            <a:off x="-36512" y="2994023"/>
            <a:ext cx="857349" cy="106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043608" y="4727"/>
            <a:ext cx="7992888" cy="12640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История в</a:t>
            </a:r>
            <a:r>
              <a:rPr lang="ru-RU" sz="5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озникновения</a:t>
            </a:r>
            <a:endParaRPr lang="ru-RU" sz="54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5669" y="2555607"/>
            <a:ext cx="5769239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i="1" dirty="0">
                <a:solidFill>
                  <a:srgbClr val="0070C0"/>
                </a:solidFill>
              </a:rPr>
              <a:t>Существует легенда, по которой начало празднику положило так называемое </a:t>
            </a:r>
            <a:r>
              <a:rPr lang="ru-RU" sz="1400" i="1" dirty="0" err="1">
                <a:solidFill>
                  <a:srgbClr val="0070C0"/>
                </a:solidFill>
              </a:rPr>
              <a:t>хлыновское</a:t>
            </a:r>
            <a:r>
              <a:rPr lang="ru-RU" sz="1400" i="1" dirty="0">
                <a:solidFill>
                  <a:srgbClr val="0070C0"/>
                </a:solidFill>
              </a:rPr>
              <a:t> побоище. Его подробно описали путешествовавшие в 1770 </a:t>
            </a:r>
            <a:r>
              <a:rPr lang="ru-RU" sz="1400" i="1" dirty="0" smtClean="0">
                <a:solidFill>
                  <a:srgbClr val="0070C0"/>
                </a:solidFill>
              </a:rPr>
              <a:t>– 1772 годах </a:t>
            </a:r>
            <a:r>
              <a:rPr lang="ru-RU" sz="1400" i="1" dirty="0">
                <a:solidFill>
                  <a:srgbClr val="0070C0"/>
                </a:solidFill>
              </a:rPr>
              <a:t>по разным провинциям Российского государства капитан Н. П. </a:t>
            </a:r>
            <a:r>
              <a:rPr lang="ru-RU" sz="1400" i="1" dirty="0" err="1">
                <a:solidFill>
                  <a:srgbClr val="0070C0"/>
                </a:solidFill>
              </a:rPr>
              <a:t>Рычков</a:t>
            </a:r>
            <a:r>
              <a:rPr lang="ru-RU" sz="1400" i="1" dirty="0">
                <a:solidFill>
                  <a:srgbClr val="0070C0"/>
                </a:solidFill>
              </a:rPr>
              <a:t> и сосланный в Вятку в 1811 году зять М. И. Кутузова, опальный генерал-майор Н. 3. Хитрово. По их сведениям, в XIV-XV веках под укрепленными стенами Хлынова собрались жившие в крае инородцы, чтобы взять город, основанный якобы пришельцами-новгородцами. Не надеясь только на свои силы, жители Хлынова послали за подмогой к устюжанам. Устюжане пришли ночью, но не с той стороны, с которой их ждали. Не распознав в темноте друзей, </a:t>
            </a:r>
            <a:r>
              <a:rPr lang="ru-RU" sz="1400" i="1" dirty="0" err="1">
                <a:solidFill>
                  <a:srgbClr val="0070C0"/>
                </a:solidFill>
              </a:rPr>
              <a:t>вятчане</a:t>
            </a:r>
            <a:r>
              <a:rPr lang="ru-RU" sz="1400" i="1" dirty="0">
                <a:solidFill>
                  <a:srgbClr val="0070C0"/>
                </a:solidFill>
              </a:rPr>
              <a:t> перебили многих и только утром увидали свою ошибку: «Своя своих не </a:t>
            </a:r>
            <a:r>
              <a:rPr lang="ru-RU" sz="1400" i="1" dirty="0" err="1">
                <a:solidFill>
                  <a:srgbClr val="0070C0"/>
                </a:solidFill>
              </a:rPr>
              <a:t>познаша</a:t>
            </a:r>
            <a:r>
              <a:rPr lang="ru-RU" sz="1400" i="1" dirty="0">
                <a:solidFill>
                  <a:srgbClr val="0070C0"/>
                </a:solidFill>
              </a:rPr>
              <a:t>». В память погибших на месте побоища поставили часовню, а в ней деревянный крест, и с тех пор ежегодно устраивали здесь панихиду - поминовение невинно убиенных, после чего начинался праздник Свистопляски, в ритуал которого входило катанье глиняных шаров с высокого берега Вятки вниз по </a:t>
            </a:r>
            <a:r>
              <a:rPr lang="ru-RU" sz="1400" i="1" dirty="0" err="1">
                <a:solidFill>
                  <a:srgbClr val="0070C0"/>
                </a:solidFill>
              </a:rPr>
              <a:t>Раздерихинскому</a:t>
            </a:r>
            <a:r>
              <a:rPr lang="ru-RU" sz="1400" i="1" dirty="0">
                <a:solidFill>
                  <a:srgbClr val="0070C0"/>
                </a:solidFill>
              </a:rPr>
              <a:t> спуску, кулачные бои, свист, песни и пляски. Ставились балаганы с обилием разных сладостей и обязательно продажей глиняных игрушек и свистулек</a:t>
            </a:r>
            <a:r>
              <a:rPr lang="ru-RU" sz="1400" i="1" dirty="0" smtClean="0">
                <a:solidFill>
                  <a:srgbClr val="0070C0"/>
                </a:solidFill>
              </a:rPr>
              <a:t>.</a:t>
            </a:r>
            <a:endParaRPr lang="ru-RU" sz="1400" i="1" dirty="0">
              <a:solidFill>
                <a:srgbClr val="0070C0"/>
              </a:solidFill>
            </a:endParaRPr>
          </a:p>
        </p:txBody>
      </p:sp>
      <p:pic>
        <p:nvPicPr>
          <p:cNvPr id="2052" name="Picture 4" descr="http://dymka.teploruk.ru/netcat_files/Image/dymka/3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0"/>
          <a:stretch/>
        </p:blipFill>
        <p:spPr bwMode="auto">
          <a:xfrm>
            <a:off x="6834908" y="4839819"/>
            <a:ext cx="2132283" cy="173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244408" y="6300028"/>
            <a:ext cx="723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Вятка</a:t>
            </a:r>
            <a:endParaRPr lang="ru-RU" dirty="0"/>
          </a:p>
        </p:txBody>
      </p:sp>
      <p:pic>
        <p:nvPicPr>
          <p:cNvPr id="3076" name="Picture 4" descr="Картинка 106 из 220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3" t="6044" r="7130" b="3913"/>
          <a:stretch/>
        </p:blipFill>
        <p:spPr bwMode="auto">
          <a:xfrm>
            <a:off x="6824799" y="2670461"/>
            <a:ext cx="2142392" cy="169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740352" y="4005064"/>
            <a:ext cx="1286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Свистульки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70185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1268760"/>
            <a:ext cx="7992888" cy="55892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09747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Картинка 29 из 15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67" b="84000" l="249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8676" r="7845" b="14376"/>
          <a:stretch/>
        </p:blipFill>
        <p:spPr bwMode="auto">
          <a:xfrm flipH="1">
            <a:off x="38473" y="5768109"/>
            <a:ext cx="871274" cy="108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32600" l="63462" r="879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666" r="11320" b="66629"/>
          <a:stretch/>
        </p:blipFill>
        <p:spPr bwMode="auto">
          <a:xfrm>
            <a:off x="42481" y="1361580"/>
            <a:ext cx="867266" cy="158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200" b="66400" l="6730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444" t="35584" b="35408"/>
          <a:stretch/>
        </p:blipFill>
        <p:spPr bwMode="auto">
          <a:xfrm>
            <a:off x="0" y="0"/>
            <a:ext cx="890745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400" b="64800" l="45055" r="631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96" t="35584" r="34545" b="35408"/>
          <a:stretch/>
        </p:blipFill>
        <p:spPr bwMode="auto">
          <a:xfrm>
            <a:off x="171021" y="4149080"/>
            <a:ext cx="719724" cy="138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img0.liveinternet.ru/images/foto/c/9/apps/2/374/2374902_lopav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33" b="89958" l="628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3" t="4745" r="46923" b="8212"/>
          <a:stretch/>
        </p:blipFill>
        <p:spPr bwMode="auto">
          <a:xfrm flipH="1">
            <a:off x="-36512" y="2994023"/>
            <a:ext cx="857349" cy="106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043608" y="4727"/>
            <a:ext cx="7992888" cy="12640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История возникновения</a:t>
            </a:r>
            <a:endParaRPr lang="ru-RU" sz="5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5560" y="1268760"/>
            <a:ext cx="798093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прошлом изготовление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игрушки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было семейным промыслом. В летние месяцы заготавливали глину, толкли вручную или растирали в краскотерках комовой мел, в остальное время - лепили, сушили, обжигали изделия, ближе к «Свистунье» белили мелом, разведенным на снятом коровьем молоке, красили яичными красками, украшали ромбиками золотистой потали. А весной на лодках привозили дымковскую игрушку в город на праздник, радуя своим искусством детей и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взрослых.   </a:t>
            </a:r>
          </a:p>
          <a:p>
            <a:pPr algn="just"/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1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конце 19 века промысел пришел в упадок. В 30-е годы 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XX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столетия в рамках возрождения некоторых народных промыслов была оказана поддержка возрождению и промысла дымковской игрушки. Несколько потомственных мастериц организовали артель "Вятская игрушка" при поддержке первого исследователя промысла – художника А.И.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</a:rPr>
              <a:t>Деныпина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ru-RU" sz="1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Игрушка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лепится из местной красной глины по частям (в отличие от других игрушек, которые лепятся из единого куска глины).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1">
                    <a:lumMod val="75000"/>
                  </a:schemeClr>
                </a:solidFill>
              </a:rPr>
            </a:b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65865" y="5009108"/>
            <a:ext cx="30020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Перед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обжигом игрушки высушивают и только потом обжигают. Раньше игрушки обжигали в настоящей русской печи, теперь обжигаются в муфельных печах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algn="just"/>
            <a:r>
              <a:rPr lang="ru-RU" sz="1600" dirty="0"/>
              <a:t>  </a:t>
            </a:r>
            <a:br>
              <a:rPr lang="ru-RU" sz="1600" dirty="0"/>
            </a:br>
            <a:r>
              <a:rPr lang="ru-RU" sz="1600" dirty="0"/>
              <a:t>                                           </a:t>
            </a:r>
            <a:br>
              <a:rPr lang="ru-RU" sz="1600" dirty="0"/>
            </a:b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7" name="Рисунок 16" descr="http://www.coolreferat.com/ref-2_1692522704-11561.coolpic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877742"/>
            <a:ext cx="2376264" cy="18122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http://www.coolreferat.com/ref-2_1692534265-13914.coolpic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823" y="4877742"/>
            <a:ext cx="2124237" cy="181222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211960" y="6309320"/>
            <a:ext cx="4437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Русская печь                          Муфельная печь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8115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1268760"/>
            <a:ext cx="7992888" cy="55892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09747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Картинка 29 из 15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67" b="84000" l="249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8676" r="7845" b="14376"/>
          <a:stretch/>
        </p:blipFill>
        <p:spPr bwMode="auto">
          <a:xfrm flipH="1">
            <a:off x="38473" y="5768109"/>
            <a:ext cx="871274" cy="108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32600" l="63462" r="879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666" r="11320" b="66629"/>
          <a:stretch/>
        </p:blipFill>
        <p:spPr bwMode="auto">
          <a:xfrm>
            <a:off x="42481" y="1361580"/>
            <a:ext cx="867266" cy="158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200" b="66400" l="6730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444" t="35584" b="35408"/>
          <a:stretch/>
        </p:blipFill>
        <p:spPr bwMode="auto">
          <a:xfrm>
            <a:off x="0" y="0"/>
            <a:ext cx="890745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400" b="64800" l="45055" r="631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96" t="35584" r="34545" b="35408"/>
          <a:stretch/>
        </p:blipFill>
        <p:spPr bwMode="auto">
          <a:xfrm>
            <a:off x="171021" y="4149080"/>
            <a:ext cx="719724" cy="138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img0.liveinternet.ru/images/foto/c/9/apps/2/374/2374902_lopav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33" b="89958" l="628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3" t="4745" r="46923" b="8212"/>
          <a:stretch/>
        </p:blipFill>
        <p:spPr bwMode="auto">
          <a:xfrm flipH="1">
            <a:off x="-36512" y="2994023"/>
            <a:ext cx="857349" cy="106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043608" y="4727"/>
            <a:ext cx="7992888" cy="12640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Лепка игрушки</a:t>
            </a:r>
            <a:endParaRPr lang="ru-RU" sz="5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5560" y="1292779"/>
            <a:ext cx="58927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Лепка изделий – процесс творческий.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Для лепки используются следующие инструменты и материалы: стеки, синтетические кисточки, карандаш, ластик, емкость для воды, тряпка влажная и сухая, губка, дощечка деревянная, гуашь или темпера, клей ПВА, белая водоэмульсионная краска, золотая фольга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algn="just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Подготовленная глина после вымешивания и разминания для лепки не должна липнуть к рукам и инструменту, но в нее легко должен проникать палец. 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Методы лепки:</a:t>
            </a:r>
          </a:p>
          <a:p>
            <a:pPr lvl="0" algn="just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1. Вытяжка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 Основной кусок глины формуют идентично очертаниям будущей игрушки. Затем начинают вытягивать части тела — шею, руки, ноги — до требуемой длины. После этого их выгибают нужным образом, выглаживая отдельны части и в завершение украшают игрушку накладными деталями.</a:t>
            </a:r>
          </a:p>
          <a:p>
            <a:pPr lvl="0" algn="just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2. Лепка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из пласта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. Раскатывают пласт глины толщиной от 0,5 до 1 см, из которого выкраивают детали, подвергаемые дальнейшей обработке.</a:t>
            </a:r>
          </a:p>
          <a:p>
            <a:pPr lvl="0" algn="just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3. Комбинированный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метод,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 включающий в себя два предыдущих.</a:t>
            </a:r>
          </a:p>
        </p:txBody>
      </p:sp>
      <p:pic>
        <p:nvPicPr>
          <p:cNvPr id="16" name="Рисунок 15" descr="http://dymka.teploruk.ru/i/resize/?c=nBgsuAel8bBC2bc5ycDel8btCguuChdpCbsfuiipoh5hoyhfpsdgpg5rrudfifbdy_c8">
            <a:hlinkClick r:id="rId10"/>
          </p:cNvPr>
          <p:cNvPicPr/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4" r="13344"/>
          <a:stretch/>
        </p:blipFill>
        <p:spPr bwMode="auto">
          <a:xfrm>
            <a:off x="7092280" y="1361580"/>
            <a:ext cx="1781666" cy="2280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1168898-cca2ecbca2883c8a.jpg"/>
          <p:cNvPicPr/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39" t="10490" r="28820" b="4322"/>
          <a:stretch/>
        </p:blipFill>
        <p:spPr bwMode="auto">
          <a:xfrm>
            <a:off x="7092280" y="4149080"/>
            <a:ext cx="1781666" cy="23391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39749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1268760"/>
            <a:ext cx="7992888" cy="55892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09747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Картинка 29 из 15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67" b="84000" l="249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8676" r="7845" b="14376"/>
          <a:stretch/>
        </p:blipFill>
        <p:spPr bwMode="auto">
          <a:xfrm flipH="1">
            <a:off x="38473" y="5768109"/>
            <a:ext cx="871274" cy="108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32600" l="63462" r="879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666" r="11320" b="66629"/>
          <a:stretch/>
        </p:blipFill>
        <p:spPr bwMode="auto">
          <a:xfrm>
            <a:off x="42481" y="1361580"/>
            <a:ext cx="867266" cy="158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200" b="66400" l="6730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444" t="35584" b="35408"/>
          <a:stretch/>
        </p:blipFill>
        <p:spPr bwMode="auto">
          <a:xfrm>
            <a:off x="0" y="0"/>
            <a:ext cx="890745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400" b="64800" l="45055" r="631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96" t="35584" r="34545" b="35408"/>
          <a:stretch/>
        </p:blipFill>
        <p:spPr bwMode="auto">
          <a:xfrm>
            <a:off x="171021" y="4149080"/>
            <a:ext cx="719724" cy="138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img0.liveinternet.ru/images/foto/c/9/apps/2/374/2374902_lopav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33" b="89958" l="628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3" t="4745" r="46923" b="8212"/>
          <a:stretch/>
        </p:blipFill>
        <p:spPr bwMode="auto">
          <a:xfrm flipH="1">
            <a:off x="-36512" y="2994023"/>
            <a:ext cx="857349" cy="106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043608" y="4727"/>
            <a:ext cx="7992888" cy="12640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Особенности лепки дымки</a:t>
            </a:r>
            <a:endParaRPr lang="ru-RU" sz="5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5560" y="1292779"/>
            <a:ext cx="618073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Основа женских фигурок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является ступка-колокол —  пышная юбка. К ступке прикрепляют торс, а к нему — шарик-головку, скатанные калачиком руки и другие лепные детали одежды и головного убора, характерные для композиции. Вместе с головкой лепится маленький шарик— бугорок носа, едва выступающий на довольно плоском лице, но придающий всем дымковским игрушкам характерную особенность.</a:t>
            </a:r>
          </a:p>
          <a:p>
            <a:pPr algn="just"/>
            <a:endParaRPr lang="ru-RU" sz="1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Мужские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образы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лепят по-другому. Разница заключается в том, что торс с головкой прикрепляют не к ступке, а к двум толстым, соединенным наверху "колбаскам", немного суженным книзу на конус. Загнув эти колбаски, получают ножки фигурки. Соответственно шляпа и завитушки волос, прикрепляемые к голове, будут несколько иной формы, чем у женских образов.</a:t>
            </a:r>
          </a:p>
          <a:p>
            <a:pPr algn="just"/>
            <a:r>
              <a:rPr lang="ru-RU" sz="1000" dirty="0">
                <a:solidFill>
                  <a:schemeClr val="accent1">
                    <a:lumMod val="75000"/>
                  </a:schemeClr>
                </a:solidFill>
              </a:rPr>
              <a:t> </a:t>
            </a:r>
          </a:p>
          <a:p>
            <a:pPr algn="just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Туловище животных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напоминает усеченный конус, к более узкой части, которого прикрепляют голову с шеей. Ножки животных — четыре одинаковые колбаски, чуть суженные книзу, прикрепляют к торсу животного, хвост и рога лепят отдельно и прикрепляют позже других деталей.</a:t>
            </a:r>
          </a:p>
          <a:p>
            <a:pPr algn="just"/>
            <a:r>
              <a:rPr lang="ru-RU" sz="1000" dirty="0">
                <a:solidFill>
                  <a:schemeClr val="accent1">
                    <a:lumMod val="75000"/>
                  </a:schemeClr>
                </a:solidFill>
              </a:rPr>
              <a:t> </a:t>
            </a:r>
          </a:p>
          <a:p>
            <a:pPr algn="just"/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К следующим этапам работы относятся просушивание фигурок, их обжиг в муфельной печи и, наконец, грунтовка и роспись.</a:t>
            </a:r>
          </a:p>
        </p:txBody>
      </p:sp>
      <p:pic>
        <p:nvPicPr>
          <p:cNvPr id="2050" name="Picture 2" descr="http://www.falaleevals.narod.ru/kavalery/b6d8584f951e4a8abb987b7f5d30fc13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8" t="3866" r="21325"/>
          <a:stretch/>
        </p:blipFill>
        <p:spPr bwMode="auto">
          <a:xfrm>
            <a:off x="7483205" y="3174545"/>
            <a:ext cx="1337267" cy="169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falaleevals.narod.ru/zveryata/6fcb1cf1935b477c94206e0c5c2f456f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1" t="12798" r="22784" b="11241"/>
          <a:stretch/>
        </p:blipFill>
        <p:spPr bwMode="auto">
          <a:xfrm>
            <a:off x="7483205" y="5011653"/>
            <a:ext cx="1337267" cy="158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falaleevals.narod.ru/baryni/6246995fae15444f8906b2c7dcfaf9e2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2" t="7331" r="25179" b="14606"/>
          <a:stretch/>
        </p:blipFill>
        <p:spPr bwMode="auto">
          <a:xfrm>
            <a:off x="7483205" y="1411912"/>
            <a:ext cx="1337267" cy="165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8973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1268760"/>
            <a:ext cx="7992888" cy="55892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09747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Картинка 29 из 15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67" b="84000" l="249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8676" r="7845" b="14376"/>
          <a:stretch/>
        </p:blipFill>
        <p:spPr bwMode="auto">
          <a:xfrm flipH="1">
            <a:off x="38473" y="5768109"/>
            <a:ext cx="871274" cy="108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32600" l="63462" r="879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666" r="11320" b="66629"/>
          <a:stretch/>
        </p:blipFill>
        <p:spPr bwMode="auto">
          <a:xfrm>
            <a:off x="42481" y="1361580"/>
            <a:ext cx="867266" cy="158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200" b="66400" l="6730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444" t="35584" b="35408"/>
          <a:stretch/>
        </p:blipFill>
        <p:spPr bwMode="auto">
          <a:xfrm>
            <a:off x="0" y="0"/>
            <a:ext cx="890745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400" b="64800" l="45055" r="631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96" t="35584" r="34545" b="35408"/>
          <a:stretch/>
        </p:blipFill>
        <p:spPr bwMode="auto">
          <a:xfrm>
            <a:off x="171021" y="4149080"/>
            <a:ext cx="719724" cy="138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img0.liveinternet.ru/images/foto/c/9/apps/2/374/2374902_lopav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33" b="89958" l="628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3" t="4745" r="46923" b="8212"/>
          <a:stretch/>
        </p:blipFill>
        <p:spPr bwMode="auto">
          <a:xfrm flipH="1">
            <a:off x="-36512" y="2994023"/>
            <a:ext cx="857349" cy="106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043608" y="4727"/>
            <a:ext cx="7992888" cy="12640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Роспись игрушки</a:t>
            </a:r>
            <a:endParaRPr lang="ru-RU" sz="5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5560" y="1292779"/>
            <a:ext cx="79809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Первый этап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– грунтовка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Раньше покрывали игрушки известью, разведенной на молоке, что придавало им белизну и водостойкость. Сейчас используется белая водоэмульсионная краска с добавлением мела. 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Второй этап – роспись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. Раньше краску для росписи дымки получали путем смешивания природных и анилиновых красителей с яичным белком. В настоящее время используют синтетическую темперу, так же разведенную на яичном белке. </a:t>
            </a:r>
          </a:p>
          <a:p>
            <a:pPr algn="just"/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  </a:t>
            </a:r>
          </a:p>
        </p:txBody>
      </p:sp>
      <p:pic>
        <p:nvPicPr>
          <p:cNvPr id="1026" name="Picture 2" descr="http://shtrih-33.ucoz.ru/vtburok/Screenshot-02.03.20098_01_07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94"/>
          <a:stretch/>
        </p:blipFill>
        <p:spPr bwMode="auto">
          <a:xfrm rot="16200000">
            <a:off x="5380371" y="3201840"/>
            <a:ext cx="4217714" cy="295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55561" y="2924944"/>
            <a:ext cx="488459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В росписи игрушек используются яркие цвета: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синяя, красная, оранжевая, желтая, малиновая, синяя, голубая, изумрудная, зеленая и в очень небольшом количестве коричневый и черный. </a:t>
            </a:r>
          </a:p>
          <a:p>
            <a:pPr algn="just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Зеленый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цвет связан с понятием жизни, символизирует природу, землю, пашню, белый – символ чистоты, правды и добра, черный –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  горе,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неправда, зло, красный - символ огня, красоты, силы, славы, здоровья, голубой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– цвет неба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. </a:t>
            </a:r>
          </a:p>
          <a:p>
            <a:pPr algn="just"/>
            <a:endParaRPr lang="ru-RU" sz="1000" dirty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Элементы росписи –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круг, кольца, полоски, звёзды.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Что они обозначают? Синяя волнистая полоса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– это вода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, перекрещенные полоски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– сруб колодца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, круг со звездчатой серединкой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– солнце и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небесные светила. Орнамент может быть одноцветным и многоцветным. </a:t>
            </a:r>
          </a:p>
        </p:txBody>
      </p:sp>
    </p:spTree>
    <p:extLst>
      <p:ext uri="{BB962C8B-B14F-4D97-AF65-F5344CB8AC3E}">
        <p14:creationId xmlns:p14="http://schemas.microsoft.com/office/powerpoint/2010/main" val="26033233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1268760"/>
            <a:ext cx="7992888" cy="55892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09747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Картинка 29 из 15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67" b="84000" l="249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8676" r="7845" b="14376"/>
          <a:stretch/>
        </p:blipFill>
        <p:spPr bwMode="auto">
          <a:xfrm flipH="1">
            <a:off x="38473" y="5768109"/>
            <a:ext cx="871274" cy="108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32600" l="63462" r="879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666" r="11320" b="66629"/>
          <a:stretch/>
        </p:blipFill>
        <p:spPr bwMode="auto">
          <a:xfrm>
            <a:off x="42481" y="1361580"/>
            <a:ext cx="867266" cy="158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200" b="66400" l="6730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444" t="35584" b="35408"/>
          <a:stretch/>
        </p:blipFill>
        <p:spPr bwMode="auto">
          <a:xfrm>
            <a:off x="0" y="0"/>
            <a:ext cx="890745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400" b="64800" l="45055" r="631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96" t="35584" r="34545" b="35408"/>
          <a:stretch/>
        </p:blipFill>
        <p:spPr bwMode="auto">
          <a:xfrm>
            <a:off x="171021" y="4149080"/>
            <a:ext cx="719724" cy="138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img0.liveinternet.ru/images/foto/c/9/apps/2/374/2374902_lopav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33" b="89958" l="628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3" t="4745" r="46923" b="8212"/>
          <a:stretch/>
        </p:blipFill>
        <p:spPr bwMode="auto">
          <a:xfrm flipH="1">
            <a:off x="-36512" y="2994023"/>
            <a:ext cx="857349" cy="106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043608" y="4727"/>
            <a:ext cx="7992888" cy="12640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Виды игрушек</a:t>
            </a:r>
            <a:endParaRPr lang="ru-RU" sz="5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5559" y="1292779"/>
            <a:ext cx="40638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Для росписи коньков-свистулек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характерны вертикальные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ряды разноцветных горошин или чередование полос и клеток с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гармоничными или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контрастными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красками (рис. 1-2). Образы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других птиц и зверей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используются реже. Среди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дымковских свистулек только две разновидности передают человеческие образы: это всадник (на одноглавом или двухголовом коне) и так называемый гуляющий кавалер (рис. 3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). Часто лепили модниц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— дамы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корсетах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  и   кринолинах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   в   шляпках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  под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3" name="Picture 2" descr="Дымковская игрушка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" t="413" r="1358" b="2371"/>
          <a:stretch/>
        </p:blipFill>
        <p:spPr bwMode="auto">
          <a:xfrm>
            <a:off x="5207013" y="1340768"/>
            <a:ext cx="374231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55559" y="4221088"/>
            <a:ext cx="7980937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зонтиками,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разряженные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няни с младенцами на руках (рис. 4), кавалеры на лошадях (рис. 5). Со временем мода становилась более универсальной, утратив особенности народного стиля, и дымковская игрушка осталась уникальным отражением одежды минувших эпох. Постепенно забывался смысл отдельных деталей: золотое шитье на платьях, золото эполет и орденов становились непонятными пятнами, делавшими фигуру красочной и выразительной. Они даже переходили туда, где уже не имели никакого смысла — на козлов, оленей, индюков (рис. 6-8), придавая им своеобразную наивную красоту, веселую и жизнерадостную. Постепенно эта декоративная сторона дымковской игрушки выступала все сильнее и, наконец, превратила ее в то, что мы имеем сейчас,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чисто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декоративную скульптуру. </a:t>
            </a:r>
          </a:p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  </a:t>
            </a:r>
          </a:p>
        </p:txBody>
      </p:sp>
    </p:spTree>
    <p:extLst>
      <p:ext uri="{BB962C8B-B14F-4D97-AF65-F5344CB8AC3E}">
        <p14:creationId xmlns:p14="http://schemas.microsoft.com/office/powerpoint/2010/main" val="7550318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1268760"/>
            <a:ext cx="7992888" cy="55892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09747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Картинка 29 из 15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67" b="84000" l="249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8676" r="7845" b="14376"/>
          <a:stretch/>
        </p:blipFill>
        <p:spPr bwMode="auto">
          <a:xfrm flipH="1">
            <a:off x="38473" y="5768109"/>
            <a:ext cx="871274" cy="108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32600" l="63462" r="879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666" r="11320" b="66629"/>
          <a:stretch/>
        </p:blipFill>
        <p:spPr bwMode="auto">
          <a:xfrm>
            <a:off x="42481" y="1361580"/>
            <a:ext cx="867266" cy="158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200" b="66400" l="6730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444" t="35584" b="35408"/>
          <a:stretch/>
        </p:blipFill>
        <p:spPr bwMode="auto">
          <a:xfrm>
            <a:off x="0" y="0"/>
            <a:ext cx="890745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http://festival.1september.ru/articles/583887/img8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400" b="64800" l="45055" r="631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96" t="35584" r="34545" b="35408"/>
          <a:stretch/>
        </p:blipFill>
        <p:spPr bwMode="auto">
          <a:xfrm>
            <a:off x="171021" y="4149080"/>
            <a:ext cx="719724" cy="138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img0.liveinternet.ru/images/foto/c/9/apps/2/374/2374902_lopav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33" b="89958" l="628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3" t="4745" r="46923" b="8212"/>
          <a:stretch/>
        </p:blipFill>
        <p:spPr bwMode="auto">
          <a:xfrm flipH="1">
            <a:off x="-36512" y="2994023"/>
            <a:ext cx="857349" cy="106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043608" y="4727"/>
            <a:ext cx="7992888" cy="12640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Вот она, дымка!</a:t>
            </a:r>
            <a:endParaRPr lang="ru-RU" sz="5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076" name="Picture 4" descr="http://s005.radikal.ru/i212/1107/65/aeb13391e63at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40" r="1222" b="4049"/>
          <a:stretch/>
        </p:blipFill>
        <p:spPr bwMode="auto">
          <a:xfrm>
            <a:off x="6098069" y="1308638"/>
            <a:ext cx="2866419" cy="3942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vidpochivay.com/wp-content/uploads/2011/08/Dymkovskaya-igrushka1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0" b="3084"/>
          <a:stretch/>
        </p:blipFill>
        <p:spPr bwMode="auto">
          <a:xfrm>
            <a:off x="1155700" y="4653136"/>
            <a:ext cx="298425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img1.liveinternet.ru/images/attach/c/1/58/478/58478279_duym2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5312618"/>
            <a:ext cx="913912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img0.liveinternet.ru/images/foto/c/0/apps/4/229/4229404_5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765" y="5312617"/>
            <a:ext cx="1044304" cy="142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http://im3-tub-ru.yandex.net/i?id=380909022-69-72&amp;n=5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28"/>
          <a:stretch/>
        </p:blipFill>
        <p:spPr bwMode="auto">
          <a:xfrm>
            <a:off x="6974369" y="5312618"/>
            <a:ext cx="105401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http://im8-tub-ru.yandex.net/i?id=112383746-11-72&amp;n=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413" y="5312617"/>
            <a:ext cx="981075" cy="142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http://im6-tub-ru.yandex.net/i?id=407706146-11-72&amp;n=5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98069" y="5312618"/>
            <a:ext cx="876300" cy="142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1055559" y="1292779"/>
            <a:ext cx="49566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Дымковская игрушка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– искусство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рукотворное. Каждая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– создание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одного мастера. От лепки и до росписи процесс творческий, никогда не повторяющийся. Нет и не может быть двух одинаковых изделий. 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Каждая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игрушка уникальна и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единственна!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8" name="Picture 4" descr="http://im0-tub-ru.yandex.net/i?id=303726160-59-72&amp;n=5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861048"/>
            <a:ext cx="1779078" cy="139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http://im5-tub-ru.yandex.net/i?id=424971420-47-72&amp;n=5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570990"/>
            <a:ext cx="1779078" cy="121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4" name="Picture 32" descr="http://www.epochtimes.ru/images/stories/06/life/152_dymka.jpg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8"/>
          <a:stretch/>
        </p:blipFill>
        <p:spPr bwMode="auto">
          <a:xfrm>
            <a:off x="1155701" y="2561908"/>
            <a:ext cx="2984252" cy="2091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424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1462</Words>
  <Application>Microsoft Office PowerPoint</Application>
  <PresentationFormat>Экран (4:3)</PresentationFormat>
  <Paragraphs>226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Преподаватель</dc:creator>
  <cp:lastModifiedBy>Флёр</cp:lastModifiedBy>
  <cp:revision>37</cp:revision>
  <cp:lastPrinted>2012-04-21T11:25:54Z</cp:lastPrinted>
  <dcterms:created xsi:type="dcterms:W3CDTF">2012-03-16T11:58:17Z</dcterms:created>
  <dcterms:modified xsi:type="dcterms:W3CDTF">2019-04-25T17:44:07Z</dcterms:modified>
</cp:coreProperties>
</file>