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8" r:id="rId4"/>
    <p:sldId id="258" r:id="rId5"/>
    <p:sldId id="261" r:id="rId6"/>
    <p:sldId id="277" r:id="rId7"/>
    <p:sldId id="279" r:id="rId8"/>
    <p:sldId id="262" r:id="rId9"/>
    <p:sldId id="259" r:id="rId10"/>
    <p:sldId id="263" r:id="rId11"/>
    <p:sldId id="276" r:id="rId12"/>
    <p:sldId id="282" r:id="rId13"/>
    <p:sldId id="284" r:id="rId14"/>
    <p:sldId id="260" r:id="rId15"/>
    <p:sldId id="283" r:id="rId16"/>
    <p:sldId id="288" r:id="rId17"/>
    <p:sldId id="264" r:id="rId18"/>
    <p:sldId id="285" r:id="rId19"/>
    <p:sldId id="266" r:id="rId20"/>
    <p:sldId id="286" r:id="rId21"/>
    <p:sldId id="287" r:id="rId22"/>
    <p:sldId id="265" r:id="rId23"/>
    <p:sldId id="275" r:id="rId24"/>
    <p:sldId id="289" r:id="rId25"/>
    <p:sldId id="268" r:id="rId26"/>
    <p:sldId id="267" r:id="rId27"/>
    <p:sldId id="269" r:id="rId28"/>
    <p:sldId id="270" r:id="rId29"/>
    <p:sldId id="271" r:id="rId30"/>
    <p:sldId id="272" r:id="rId31"/>
    <p:sldId id="273" r:id="rId32"/>
    <p:sldId id="281" r:id="rId33"/>
    <p:sldId id="274" r:id="rId34"/>
    <p:sldId id="28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85821"/>
    <a:srgbClr val="EF3E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3" autoAdjust="0"/>
    <p:restoredTop sz="86461" autoAdjust="0"/>
  </p:normalViewPr>
  <p:slideViewPr>
    <p:cSldViewPr>
      <p:cViewPr varScale="1">
        <p:scale>
          <a:sx n="59" d="100"/>
          <a:sy n="59" d="100"/>
        </p:scale>
        <p:origin x="-121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4%E8%E1%EE%ED%E0%F7%F7%E8#cite_note-plus-5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i="1" dirty="0" smtClean="0"/>
              <a:t>«Город – единство не похожих»</a:t>
            </a:r>
          </a:p>
          <a:p>
            <a:pPr algn="r"/>
            <a:r>
              <a:rPr lang="ru-RU" dirty="0" smtClean="0"/>
              <a:t>Аристотель</a:t>
            </a:r>
          </a:p>
          <a:p>
            <a:pPr algn="r"/>
            <a:endParaRPr lang="ru-RU" dirty="0" smtClean="0"/>
          </a:p>
          <a:p>
            <a:r>
              <a:rPr lang="ru-RU" i="1" dirty="0" smtClean="0"/>
              <a:t>«Число выраженное десятичным знаком, прочтет и немец, и русский, и араб, и янки одинаково»</a:t>
            </a:r>
          </a:p>
          <a:p>
            <a:pPr algn="r"/>
            <a:r>
              <a:rPr lang="ru-RU" dirty="0" err="1" smtClean="0"/>
              <a:t>Д.И.Менделеев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76672"/>
            <a:ext cx="8305800" cy="2160240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ea typeface="DFKai-SB" pitchFamily="65" charset="-120"/>
              </a:rPr>
              <a:t>История развития решений квадратных уравнений</a:t>
            </a:r>
            <a:endParaRPr lang="ru-RU" b="1" i="1" dirty="0">
              <a:solidFill>
                <a:srgbClr val="FF0000"/>
              </a:solidFill>
              <a:ea typeface="DFKai-SB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1311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0"/>
            <a:ext cx="5868144" cy="5733256"/>
          </a:xfrm>
        </p:spPr>
        <p:txBody>
          <a:bodyPr>
            <a:noAutofit/>
          </a:bodyPr>
          <a:lstStyle/>
          <a:p>
            <a:r>
              <a:rPr lang="ru-RU" sz="3600" dirty="0" smtClean="0"/>
              <a:t>ДИОФАНТ</a:t>
            </a:r>
          </a:p>
          <a:p>
            <a:r>
              <a:rPr lang="ru-RU" dirty="0" smtClean="0"/>
              <a:t>Древнегреческий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математик, живший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предположительно в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III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веке до н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. э.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Автор «Арифметики» — книги, посвящённой решению алгебраических уравнений.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наше время под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диофантовыми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уравнениями» обычно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понимают уравнения с целыми коэффициентами, решения которых требуется найти среди целых чисел. Диофант также одним из первых развивал математические обозначения.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096344" cy="3438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11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323528" y="332656"/>
                <a:ext cx="8568952" cy="66325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spcBef>
                    <a:spcPts val="600"/>
                  </a:spcBef>
                  <a:buClr>
                    <a:srgbClr val="F3A447"/>
                  </a:buClr>
                  <a:buSzPct val="85000"/>
                </a:pPr>
                <a:r>
                  <a:rPr lang="ru-RU" sz="3200" spc="100" dirty="0" smtClean="0"/>
                  <a:t>«Найдите два числа, зная, что их сумма равна 20, а произведение 96». </a:t>
                </a:r>
                <a:endParaRPr lang="ru-RU" sz="2800" spc="100" dirty="0"/>
              </a:p>
              <a:p>
                <a:pPr lvl="0">
                  <a:lnSpc>
                    <a:spcPct val="200000"/>
                  </a:lnSpc>
                </a:pPr>
                <a:r>
                  <a:rPr lang="ru-RU" sz="2400" dirty="0" smtClean="0">
                    <a:solidFill>
                      <a:schemeClr val="tx1"/>
                    </a:solidFill>
                  </a:rPr>
                  <a:t>Одно из чисел будет больше половины их суммы, то есть 10+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</m:oMath>
                </a14:m>
                <a:r>
                  <a:rPr lang="ru-RU" sz="2400" dirty="0">
                    <a:solidFill>
                      <a:schemeClr val="tx1"/>
                    </a:solidFill>
                  </a:rPr>
                  <a:t>, другое же меньше, то есть 10-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</m:oMath>
                </a14:m>
                <a:r>
                  <a:rPr lang="ru-RU" sz="2400" dirty="0">
                    <a:solidFill>
                      <a:schemeClr val="tx1"/>
                    </a:solidFill>
                  </a:rPr>
                  <a:t>.  </a:t>
                </a:r>
              </a:p>
              <a:p>
                <a:pPr lvl="0">
                  <a:lnSpc>
                    <a:spcPct val="200000"/>
                  </a:lnSpc>
                </a:pPr>
                <a:r>
                  <a:rPr lang="ru-RU" sz="2400" dirty="0">
                    <a:solidFill>
                      <a:schemeClr val="tx1"/>
                    </a:solidFill>
                  </a:rPr>
                  <a:t>Отсюда уравнение    (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tx1"/>
                        </a:solidFill>
                        <a:latin typeface="Cambria Math"/>
                      </a:rPr>
                      <m:t>10+</m:t>
                    </m:r>
                    <m:r>
                      <a:rPr lang="ru-RU" sz="24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</m:oMath>
                </a14:m>
                <a:r>
                  <a:rPr lang="ru-RU" sz="2400" dirty="0">
                    <a:solidFill>
                      <a:schemeClr val="tx1"/>
                    </a:solidFill>
                  </a:rPr>
                  <a:t>)(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schemeClr val="tx1"/>
                        </a:solidFill>
                        <a:latin typeface="Cambria Math"/>
                      </a:rPr>
                      <m:t>10−</m:t>
                    </m:r>
                    <m:r>
                      <a:rPr lang="ru-RU" sz="24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</m:oMath>
                </a14:m>
                <a:r>
                  <a:rPr lang="ru-RU" sz="2400" dirty="0">
                    <a:solidFill>
                      <a:schemeClr val="tx1"/>
                    </a:solidFill>
                  </a:rPr>
                  <a:t>)=96  </a:t>
                </a:r>
              </a:p>
              <a:p>
                <a:pPr lvl="0">
                  <a:lnSpc>
                    <a:spcPct val="200000"/>
                  </a:lnSpc>
                </a:pPr>
                <a:r>
                  <a:rPr lang="ru-RU" sz="2400" dirty="0" smtClean="0">
                    <a:solidFill>
                      <a:schemeClr val="tx1"/>
                    </a:solidFill>
                  </a:rPr>
                  <a:t>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100−</m:t>
                        </m:r>
                        <m:r>
                          <a:rPr lang="ru-RU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400" dirty="0">
                    <a:solidFill>
                      <a:schemeClr val="tx1"/>
                    </a:solidFill>
                  </a:rPr>
                  <a:t>=96</a:t>
                </a:r>
                <a:endParaRPr lang="ru-RU" sz="2400" dirty="0" smtClean="0">
                  <a:solidFill>
                    <a:schemeClr val="tx1"/>
                  </a:solidFill>
                </a:endParaRPr>
              </a:p>
              <a:p>
                <a:pPr lvl="0">
                  <a:lnSpc>
                    <a:spcPct val="200000"/>
                  </a:lnSpc>
                </a:pPr>
                <a:r>
                  <a:rPr lang="ru-RU" sz="2400" dirty="0">
                    <a:solidFill>
                      <a:schemeClr val="tx1"/>
                    </a:solidFill>
                  </a:rPr>
                  <a:t> </a:t>
                </a:r>
                <a:r>
                  <a:rPr lang="ru-RU" sz="2400" dirty="0" smtClean="0">
                    <a:solidFill>
                      <a:schemeClr val="tx1"/>
                    </a:solidFill>
                  </a:rPr>
                  <a:t>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solidFill>
                          <a:schemeClr val="tx1"/>
                        </a:solidFill>
                        <a:latin typeface="Cambria Math"/>
                      </a:rPr>
                      <m:t>−4</m:t>
                    </m:r>
                  </m:oMath>
                </a14:m>
                <a:r>
                  <a:rPr lang="ru-RU" sz="2400" dirty="0">
                    <a:solidFill>
                      <a:schemeClr val="tx1"/>
                    </a:solidFill>
                  </a:rPr>
                  <a:t>=0. </a:t>
                </a:r>
              </a:p>
              <a:p>
                <a:pPr lvl="0">
                  <a:lnSpc>
                    <a:spcPct val="200000"/>
                  </a:lnSpc>
                </a:pPr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>
                      <a:rPr lang="ru-RU" sz="2400" b="0" i="1" smtClean="0">
                        <a:solidFill>
                          <a:schemeClr val="tx1"/>
                        </a:solidFill>
                        <a:latin typeface="Cambria Math"/>
                      </a:rPr>
                      <m:t>                                          </m:t>
                    </m:r>
                    <m:r>
                      <a:rPr lang="ru-RU" sz="24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  <m:r>
                      <a:rPr lang="ru-RU" sz="2400" i="1">
                        <a:solidFill>
                          <a:schemeClr val="tx1"/>
                        </a:solidFill>
                        <a:latin typeface="Cambria Math"/>
                      </a:rPr>
                      <m:t>=2.</m:t>
                    </m:r>
                  </m:oMath>
                </a14:m>
                <a:r>
                  <a:rPr lang="ru-RU" sz="2400" dirty="0">
                    <a:solidFill>
                      <a:schemeClr val="tx1"/>
                    </a:solidFill>
                  </a:rPr>
                  <a:t> </a:t>
                </a:r>
              </a:p>
              <a:p>
                <a:pPr lvl="0"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>
                          <a:solidFill>
                            <a:schemeClr val="tx1"/>
                          </a:solidFill>
                          <a:latin typeface="Cambria Math"/>
                        </a:rPr>
                        <m:t>Одно из искомых чисел равно 12, другое 8. </m:t>
                      </m:r>
                    </m:oMath>
                  </m:oMathPara>
                </a14:m>
                <a:endParaRPr lang="ru-RU" sz="2400" dirty="0">
                  <a:solidFill>
                    <a:schemeClr val="tx1"/>
                  </a:solidFill>
                </a:endParaRPr>
              </a:p>
              <a:p>
                <a:pPr lvl="0">
                  <a:spcBef>
                    <a:spcPts val="600"/>
                  </a:spcBef>
                  <a:buClr>
                    <a:srgbClr val="F3A447"/>
                  </a:buClr>
                  <a:buSzPct val="85000"/>
                </a:pPr>
                <a:endParaRPr lang="ru-RU" sz="2000" spc="1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32656"/>
                <a:ext cx="8568952" cy="6632585"/>
              </a:xfrm>
              <a:prstGeom prst="rect">
                <a:avLst/>
              </a:prstGeom>
              <a:blipFill rotWithShape="1">
                <a:blip r:embed="rId2"/>
                <a:stretch>
                  <a:fillRect l="-1778" t="-11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13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496944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291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8092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5292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82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Scy;&amp;kcy;&amp;acy;&amp;chcy;&amp;acy;&amp;tcy;&amp;softcy; &amp;bcy;&amp;iecy;&amp;scy;&amp;pcy;&amp;lcy;&amp;acy;&amp;tcy;&amp;ncy;&amp;ocy; &amp;Zcy;&amp;acy;&amp;scy;&amp;tcy;&amp;acy;&amp;vcy;&amp;kcy;&amp;acy; - Aquarium &amp;bcy;&amp;iecy;&amp;zcy; &amp;rcy;&amp;iecy;&amp;gcy;&amp;icy;&amp;scy;&amp;tcy;&amp;rcy;&amp;acy;&amp;tscy;&amp;icy;&amp;icy; &amp;vcy; &amp;ocy;&amp;ncy;&amp;lcy;&amp;acy;&amp;jcy;&amp;ncy; &amp;bcy;&amp;iecy;&amp;zcy; &amp;tcy;&amp;ocy;&amp;rcy;&amp;rcy;&amp;iecy;&amp;ncy;&amp;tcy;&amp;a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5" r="-3"/>
          <a:stretch/>
        </p:blipFill>
        <p:spPr bwMode="auto">
          <a:xfrm>
            <a:off x="7607" y="-2117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35044" y="311162"/>
            <a:ext cx="9144000" cy="104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600" dirty="0" smtClean="0">
                <a:solidFill>
                  <a:srgbClr val="FFFF00"/>
                </a:solidFill>
              </a:rPr>
              <a:t>ДРЕВНЯЯ ИНДИЯ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75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2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586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Scy;&amp;kcy;&amp;acy;&amp;chcy;&amp;acy;&amp;tcy;&amp;softcy; &amp;bcy;&amp;iecy;&amp;scy;&amp;pcy;&amp;lcy;&amp;acy;&amp;tcy;&amp;ncy;&amp;ocy; &amp;Zcy;&amp;acy;&amp;scy;&amp;tcy;&amp;acy;&amp;vcy;&amp;kcy;&amp;acy; - Aquarium &amp;bcy;&amp;iecy;&amp;zcy; &amp;rcy;&amp;iecy;&amp;gcy;&amp;icy;&amp;scy;&amp;tcy;&amp;rcy;&amp;acy;&amp;tscy;&amp;icy;&amp;icy; &amp;vcy; &amp;ocy;&amp;ncy;&amp;lcy;&amp;acy;&amp;jcy;&amp;ncy; &amp;bcy;&amp;iecy;&amp;zcy; &amp;tcy;&amp;ocy;&amp;rcy;&amp;rcy;&amp;iecy;&amp;ncy;&amp;tcy;&amp;a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5" r="-3"/>
          <a:stretch/>
        </p:blipFill>
        <p:spPr bwMode="auto">
          <a:xfrm>
            <a:off x="-35044" y="103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35044" y="311162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800" b="1" dirty="0">
                <a:solidFill>
                  <a:srgbClr val="FFFF00"/>
                </a:solidFill>
              </a:rPr>
              <a:t>Приведем одну из задач знаменитого 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pPr>
              <a:lnSpc>
                <a:spcPct val="200000"/>
              </a:lnSpc>
            </a:pPr>
            <a:r>
              <a:rPr lang="ru-RU" sz="2800" b="1" dirty="0" smtClean="0">
                <a:solidFill>
                  <a:srgbClr val="FFFF00"/>
                </a:solidFill>
              </a:rPr>
              <a:t>индийского </a:t>
            </a:r>
            <a:r>
              <a:rPr lang="ru-RU" sz="2800" b="1" dirty="0">
                <a:solidFill>
                  <a:srgbClr val="FFFF00"/>
                </a:solidFill>
              </a:rPr>
              <a:t>математика </a:t>
            </a:r>
            <a:r>
              <a:rPr lang="en-US" sz="2800" b="1" dirty="0">
                <a:solidFill>
                  <a:srgbClr val="FFFF00"/>
                </a:solidFill>
              </a:rPr>
              <a:t>XII </a:t>
            </a:r>
            <a:r>
              <a:rPr lang="ru-RU" sz="2800" b="1" dirty="0">
                <a:solidFill>
                  <a:srgbClr val="FFFF00"/>
                </a:solidFill>
              </a:rPr>
              <a:t>века </a:t>
            </a:r>
            <a:r>
              <a:rPr lang="ru-RU" sz="2800" b="1" dirty="0" err="1">
                <a:solidFill>
                  <a:srgbClr val="FFFF00"/>
                </a:solidFill>
              </a:rPr>
              <a:t>Бхаскары</a:t>
            </a:r>
            <a:r>
              <a:rPr lang="ru-RU" sz="2800" b="1" dirty="0">
                <a:solidFill>
                  <a:srgbClr val="FFFF00"/>
                </a:solidFill>
              </a:rPr>
              <a:t>: </a:t>
            </a:r>
          </a:p>
          <a:p>
            <a:pPr algn="ctr">
              <a:lnSpc>
                <a:spcPct val="200000"/>
              </a:lnSpc>
            </a:pPr>
            <a:r>
              <a:rPr lang="ru-RU" sz="2000" i="1" dirty="0">
                <a:solidFill>
                  <a:srgbClr val="FFFF00"/>
                </a:solidFill>
              </a:rPr>
              <a:t>Обезьянок резвых стая </a:t>
            </a:r>
            <a:endParaRPr lang="ru-RU" sz="2000" dirty="0">
              <a:solidFill>
                <a:srgbClr val="FFFF00"/>
              </a:solidFill>
            </a:endParaRPr>
          </a:p>
          <a:p>
            <a:pPr algn="ctr">
              <a:lnSpc>
                <a:spcPct val="200000"/>
              </a:lnSpc>
            </a:pPr>
            <a:r>
              <a:rPr lang="ru-RU" sz="2000" i="1" dirty="0">
                <a:solidFill>
                  <a:srgbClr val="FFFF00"/>
                </a:solidFill>
              </a:rPr>
              <a:t>Всласть поевши, развлекалась. </a:t>
            </a:r>
            <a:endParaRPr lang="ru-RU" sz="2000" dirty="0">
              <a:solidFill>
                <a:srgbClr val="FFFF00"/>
              </a:solidFill>
            </a:endParaRPr>
          </a:p>
          <a:p>
            <a:pPr algn="ctr">
              <a:lnSpc>
                <a:spcPct val="200000"/>
              </a:lnSpc>
            </a:pPr>
            <a:r>
              <a:rPr lang="ru-RU" sz="2000" i="1" dirty="0">
                <a:solidFill>
                  <a:srgbClr val="FFFF00"/>
                </a:solidFill>
              </a:rPr>
              <a:t>Их в квадрате часть восьмая </a:t>
            </a:r>
            <a:endParaRPr lang="ru-RU" sz="2000" dirty="0">
              <a:solidFill>
                <a:srgbClr val="FFFF00"/>
              </a:solidFill>
            </a:endParaRPr>
          </a:p>
          <a:p>
            <a:pPr algn="ctr">
              <a:lnSpc>
                <a:spcPct val="200000"/>
              </a:lnSpc>
            </a:pPr>
            <a:r>
              <a:rPr lang="ru-RU" sz="2000" i="1" dirty="0">
                <a:solidFill>
                  <a:srgbClr val="FFFF00"/>
                </a:solidFill>
              </a:rPr>
              <a:t>На поляне забавлялась. </a:t>
            </a:r>
            <a:endParaRPr lang="ru-RU" sz="2000" dirty="0">
              <a:solidFill>
                <a:srgbClr val="FFFF00"/>
              </a:solidFill>
            </a:endParaRPr>
          </a:p>
          <a:p>
            <a:pPr algn="ctr">
              <a:lnSpc>
                <a:spcPct val="200000"/>
              </a:lnSpc>
            </a:pPr>
            <a:r>
              <a:rPr lang="ru-RU" sz="2000" i="1" dirty="0">
                <a:solidFill>
                  <a:srgbClr val="FFFF00"/>
                </a:solidFill>
              </a:rPr>
              <a:t>А двенадцать по лианам… </a:t>
            </a:r>
            <a:endParaRPr lang="ru-RU" sz="2000" dirty="0">
              <a:solidFill>
                <a:srgbClr val="FFFF00"/>
              </a:solidFill>
            </a:endParaRPr>
          </a:p>
          <a:p>
            <a:pPr algn="ctr">
              <a:lnSpc>
                <a:spcPct val="200000"/>
              </a:lnSpc>
            </a:pPr>
            <a:r>
              <a:rPr lang="ru-RU" sz="2000" i="1" dirty="0">
                <a:solidFill>
                  <a:srgbClr val="FFFF00"/>
                </a:solidFill>
              </a:rPr>
              <a:t>Стали прыгать, повисая… </a:t>
            </a:r>
            <a:endParaRPr lang="ru-RU" sz="2000" dirty="0">
              <a:solidFill>
                <a:srgbClr val="FFFF00"/>
              </a:solidFill>
            </a:endParaRPr>
          </a:p>
          <a:p>
            <a:pPr algn="ctr">
              <a:lnSpc>
                <a:spcPct val="200000"/>
              </a:lnSpc>
            </a:pPr>
            <a:r>
              <a:rPr lang="ru-RU" sz="2000" i="1" dirty="0">
                <a:solidFill>
                  <a:srgbClr val="FFFF00"/>
                </a:solidFill>
              </a:rPr>
              <a:t>Сколько ж было обезьянок, </a:t>
            </a:r>
            <a:endParaRPr lang="ru-RU" sz="2000" dirty="0">
              <a:solidFill>
                <a:srgbClr val="FFFF00"/>
              </a:solidFill>
            </a:endParaRPr>
          </a:p>
          <a:p>
            <a:pPr algn="ctr">
              <a:lnSpc>
                <a:spcPct val="200000"/>
              </a:lnSpc>
            </a:pPr>
            <a:r>
              <a:rPr lang="ru-RU" sz="2000" i="1" dirty="0">
                <a:solidFill>
                  <a:srgbClr val="FFFF00"/>
                </a:solidFill>
              </a:rPr>
              <a:t>Ты скажи мне, в этой стае? 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75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4294967295"/>
              </p:nvPr>
            </p:nvSpPr>
            <p:spPr>
              <a:xfrm>
                <a:off x="646113" y="332656"/>
                <a:ext cx="8497887" cy="6409457"/>
              </a:xfrm>
            </p:spPr>
            <p:txBody>
              <a:bodyPr>
                <a:normAutofit fontScale="92500" lnSpcReduction="10000"/>
              </a:bodyPr>
              <a:lstStyle/>
              <a:p>
                <a:pPr algn="l"/>
                <a:r>
                  <a:rPr lang="ru-RU" sz="3000" dirty="0" smtClean="0"/>
                  <a:t>Решение </a:t>
                </a:r>
                <a:r>
                  <a:rPr lang="ru-RU" sz="3000" dirty="0" err="1"/>
                  <a:t>Бхаскары</a:t>
                </a:r>
                <a:r>
                  <a:rPr lang="ru-RU" sz="3000" dirty="0"/>
                  <a:t> свидетельствует о том, что он знал о двузначности корней квадратных уравнений. </a:t>
                </a:r>
              </a:p>
              <a:p>
                <a:pPr algn="l"/>
                <a:r>
                  <a:rPr lang="ru-RU" sz="3000" dirty="0"/>
                  <a:t>Соответствующее решение уравнения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30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3000" i="1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30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ru-RU" sz="3000">
                                    <a:latin typeface="Cambria Math"/>
                                  </a:rPr>
                                  <m:t>𝓍</m:t>
                                </m:r>
                              </m:num>
                              <m:den>
                                <m:r>
                                  <a:rPr lang="ru-RU" sz="3000">
                                    <a:latin typeface="Cambria Math"/>
                                  </a:rPr>
                                  <m:t>8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ru-RU" sz="30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3000">
                        <a:latin typeface="Cambria Math"/>
                      </a:rPr>
                      <m:t>+12=</m:t>
                    </m:r>
                    <m:r>
                      <a:rPr lang="ru-RU" sz="3000">
                        <a:latin typeface="Cambria Math"/>
                      </a:rPr>
                      <m:t>𝓍</m:t>
                    </m:r>
                  </m:oMath>
                </a14:m>
                <a:endParaRPr lang="ru-RU" sz="3000" dirty="0"/>
              </a:p>
              <a:p>
                <a:pPr algn="l"/>
                <a:r>
                  <a:rPr lang="ru-RU" sz="3000" dirty="0" err="1"/>
                  <a:t>Бхаскара</a:t>
                </a:r>
                <a:r>
                  <a:rPr lang="ru-RU" sz="3000" dirty="0"/>
                  <a:t> записывает в виде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0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3000"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30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3000">
                        <a:latin typeface="Cambria Math"/>
                      </a:rPr>
                      <m:t>−64</m:t>
                    </m:r>
                    <m:r>
                      <a:rPr lang="ru-RU" sz="3000">
                        <a:latin typeface="Cambria Math"/>
                      </a:rPr>
                      <m:t>𝓍</m:t>
                    </m:r>
                    <m:r>
                      <a:rPr lang="ru-RU" sz="3000">
                        <a:latin typeface="Cambria Math"/>
                      </a:rPr>
                      <m:t>=−768</m:t>
                    </m:r>
                  </m:oMath>
                </a14:m>
                <a:r>
                  <a:rPr lang="ru-RU" sz="3000" dirty="0"/>
                  <a:t> и, чтобы дополнить левую часть этого уравнения до квадрата, прибавляем к обеим частям 32</a:t>
                </a:r>
                <a:r>
                  <a:rPr lang="ru-RU" sz="3000" baseline="30000" dirty="0"/>
                  <a:t>2</a:t>
                </a:r>
                <a:r>
                  <a:rPr lang="ru-RU" sz="3000" dirty="0"/>
                  <a:t>, получая </a:t>
                </a:r>
              </a:p>
              <a:p>
                <a:r>
                  <a:rPr lang="ru-RU" sz="3000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0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3000"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30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3000">
                        <a:latin typeface="Cambria Math"/>
                      </a:rPr>
                      <m:t>−64</m:t>
                    </m:r>
                    <m:r>
                      <a:rPr lang="ru-RU" sz="3000">
                        <a:latin typeface="Cambria Math"/>
                      </a:rPr>
                      <m:t>𝓍</m:t>
                    </m:r>
                    <m:r>
                      <a:rPr lang="ru-RU" sz="300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ru-RU" sz="30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3000">
                            <a:latin typeface="Cambria Math"/>
                          </a:rPr>
                          <m:t>32</m:t>
                        </m:r>
                      </m:e>
                      <m:sup>
                        <m:r>
                          <a:rPr lang="ru-RU" sz="30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3000">
                        <a:latin typeface="Cambria Math"/>
                      </a:rPr>
                      <m:t>=−768+1024, </m:t>
                    </m:r>
                  </m:oMath>
                </a14:m>
                <a:r>
                  <a:rPr lang="ru-RU" sz="3000" dirty="0"/>
                  <a:t>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30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3000">
                            <a:latin typeface="Cambria Math"/>
                          </a:rPr>
                          <m:t>(</m:t>
                        </m:r>
                        <m:r>
                          <a:rPr lang="ru-RU" sz="3000">
                            <a:latin typeface="Cambria Math"/>
                          </a:rPr>
                          <m:t>𝓍</m:t>
                        </m:r>
                        <m:r>
                          <a:rPr lang="ru-RU" sz="3000">
                            <a:latin typeface="Cambria Math"/>
                          </a:rPr>
                          <m:t>−32)</m:t>
                        </m:r>
                      </m:e>
                      <m:sup>
                        <m:r>
                          <a:rPr lang="ru-RU" sz="300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3000">
                        <a:latin typeface="Cambria Math"/>
                      </a:rPr>
                      <m:t>=256,  </m:t>
                    </m:r>
                  </m:oMath>
                </a14:m>
                <a:endParaRPr lang="ru-RU" sz="3000" dirty="0" smtClean="0">
                  <a:latin typeface="Cambria Math"/>
                </a:endParaRPr>
              </a:p>
              <a:p>
                <a:r>
                  <a:rPr lang="ru-RU" sz="3000" dirty="0" smtClean="0"/>
                  <a:t> </a:t>
                </a:r>
                <a14:m>
                  <m:oMath xmlns:m="http://schemas.openxmlformats.org/officeDocument/2006/math">
                    <m:r>
                      <a:rPr lang="ru-RU" sz="3000">
                        <a:latin typeface="Cambria Math"/>
                      </a:rPr>
                      <m:t>𝓍</m:t>
                    </m:r>
                    <m:r>
                      <a:rPr lang="ru-RU" sz="3000">
                        <a:latin typeface="Cambria Math"/>
                      </a:rPr>
                      <m:t>−32=</m:t>
                    </m:r>
                    <m:sPre>
                      <m:sPrePr>
                        <m:ctrlPr>
                          <a:rPr lang="ru-RU" sz="3000" i="1">
                            <a:latin typeface="Cambria Math"/>
                          </a:rPr>
                        </m:ctrlPr>
                      </m:sPrePr>
                      <m:sub>
                        <m:r>
                          <a:rPr lang="ru-RU" sz="3000">
                            <a:latin typeface="Cambria Math"/>
                          </a:rPr>
                          <m:t>−</m:t>
                        </m:r>
                      </m:sub>
                      <m:sup>
                        <m:r>
                          <a:rPr lang="ru-RU" sz="3000">
                            <a:latin typeface="Cambria Math"/>
                          </a:rPr>
                          <m:t>+</m:t>
                        </m:r>
                      </m:sup>
                      <m:e>
                        <m:r>
                          <a:rPr lang="ru-RU" sz="3000">
                            <a:latin typeface="Cambria Math"/>
                          </a:rPr>
                          <m:t>16</m:t>
                        </m:r>
                      </m:e>
                    </m:sPre>
                  </m:oMath>
                </a14:m>
                <a:r>
                  <a:rPr lang="ru-RU" sz="3000" dirty="0"/>
                  <a:t> </a:t>
                </a:r>
              </a:p>
              <a:p>
                <a:r>
                  <a:rPr lang="ru-RU" sz="3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0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000">
                            <a:latin typeface="Cambria Math"/>
                          </a:rPr>
                          <m:t>𝓍</m:t>
                        </m:r>
                      </m:e>
                      <m:sub>
                        <m:r>
                          <a:rPr lang="ru-RU" sz="300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ru-RU" sz="3000">
                        <a:latin typeface="Cambria Math"/>
                      </a:rPr>
                      <m:t>=16</m:t>
                    </m:r>
                  </m:oMath>
                </a14:m>
                <a:r>
                  <a:rPr lang="ru-RU" sz="3000" dirty="0"/>
                  <a:t>  и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0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000">
                            <a:latin typeface="Cambria Math"/>
                          </a:rPr>
                          <m:t>𝓍</m:t>
                        </m:r>
                      </m:e>
                      <m:sub>
                        <m:r>
                          <a:rPr lang="ru-RU" sz="300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ru-RU" sz="3000">
                        <a:latin typeface="Cambria Math"/>
                      </a:rPr>
                      <m:t>=48</m:t>
                    </m:r>
                  </m:oMath>
                </a14:m>
                <a:r>
                  <a:rPr lang="ru-RU" sz="3000" dirty="0"/>
                  <a:t>. 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4294967295"/>
              </p:nvPr>
            </p:nvSpPr>
            <p:spPr>
              <a:xfrm>
                <a:off x="646113" y="332656"/>
                <a:ext cx="8497887" cy="6409457"/>
              </a:xfrm>
              <a:blipFill rotWithShape="1">
                <a:blip r:embed="rId2"/>
                <a:stretch>
                  <a:fillRect l="-861" t="-1522" r="-16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891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3" y="4509120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042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6368"/>
            <a:ext cx="9540552" cy="788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1052736"/>
            <a:ext cx="62393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СРЕДНЕВЕКОВЫЙ ВОСТОК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20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Pcy;&amp;ocy;&amp;scy;&amp;lcy;&amp;iecy;&amp;dcy;&amp;ncy;&amp;icy;&amp;iecy; &amp;pcy;&amp;ucy;&amp;bcy;&amp;lcy;&amp;icy;&amp;kcy;&amp;acy;&amp;tscy;&amp;icy;&amp;icy; &amp;ncy;&amp;acy; &amp;scy;&amp;acy;&amp;jcy;&amp;tcy;&amp;iecy; &quot; &amp;Scy;&amp;tcy;&amp;rcy;&amp;acy;&amp;ncy;&amp;icy;&amp;tscy;&amp;acy; 887 &quot; &amp;Pcy;&amp;rcy;&amp;icy;&amp;kcy;&amp;ocy;&amp;lcy;&amp;softcy;&amp;ncy;&amp;ycy;&amp;iecy; &amp;kcy;&amp;acy;&amp;rcy;&amp;tcy;&amp;icy;&amp;ncy;&amp;kcy;&amp;icy;, &amp;fcy;&amp;ocy;&amp;tcy;&amp;ocy; &amp;dcy;&amp;iecy;&amp;vcy;&amp;ucy;&amp;shcy;&amp;iecy;&amp;kcy;, &amp;bcy;&amp;iecy;&amp;scy;&amp;pcy;&amp;lcy;&amp;acy;&amp;tcy;&amp;ncy;&amp;ocy;&amp;iecy; &amp;vcy;&amp;icy;&amp;dcy;&amp;iecy;&amp;ocy;, &amp;fcy;&amp;ocy;&amp;tcy;&amp;ocy; &amp;pcy;&amp;rcy;&amp;icy;&amp;kcy;&amp;ocy;&amp;lcy;&amp;ycy;, &amp;yucy;&amp;mcy;&amp;ocy;&amp;r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63" y="3010"/>
            <a:ext cx="9218705" cy="6854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832"/>
            <a:ext cx="8280920" cy="468052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100" dirty="0" smtClean="0">
                <a:solidFill>
                  <a:srgbClr val="002060"/>
                </a:solidFill>
              </a:rPr>
              <a:t> </a:t>
            </a:r>
            <a:endParaRPr lang="ru-RU" sz="3100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1864" y="764704"/>
            <a:ext cx="8924343" cy="1224136"/>
          </a:xfrm>
        </p:spPr>
        <p:txBody>
          <a:bodyPr>
            <a:noAutofit/>
          </a:bodyPr>
          <a:lstStyle/>
          <a:p>
            <a:pPr algn="r"/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Древний Египет</a:t>
            </a:r>
            <a:endParaRPr lang="ru-RU" sz="40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73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42493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51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836712"/>
            <a:ext cx="864142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«АЛЬ-ДЖЕБР» – ВОССТАНОВЛЕНИЕМ - АЛЬ-ХОРЕЗМИ НАЗЫВАЛ ОПЕРАЦИЮ ИСКЛЮЧЕНИЯ ИЗ ОБЕИХ ЧАСТЕЙ УРАВНЕНИЯ ОТРИЦАТЕЛЬНЫХ ЧЛЕНОВ ПУТЕМ ДОБАВЛЕНИЯ РАВНЫХ ЧЛЕНОВ, НО ПРОТИВОПОЛОЖНЫХ ПО ЗНАКУ. </a:t>
            </a:r>
          </a:p>
          <a:p>
            <a:endParaRPr lang="ru-RU" dirty="0" smtClean="0"/>
          </a:p>
          <a:p>
            <a:r>
              <a:rPr lang="ru-RU" dirty="0" smtClean="0"/>
              <a:t>«АЛЬ-МУКАБАЛА» – ПРОТИВОПОСТАВЛЕНИЕ – СОКРАЩЕНИЕ В ЧАСТЯХ УРАВНЕНИЯ ОДИНАКОВЫХ ЧЛЕНОВ.</a:t>
            </a:r>
          </a:p>
          <a:p>
            <a:endParaRPr lang="ru-RU" dirty="0"/>
          </a:p>
          <a:p>
            <a:r>
              <a:rPr lang="ru-RU" dirty="0" smtClean="0"/>
              <a:t>ПРАВИЛО «АЛЬ-ДЖЕБР»</a:t>
            </a:r>
          </a:p>
          <a:p>
            <a:endParaRPr lang="ru-RU" dirty="0"/>
          </a:p>
          <a:p>
            <a:r>
              <a:rPr lang="ru-RU" b="1" i="1" dirty="0" smtClean="0"/>
              <a:t>ПРИ РЕШЕНИИ УРАВНЕНИЯ</a:t>
            </a:r>
          </a:p>
          <a:p>
            <a:r>
              <a:rPr lang="ru-RU" b="1" i="1" dirty="0" smtClean="0"/>
              <a:t>ЕСЛИ В ЧАСТИ ОДНОЙ,</a:t>
            </a:r>
          </a:p>
          <a:p>
            <a:r>
              <a:rPr lang="ru-RU" b="1" i="1" dirty="0" smtClean="0"/>
              <a:t>БЕЗРАЗЛИЧНО КАКОЙ,</a:t>
            </a:r>
          </a:p>
          <a:p>
            <a:r>
              <a:rPr lang="ru-RU" b="1" i="1" dirty="0" smtClean="0"/>
              <a:t>ВСТРЕТИТСЯ ЧЛЕН ОТРИЦАТЕЛЬНЫЙ,</a:t>
            </a:r>
          </a:p>
          <a:p>
            <a:r>
              <a:rPr lang="ru-RU" b="1" i="1" dirty="0" smtClean="0"/>
              <a:t> МЫ К ОБЕИМ ЧАСТЯМ</a:t>
            </a:r>
          </a:p>
          <a:p>
            <a:r>
              <a:rPr lang="ru-RU" b="1" i="1" dirty="0" smtClean="0"/>
              <a:t>РАВНЫЙ ЧЛЕН ПРИДАДИМ, </a:t>
            </a:r>
          </a:p>
          <a:p>
            <a:r>
              <a:rPr lang="ru-RU" b="1" i="1" dirty="0" smtClean="0"/>
              <a:t>ТОЛЬКО С ЗНАКОМ ДРУГИМ,</a:t>
            </a:r>
          </a:p>
          <a:p>
            <a:r>
              <a:rPr lang="ru-RU" b="1" i="1" dirty="0" smtClean="0"/>
              <a:t> И НАЙДЕМ РЕЗУЛЬТАТ ПОЛОЖИТЕЛЬНЫЙ.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98435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95536" y="260648"/>
                <a:ext cx="8568952" cy="48936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200000"/>
                  </a:lnSpc>
                </a:pPr>
                <a:r>
                  <a:rPr lang="ru-RU" sz="2600" dirty="0" smtClean="0"/>
                  <a:t>1) квадраты </a:t>
                </a:r>
                <a:r>
                  <a:rPr lang="ru-RU" sz="2600" dirty="0"/>
                  <a:t>равны корням, то есть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𝒶</m:t>
                    </m:r>
                    <m:sSup>
                      <m:sSupPr>
                        <m:ctrlPr>
                          <a:rPr lang="ru-RU" sz="26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6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600" i="1">
                        <a:latin typeface="Cambria Math"/>
                      </a:rPr>
                      <m:t>=</m:t>
                    </m:r>
                    <m:r>
                      <a:rPr lang="ru-RU" sz="2600" i="1">
                        <a:latin typeface="Cambria Math"/>
                      </a:rPr>
                      <m:t>𝒷𝓍</m:t>
                    </m:r>
                  </m:oMath>
                </a14:m>
                <a:r>
                  <a:rPr lang="ru-RU" sz="2600" dirty="0"/>
                  <a:t>; </a:t>
                </a:r>
              </a:p>
              <a:p>
                <a:pPr lvl="0">
                  <a:lnSpc>
                    <a:spcPct val="200000"/>
                  </a:lnSpc>
                </a:pPr>
                <a:r>
                  <a:rPr lang="ru-RU" sz="2600" dirty="0" smtClean="0"/>
                  <a:t>2)квадраты </a:t>
                </a:r>
                <a:r>
                  <a:rPr lang="ru-RU" sz="2600" dirty="0"/>
                  <a:t>равны числу, то есть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𝒶</m:t>
                    </m:r>
                    <m:sSup>
                      <m:sSupPr>
                        <m:ctrlPr>
                          <a:rPr lang="ru-RU" sz="26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6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600" i="1">
                        <a:latin typeface="Cambria Math"/>
                      </a:rPr>
                      <m:t>=</m:t>
                    </m:r>
                    <m:r>
                      <a:rPr lang="ru-RU" sz="2600" i="1">
                        <a:latin typeface="Cambria Math"/>
                      </a:rPr>
                      <m:t>𝒸</m:t>
                    </m:r>
                  </m:oMath>
                </a14:m>
                <a:r>
                  <a:rPr lang="ru-RU" sz="2600" dirty="0"/>
                  <a:t>; </a:t>
                </a:r>
              </a:p>
              <a:p>
                <a:pPr lvl="0">
                  <a:lnSpc>
                    <a:spcPct val="200000"/>
                  </a:lnSpc>
                </a:pPr>
                <a:r>
                  <a:rPr lang="ru-RU" sz="2600" dirty="0" smtClean="0"/>
                  <a:t>3)корни </a:t>
                </a:r>
                <a:r>
                  <a:rPr lang="ru-RU" sz="2600" dirty="0"/>
                  <a:t>равны числу, то есть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𝒶𝓍</m:t>
                    </m:r>
                    <m:r>
                      <a:rPr lang="ru-RU" sz="2600" i="1">
                        <a:latin typeface="Cambria Math"/>
                      </a:rPr>
                      <m:t>=</m:t>
                    </m:r>
                    <m:r>
                      <a:rPr lang="ru-RU" sz="2600" i="1">
                        <a:latin typeface="Cambria Math"/>
                      </a:rPr>
                      <m:t>𝒸</m:t>
                    </m:r>
                  </m:oMath>
                </a14:m>
                <a:r>
                  <a:rPr lang="ru-RU" sz="2600" dirty="0"/>
                  <a:t>; </a:t>
                </a:r>
              </a:p>
              <a:p>
                <a:pPr lvl="0">
                  <a:lnSpc>
                    <a:spcPct val="200000"/>
                  </a:lnSpc>
                </a:pPr>
                <a:r>
                  <a:rPr lang="ru-RU" sz="2600" dirty="0" smtClean="0"/>
                  <a:t>4)квадраты </a:t>
                </a:r>
                <a:r>
                  <a:rPr lang="ru-RU" sz="2600" dirty="0"/>
                  <a:t>и числа равны корням, </a:t>
                </a:r>
                <a:r>
                  <a:rPr lang="ru-RU" sz="2600" dirty="0" smtClean="0"/>
                  <a:t>т. е.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𝒶</m:t>
                    </m:r>
                    <m:sSup>
                      <m:sSupPr>
                        <m:ctrlPr>
                          <a:rPr lang="ru-RU" sz="26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6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600" i="1">
                        <a:latin typeface="Cambria Math"/>
                      </a:rPr>
                      <m:t>+</m:t>
                    </m:r>
                    <m:r>
                      <a:rPr lang="ru-RU" sz="2600" i="1">
                        <a:latin typeface="Cambria Math"/>
                      </a:rPr>
                      <m:t>𝒸</m:t>
                    </m:r>
                    <m:r>
                      <a:rPr lang="ru-RU" sz="2600" i="1">
                        <a:latin typeface="Cambria Math"/>
                      </a:rPr>
                      <m:t>=</m:t>
                    </m:r>
                    <m:r>
                      <a:rPr lang="ru-RU" sz="2600" i="1">
                        <a:latin typeface="Cambria Math"/>
                      </a:rPr>
                      <m:t>𝒷𝓍</m:t>
                    </m:r>
                  </m:oMath>
                </a14:m>
                <a:r>
                  <a:rPr lang="ru-RU" sz="2600" dirty="0"/>
                  <a:t>; </a:t>
                </a:r>
              </a:p>
              <a:p>
                <a:pPr lvl="0">
                  <a:lnSpc>
                    <a:spcPct val="200000"/>
                  </a:lnSpc>
                </a:pPr>
                <a:r>
                  <a:rPr lang="ru-RU" sz="2600" dirty="0" smtClean="0"/>
                  <a:t>5)квадраты </a:t>
                </a:r>
                <a:r>
                  <a:rPr lang="ru-RU" sz="2600" dirty="0"/>
                  <a:t>и корни равны числу, </a:t>
                </a:r>
                <a:r>
                  <a:rPr lang="ru-RU" sz="2600" dirty="0" smtClean="0"/>
                  <a:t>т. е.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𝒶</m:t>
                    </m:r>
                    <m:sSup>
                      <m:sSupPr>
                        <m:ctrlPr>
                          <a:rPr lang="ru-RU" sz="26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6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600" i="1">
                        <a:latin typeface="Cambria Math"/>
                      </a:rPr>
                      <m:t>+</m:t>
                    </m:r>
                    <m:r>
                      <a:rPr lang="ru-RU" sz="2600" i="1">
                        <a:latin typeface="Cambria Math"/>
                      </a:rPr>
                      <m:t>𝒷𝓍</m:t>
                    </m:r>
                    <m:r>
                      <a:rPr lang="ru-RU" sz="2600" i="1">
                        <a:latin typeface="Cambria Math"/>
                      </a:rPr>
                      <m:t>=</m:t>
                    </m:r>
                    <m:r>
                      <a:rPr lang="ru-RU" sz="2600" i="1">
                        <a:latin typeface="Cambria Math"/>
                      </a:rPr>
                      <m:t>𝒸</m:t>
                    </m:r>
                  </m:oMath>
                </a14:m>
                <a:r>
                  <a:rPr lang="ru-RU" sz="2600" dirty="0"/>
                  <a:t>; </a:t>
                </a:r>
              </a:p>
              <a:p>
                <a:pPr lvl="0">
                  <a:lnSpc>
                    <a:spcPct val="200000"/>
                  </a:lnSpc>
                </a:pPr>
                <a:r>
                  <a:rPr lang="ru-RU" sz="2600" dirty="0" smtClean="0"/>
                  <a:t>6)корни </a:t>
                </a:r>
                <a:r>
                  <a:rPr lang="ru-RU" sz="2600" dirty="0"/>
                  <a:t>и числа равны </a:t>
                </a:r>
                <a:r>
                  <a:rPr lang="ru-RU" sz="2600" dirty="0" smtClean="0"/>
                  <a:t>квадратам, т. е. </a:t>
                </a:r>
                <a14:m>
                  <m:oMath xmlns:m="http://schemas.openxmlformats.org/officeDocument/2006/math">
                    <m:r>
                      <a:rPr lang="ru-RU" sz="2600" i="1">
                        <a:latin typeface="Cambria Math"/>
                      </a:rPr>
                      <m:t>𝒷𝓍</m:t>
                    </m:r>
                    <m:r>
                      <a:rPr lang="ru-RU" sz="2600" i="1">
                        <a:latin typeface="Cambria Math"/>
                      </a:rPr>
                      <m:t>+</m:t>
                    </m:r>
                    <m:r>
                      <a:rPr lang="ru-RU" sz="2600" i="1">
                        <a:latin typeface="Cambria Math"/>
                      </a:rPr>
                      <m:t>𝒸</m:t>
                    </m:r>
                    <m:r>
                      <a:rPr lang="ru-RU" sz="2600" i="1">
                        <a:latin typeface="Cambria Math"/>
                      </a:rPr>
                      <m:t>=</m:t>
                    </m:r>
                    <m:r>
                      <a:rPr lang="ru-RU" sz="2600" i="1">
                        <a:latin typeface="Cambria Math"/>
                      </a:rPr>
                      <m:t>𝒶</m:t>
                    </m:r>
                    <m:sSup>
                      <m:sSupPr>
                        <m:ctrlPr>
                          <a:rPr lang="ru-RU" sz="26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600" i="1"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6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600" dirty="0"/>
                  <a:t>. 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60648"/>
                <a:ext cx="8568952" cy="4893647"/>
              </a:xfrm>
              <a:prstGeom prst="rect">
                <a:avLst/>
              </a:prstGeom>
              <a:blipFill rotWithShape="1">
                <a:blip r:embed="rId2"/>
                <a:stretch>
                  <a:fillRect l="-12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136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6"/>
            <a:ext cx="8496944" cy="591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ru-RU" sz="2800" u="sng" dirty="0">
                <a:solidFill>
                  <a:srgbClr val="FFFF00"/>
                </a:solidFill>
              </a:rPr>
              <a:t>Задача</a:t>
            </a:r>
            <a:r>
              <a:rPr lang="ru-RU" sz="2800" i="1" u="sng" dirty="0">
                <a:solidFill>
                  <a:srgbClr val="FFFF00"/>
                </a:solidFill>
              </a:rPr>
              <a:t>.</a:t>
            </a:r>
            <a:r>
              <a:rPr lang="ru-RU" sz="2800" i="1" dirty="0">
                <a:solidFill>
                  <a:srgbClr val="FFFF00"/>
                </a:solidFill>
              </a:rPr>
              <a:t>  Квадрат и число 21 равны 10 корням. Найти корень.</a:t>
            </a:r>
            <a:r>
              <a:rPr lang="ru-RU" sz="2800" dirty="0">
                <a:solidFill>
                  <a:srgbClr val="FFFF00"/>
                </a:solidFill>
              </a:rPr>
              <a:t>  </a:t>
            </a:r>
          </a:p>
          <a:p>
            <a:pPr lvl="0" algn="just">
              <a:lnSpc>
                <a:spcPct val="150000"/>
              </a:lnSpc>
            </a:pPr>
            <a:r>
              <a:rPr lang="ru-RU" sz="2800" u="sng" dirty="0">
                <a:solidFill>
                  <a:srgbClr val="FFFF00"/>
                </a:solidFill>
              </a:rPr>
              <a:t>Решение</a:t>
            </a:r>
            <a:r>
              <a:rPr lang="ru-RU" sz="2800" dirty="0">
                <a:solidFill>
                  <a:srgbClr val="FFFF00"/>
                </a:solidFill>
              </a:rPr>
              <a:t>. Разделим пополам число корней – получишь 5, умножь 5 на само себя, </a:t>
            </a:r>
          </a:p>
          <a:p>
            <a:pPr lvl="0" algn="just">
              <a:lnSpc>
                <a:spcPct val="150000"/>
              </a:lnSpc>
            </a:pPr>
            <a:r>
              <a:rPr lang="ru-RU" sz="2800" dirty="0">
                <a:solidFill>
                  <a:srgbClr val="FFFF00"/>
                </a:solidFill>
              </a:rPr>
              <a:t>от произведения отними 21, останется 4. </a:t>
            </a:r>
          </a:p>
          <a:p>
            <a:pPr lvl="0" algn="just">
              <a:lnSpc>
                <a:spcPct val="150000"/>
              </a:lnSpc>
            </a:pPr>
            <a:r>
              <a:rPr lang="ru-RU" sz="2800" dirty="0">
                <a:solidFill>
                  <a:srgbClr val="FFFF00"/>
                </a:solidFill>
              </a:rPr>
              <a:t>Извлеки корень из 4 – получишь 2. </a:t>
            </a:r>
          </a:p>
          <a:p>
            <a:pPr lvl="0" algn="just">
              <a:lnSpc>
                <a:spcPct val="150000"/>
              </a:lnSpc>
            </a:pPr>
            <a:r>
              <a:rPr lang="ru-RU" sz="2800" dirty="0">
                <a:solidFill>
                  <a:srgbClr val="FFFF00"/>
                </a:solidFill>
              </a:rPr>
              <a:t>Отними 2 от 5 – получишь 3, это и будет искомый корень. Или же прибавь к 5, что даст 7, это тоже есть корень.  </a:t>
            </a:r>
          </a:p>
        </p:txBody>
      </p:sp>
    </p:spTree>
    <p:extLst>
      <p:ext uri="{BB962C8B-B14F-4D97-AF65-F5344CB8AC3E}">
        <p14:creationId xmlns:p14="http://schemas.microsoft.com/office/powerpoint/2010/main" val="85455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42493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76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16"/>
            <a:ext cx="2987824" cy="41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87824" y="1124744"/>
            <a:ext cx="5832648" cy="5260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dirty="0" smtClean="0"/>
              <a:t>       Фибоначчи </a:t>
            </a:r>
            <a:r>
              <a:rPr lang="ru-RU" dirty="0"/>
              <a:t>родился в итальянском торговом центре городе </a:t>
            </a:r>
            <a:r>
              <a:rPr lang="ru-RU" dirty="0" smtClean="0"/>
              <a:t>Пиза</a:t>
            </a:r>
            <a:r>
              <a:rPr lang="ru-RU" dirty="0"/>
              <a:t>, предположительно в 1170-е годы. . В 1192 году он был назначен представлять пизанскую торговую колонию в Северной Африке . По желанию отца, он переехал в Алжир и изучал там </a:t>
            </a:r>
            <a:r>
              <a:rPr lang="ru-RU" dirty="0" smtClean="0"/>
              <a:t>математику</a:t>
            </a:r>
            <a:r>
              <a:rPr lang="ru-RU" dirty="0"/>
              <a:t>. В 1200 году Леонардо вернулся в Пизу и принялся за написание своего первого труда «Книги абака</a:t>
            </a:r>
            <a:r>
              <a:rPr lang="ru-RU" dirty="0" smtClean="0"/>
              <a:t>»</a:t>
            </a:r>
            <a:r>
              <a:rPr lang="ru-RU" baseline="30000" dirty="0" smtClean="0">
                <a:hlinkClick r:id="rId3"/>
              </a:rPr>
              <a:t>[</a:t>
            </a:r>
            <a:r>
              <a:rPr lang="ru-RU" baseline="30000" dirty="0" smtClean="0"/>
              <a:t>. </a:t>
            </a:r>
            <a:r>
              <a:rPr lang="ru-RU" dirty="0"/>
              <a:t>По словам историка </a:t>
            </a:r>
            <a:r>
              <a:rPr lang="ru-RU" dirty="0" smtClean="0"/>
              <a:t>математики А. П. Юшкевича </a:t>
            </a:r>
            <a:r>
              <a:rPr lang="ru-RU" i="1" dirty="0"/>
              <a:t>Книга абака“ резко возвышается над европейской арифметико-алгебраической литературой XII—XIV веков разнообразием и силой методов, богатством задач, доказательностью изложения… Последующие математики широко черпали из неё как задачи, так и приёмы их решения</a:t>
            </a:r>
            <a:r>
              <a:rPr lang="ru-RU" dirty="0"/>
              <a:t>».</a:t>
            </a:r>
            <a:endParaRPr lang="ru-RU" dirty="0" smtClean="0"/>
          </a:p>
          <a:p>
            <a:pPr>
              <a:lnSpc>
                <a:spcPct val="125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40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707904" y="980728"/>
            <a:ext cx="518457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Знаменитый немецкий математик, протестантский пастор. В 1544 году Штифель первым в Европе сформулировал правило решения квадратных </a:t>
            </a:r>
            <a:r>
              <a:rPr lang="ru-RU" dirty="0" smtClean="0"/>
              <a:t>уравнений</a:t>
            </a:r>
            <a:r>
              <a:rPr lang="ru-RU" dirty="0"/>
              <a:t>, приведенных к единому каноническому виду. Он занимался изучением арифметической и геометрической прогрессий, систематически сравнивал действия над членами обеих </a:t>
            </a:r>
            <a:r>
              <a:rPr lang="ru-RU" dirty="0" smtClean="0"/>
              <a:t>сопоставляемых </a:t>
            </a:r>
            <a:r>
              <a:rPr lang="ru-RU" dirty="0"/>
              <a:t>прогрессий и вводил дробные и отрицательные показатели степени. Штифель первым из математиков рассматривал отрицательные числа как числа, меньшие нуля, и одним из первых ввел знак корня с целым показателем, круглые скобки и символы для многих неизвестных. Его идеями пользовался при изобретении логарифмов Джон Непер. </a:t>
            </a:r>
            <a:br>
              <a:rPr lang="ru-RU" dirty="0"/>
            </a:br>
            <a:endParaRPr lang="ru-RU" dirty="0"/>
          </a:p>
        </p:txBody>
      </p:sp>
      <p:pic>
        <p:nvPicPr>
          <p:cNvPr id="10244" name="Picture 4" descr="&amp;Ncy;&amp;iecy;&amp;mcy;&amp;iecy;&amp;tscy;&amp;kcy;&amp;icy;&amp;jcy; &amp;mcy;&amp;acy;&amp;tcy;&amp;iecy;&amp;mcy;&amp;acy;&amp;tcy;&amp;icy;&amp;kcy; &amp;Mcy;. &amp;SHcy;&amp;tcy;&amp;icy;&amp;fcy;&amp;iecy;&amp;lcy;&amp;soft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83" y="260648"/>
            <a:ext cx="3426321" cy="4041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1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math4school.ru/img/math4school_ru/portrety01/viet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161925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3081"/>
            <a:ext cx="1712813" cy="2252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5" descr="https://upload.wikimedia.org/wikipedia/ru/5/5f/Ttartali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292" y="476673"/>
            <a:ext cx="1835524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13242"/>
            <a:ext cx="1619250" cy="1887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413242"/>
            <a:ext cx="2234952" cy="1887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764" y="3457697"/>
            <a:ext cx="2393457" cy="1799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88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971600" y="620688"/>
                <a:ext cx="6979229" cy="4995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32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3200" b="0" i="1" smtClean="0">
                            <a:latin typeface="Cambria Math"/>
                          </a:rPr>
                          <m:t>                        </m:t>
                        </m:r>
                        <m:r>
                          <a:rPr lang="ru-RU" sz="3200" i="1"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32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3200" i="1">
                        <a:latin typeface="Cambria Math"/>
                      </a:rPr>
                      <m:t>+</m:t>
                    </m:r>
                    <m:r>
                      <a:rPr lang="ru-RU" sz="3200" i="1">
                        <a:latin typeface="Cambria Math"/>
                      </a:rPr>
                      <m:t>𝓍</m:t>
                    </m:r>
                    <m:r>
                      <a:rPr lang="ru-RU" sz="32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sz="3200" i="1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320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>
                          <a:latin typeface="Cambria Math"/>
                        </a:rPr>
                        <m:t>4</m:t>
                      </m:r>
                      <m:sSup>
                        <m:sSupPr>
                          <m:ctrlPr>
                            <a:rPr lang="ru-RU" sz="32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3200" i="1">
                              <a:latin typeface="Cambria Math"/>
                            </a:rPr>
                            <m:t>𝓍</m:t>
                          </m:r>
                        </m:e>
                        <m:sup>
                          <m:r>
                            <a:rPr lang="ru-RU" sz="32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3200" i="1">
                          <a:latin typeface="Cambria Math"/>
                        </a:rPr>
                        <m:t>+4</m:t>
                      </m:r>
                      <m:r>
                        <a:rPr lang="ru-RU" sz="3200" i="1">
                          <a:latin typeface="Cambria Math"/>
                        </a:rPr>
                        <m:t>𝓍</m:t>
                      </m:r>
                      <m:r>
                        <a:rPr lang="ru-RU" sz="3200" i="1">
                          <a:latin typeface="Cambria Math"/>
                        </a:rPr>
                        <m:t>−3=0. </m:t>
                      </m:r>
                    </m:oMath>
                  </m:oMathPara>
                </a14:m>
                <a:endParaRPr lang="ru-RU" sz="32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>
                          <a:latin typeface="Cambria Math"/>
                        </a:rPr>
                        <m:t>𝒟</m:t>
                      </m:r>
                      <m:r>
                        <a:rPr lang="ru-RU" sz="3200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ru-RU" sz="32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3200" i="1">
                              <a:latin typeface="Cambria Math"/>
                            </a:rPr>
                            <m:t>4</m:t>
                          </m:r>
                        </m:e>
                        <m:sup>
                          <m:r>
                            <a:rPr lang="ru-RU" sz="32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3200" i="1">
                          <a:latin typeface="Cambria Math"/>
                        </a:rPr>
                        <m:t>−4∙4∙</m:t>
                      </m:r>
                      <m:d>
                        <m:dPr>
                          <m:ctrlPr>
                            <a:rPr lang="ru-RU" sz="32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3200" i="1">
                              <a:latin typeface="Cambria Math"/>
                            </a:rPr>
                            <m:t>−3</m:t>
                          </m:r>
                        </m:e>
                      </m:d>
                      <m:r>
                        <a:rPr lang="ru-RU" sz="3200" i="1">
                          <a:latin typeface="Cambria Math"/>
                        </a:rPr>
                        <m:t>=16+48=64. </m:t>
                      </m:r>
                    </m:oMath>
                  </m:oMathPara>
                </a14:m>
                <a:endParaRPr lang="ru-RU" sz="3200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ru-RU" sz="3200" i="1">
                        <a:latin typeface="Cambria Math"/>
                      </a:rPr>
                      <m:t>𝓍</m:t>
                    </m:r>
                    <m:r>
                      <a:rPr lang="ru-RU" sz="32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/>
                          </a:rPr>
                          <m:t>−4</m:t>
                        </m:r>
                        <m:sPre>
                          <m:sPrePr>
                            <m:ctrlPr>
                              <a:rPr lang="ru-RU" sz="3200" i="1"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ru-RU" sz="3200" i="1">
                                <a:latin typeface="Cambria Math"/>
                              </a:rPr>
                              <m:t>−</m:t>
                            </m:r>
                          </m:sub>
                          <m:sup>
                            <m:r>
                              <a:rPr lang="ru-RU" sz="3200" i="1">
                                <a:latin typeface="Cambria Math"/>
                              </a:rPr>
                              <m:t>+</m:t>
                            </m:r>
                          </m:sup>
                          <m:e>
                            <m:rad>
                              <m:radPr>
                                <m:degHide m:val="on"/>
                                <m:ctrlPr>
                                  <a:rPr lang="ru-RU" sz="32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3200" i="1">
                                    <a:latin typeface="Cambria Math"/>
                                  </a:rPr>
                                  <m:t>64</m:t>
                                </m:r>
                              </m:e>
                            </m:rad>
                          </m:e>
                        </m:sPre>
                      </m:num>
                      <m:den>
                        <m:r>
                          <a:rPr lang="ru-RU" sz="3200" i="1">
                            <a:latin typeface="Cambria Math"/>
                          </a:rPr>
                          <m:t>2∙4</m:t>
                        </m:r>
                      </m:den>
                    </m:f>
                  </m:oMath>
                </a14:m>
                <a:r>
                  <a:rPr lang="ru-RU" sz="3200" dirty="0"/>
                  <a:t>,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32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i="1">
                            <a:latin typeface="Cambria Math"/>
                          </a:rPr>
                          <m:t>𝓍</m:t>
                        </m:r>
                      </m:e>
                      <m:sub>
                        <m:r>
                          <a:rPr lang="ru-RU" sz="32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ru-RU" sz="3200" i="1">
                        <a:latin typeface="Cambria Math"/>
                      </a:rPr>
                      <m:t>=−</m:t>
                    </m:r>
                  </m:oMath>
                </a14:m>
                <a:r>
                  <a:rPr lang="ru-RU" sz="3200" dirty="0"/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32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3200" dirty="0"/>
                  <a:t>, </a:t>
                </a:r>
                <a14:m>
                  <m:oMath xmlns:m="http://schemas.openxmlformats.org/officeDocument/2006/math">
                    <m:r>
                      <a:rPr lang="ru-RU" sz="3200" i="1">
                        <a:latin typeface="Cambria Math"/>
                      </a:rPr>
                      <m:t>       </m:t>
                    </m:r>
                    <m:sSub>
                      <m:sSubPr>
                        <m:ctrlPr>
                          <a:rPr lang="ru-RU" sz="32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i="1">
                            <a:latin typeface="Cambria Math"/>
                          </a:rPr>
                          <m:t>𝓍</m:t>
                        </m:r>
                      </m:e>
                      <m:sub>
                        <m:r>
                          <a:rPr lang="ru-RU" sz="32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ru-RU" sz="32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32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3200" dirty="0"/>
                  <a:t>. </a:t>
                </a: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620688"/>
                <a:ext cx="6979229" cy="499547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499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201741" y="1741718"/>
                <a:ext cx="6696744" cy="3579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i="1">
                          <a:latin typeface="Cambria Math"/>
                        </a:rPr>
                        <m:t>4</m:t>
                      </m:r>
                      <m:sSup>
                        <m:sSupPr>
                          <m:ctrlPr>
                            <a:rPr lang="ru-RU" sz="40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4000" i="1">
                              <a:latin typeface="Cambria Math"/>
                            </a:rPr>
                            <m:t>𝓍</m:t>
                          </m:r>
                        </m:e>
                        <m:sup>
                          <m:r>
                            <a:rPr lang="ru-RU" sz="40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4000" i="1">
                          <a:latin typeface="Cambria Math"/>
                        </a:rPr>
                        <m:t>+4</m:t>
                      </m:r>
                      <m:r>
                        <a:rPr lang="ru-RU" sz="4000" i="1">
                          <a:latin typeface="Cambria Math"/>
                        </a:rPr>
                        <m:t>𝓍</m:t>
                      </m:r>
                      <m:r>
                        <a:rPr lang="ru-RU" sz="4000" i="1">
                          <a:latin typeface="Cambria Math"/>
                        </a:rPr>
                        <m:t>−3=0. </m:t>
                      </m:r>
                    </m:oMath>
                  </m:oMathPara>
                </a14:m>
                <a:endParaRPr lang="ru-RU" sz="4000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4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000" i="1">
                            <a:latin typeface="Cambria Math"/>
                          </a:rPr>
                          <m:t>𝒟</m:t>
                        </m:r>
                      </m:num>
                      <m:den>
                        <m:r>
                          <a:rPr lang="ru-RU" sz="4000" i="1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ru-RU" sz="40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ru-RU" sz="40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4000" i="1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ru-RU" sz="4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000" i="1">
                        <a:latin typeface="Cambria Math"/>
                      </a:rPr>
                      <m:t>−4∙</m:t>
                    </m:r>
                    <m:d>
                      <m:dPr>
                        <m:ctrlPr>
                          <a:rPr lang="ru-RU" sz="4000" i="1">
                            <a:latin typeface="Cambria Math"/>
                          </a:rPr>
                        </m:ctrlPr>
                      </m:dPr>
                      <m:e>
                        <m:r>
                          <a:rPr lang="ru-RU" sz="4000" i="1">
                            <a:latin typeface="Cambria Math"/>
                          </a:rPr>
                          <m:t>−3</m:t>
                        </m:r>
                      </m:e>
                    </m:d>
                    <m:r>
                      <a:rPr lang="ru-RU" sz="4000" i="1">
                        <a:latin typeface="Cambria Math"/>
                      </a:rPr>
                      <m:t>=16. </m:t>
                    </m:r>
                  </m:oMath>
                </a14:m>
                <a:r>
                  <a:rPr lang="ru-RU" sz="4000" dirty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ru-RU" sz="4000" i="1">
                        <a:latin typeface="Cambria Math"/>
                      </a:rPr>
                      <m:t>𝓍</m:t>
                    </m:r>
                    <m:r>
                      <a:rPr lang="ru-RU" sz="4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4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000" i="1">
                            <a:latin typeface="Cambria Math"/>
                          </a:rPr>
                          <m:t>−2</m:t>
                        </m:r>
                        <m:sPre>
                          <m:sPrePr>
                            <m:ctrlPr>
                              <a:rPr lang="ru-RU" sz="4000" i="1"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ru-RU" sz="4000" i="1">
                                <a:latin typeface="Cambria Math"/>
                              </a:rPr>
                              <m:t>−</m:t>
                            </m:r>
                          </m:sub>
                          <m:sup>
                            <m:r>
                              <a:rPr lang="ru-RU" sz="4000" i="1">
                                <a:latin typeface="Cambria Math"/>
                              </a:rPr>
                              <m:t>+</m:t>
                            </m:r>
                          </m:sup>
                          <m:e>
                            <m:rad>
                              <m:radPr>
                                <m:degHide m:val="on"/>
                                <m:ctrlPr>
                                  <a:rPr lang="ru-RU" sz="40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4000" i="1">
                                    <a:latin typeface="Cambria Math"/>
                                  </a:rPr>
                                  <m:t>16</m:t>
                                </m:r>
                              </m:e>
                            </m:rad>
                          </m:e>
                        </m:sPre>
                      </m:num>
                      <m:den>
                        <m:r>
                          <a:rPr lang="ru-RU" sz="4000" i="1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4000" dirty="0"/>
                  <a:t>,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40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4000" i="1">
                            <a:latin typeface="Cambria Math"/>
                          </a:rPr>
                          <m:t>𝓍</m:t>
                        </m:r>
                      </m:e>
                      <m:sub>
                        <m:r>
                          <a:rPr lang="ru-RU" sz="40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ru-RU" sz="4000" i="1">
                        <a:latin typeface="Cambria Math"/>
                      </a:rPr>
                      <m:t>=−</m:t>
                    </m:r>
                  </m:oMath>
                </a14:m>
                <a:r>
                  <a:rPr lang="ru-RU" sz="4000" dirty="0"/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0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40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4000" dirty="0"/>
                  <a:t>, </a:t>
                </a:r>
                <a14:m>
                  <m:oMath xmlns:m="http://schemas.openxmlformats.org/officeDocument/2006/math">
                    <m:r>
                      <a:rPr lang="ru-RU" sz="4000" i="1">
                        <a:latin typeface="Cambria Math"/>
                      </a:rPr>
                      <m:t>       </m:t>
                    </m:r>
                    <m:sSub>
                      <m:sSubPr>
                        <m:ctrlPr>
                          <a:rPr lang="ru-RU" sz="40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4000" i="1">
                            <a:latin typeface="Cambria Math"/>
                          </a:rPr>
                          <m:t>𝓍</m:t>
                        </m:r>
                      </m:e>
                      <m:sub>
                        <m:r>
                          <a:rPr lang="ru-RU" sz="40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ru-RU" sz="4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4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0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40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4000" dirty="0"/>
                  <a:t>. 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1741" y="1741718"/>
                <a:ext cx="6696744" cy="3579313"/>
              </a:xfrm>
              <a:prstGeom prst="rect">
                <a:avLst/>
              </a:prstGeom>
              <a:blipFill rotWithShape="1">
                <a:blip r:embed="rId2"/>
                <a:stretch>
                  <a:fillRect b="-30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487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323528" y="404664"/>
                <a:ext cx="8568952" cy="65807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i="1" spc="-100" dirty="0" smtClean="0">
                    <a:ln w="3200">
                      <a:solidFill>
                        <a:srgbClr val="444D26">
                          <a:shade val="75000"/>
                          <a:alpha val="25000"/>
                        </a:srgbClr>
                      </a:solidFill>
                      <a:prstDash val="solid"/>
                      <a:round/>
                    </a:ln>
                    <a:solidFill>
                      <a:schemeClr val="tx1"/>
                    </a:solidFill>
                    <a:effectLst>
                      <a:innerShdw blurRad="50800" dist="25400" dir="13500000">
                        <a:prstClr val="black">
                          <a:alpha val="70000"/>
                        </a:prstClr>
                      </a:innerShdw>
                    </a:effectLst>
                    <a:latin typeface="Arial Narrow" pitchFamily="34" charset="0"/>
                    <a:ea typeface="+mj-ea"/>
                    <a:cs typeface="+mj-cs"/>
                  </a:rPr>
                  <a:t>Найти </a:t>
                </a:r>
                <a:r>
                  <a:rPr lang="ru-RU" sz="2800" b="1" i="1" spc="-100" dirty="0">
                    <a:ln w="3200">
                      <a:solidFill>
                        <a:srgbClr val="444D26">
                          <a:shade val="75000"/>
                          <a:alpha val="25000"/>
                        </a:srgbClr>
                      </a:solidFill>
                      <a:prstDash val="solid"/>
                      <a:round/>
                    </a:ln>
                    <a:solidFill>
                      <a:schemeClr val="tx1"/>
                    </a:solidFill>
                    <a:effectLst>
                      <a:innerShdw blurRad="50800" dist="25400" dir="13500000">
                        <a:prstClr val="black">
                          <a:alpha val="70000"/>
                        </a:prstClr>
                      </a:innerShdw>
                    </a:effectLst>
                    <a:latin typeface="Arial Narrow" pitchFamily="34" charset="0"/>
                    <a:ea typeface="+mj-ea"/>
                    <a:cs typeface="+mj-cs"/>
                  </a:rPr>
                  <a:t>стороны поля, имеющего форму прямоугольника, если его площадь </a:t>
                </a:r>
                <a:r>
                  <a:rPr lang="ru-RU" sz="2800" b="1" spc="-100" dirty="0">
                    <a:ln w="3200">
                      <a:solidFill>
                        <a:srgbClr val="444D26">
                          <a:shade val="75000"/>
                          <a:alpha val="25000"/>
                        </a:srgbClr>
                      </a:solidFill>
                      <a:prstDash val="solid"/>
                      <a:round/>
                    </a:ln>
                    <a:solidFill>
                      <a:schemeClr val="tx1"/>
                    </a:solidFill>
                    <a:effectLst>
                      <a:innerShdw blurRad="50800" dist="25400" dir="13500000">
                        <a:prstClr val="black">
                          <a:alpha val="70000"/>
                        </a:prstClr>
                      </a:innerShdw>
                    </a:effectLst>
                    <a:latin typeface="Arial Narrow" pitchFamily="34" charset="0"/>
                    <a:ea typeface="+mj-ea"/>
                    <a:cs typeface="+mj-cs"/>
                  </a:rPr>
                  <a:t>12</a:t>
                </a:r>
                <a:r>
                  <a:rPr lang="ru-RU" sz="2800" b="1" i="1" spc="-100" dirty="0">
                    <a:ln w="3200">
                      <a:solidFill>
                        <a:srgbClr val="444D26">
                          <a:shade val="75000"/>
                          <a:alpha val="25000"/>
                        </a:srgbClr>
                      </a:solidFill>
                      <a:prstDash val="solid"/>
                      <a:round/>
                    </a:ln>
                    <a:solidFill>
                      <a:schemeClr val="tx1"/>
                    </a:solidFill>
                    <a:effectLst>
                      <a:innerShdw blurRad="50800" dist="25400" dir="13500000">
                        <a:prstClr val="black">
                          <a:alpha val="70000"/>
                        </a:prstClr>
                      </a:innerShdw>
                    </a:effectLst>
                    <a:latin typeface="Arial Narrow" pitchFamily="34" charset="0"/>
                    <a:ea typeface="+mj-ea"/>
                    <a:cs typeface="+mj-cs"/>
                  </a:rPr>
                  <a:t>, а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pc="-100">
                            <a:ln w="3200">
                              <a:solidFill>
                                <a:srgbClr val="444D26">
                                  <a:shade val="75000"/>
                                  <a:alpha val="25000"/>
                                </a:srgbClr>
                              </a:solidFill>
                              <a:prstDash val="solid"/>
                              <a:round/>
                            </a:ln>
                            <a:solidFill>
                              <a:schemeClr val="tx1"/>
                            </a:solidFill>
                            <a:effectLst>
                              <a:innerShdw blurRad="50800" dist="25400" dir="13500000">
                                <a:prstClr val="black">
                                  <a:alpha val="70000"/>
                                </a:prstClr>
                              </a:innerShdw>
                            </a:effectLst>
                            <a:latin typeface="Cambria Math"/>
                            <a:ea typeface="+mj-ea"/>
                            <a:cs typeface="+mj-cs"/>
                          </a:rPr>
                        </m:ctrlPr>
                      </m:fPr>
                      <m:num>
                        <m:r>
                          <a:rPr lang="ru-RU" sz="2800" b="1" i="1" spc="-100">
                            <a:ln w="3200">
                              <a:solidFill>
                                <a:srgbClr val="444D26">
                                  <a:shade val="75000"/>
                                  <a:alpha val="25000"/>
                                </a:srgbClr>
                              </a:solidFill>
                              <a:prstDash val="solid"/>
                              <a:round/>
                            </a:ln>
                            <a:solidFill>
                              <a:schemeClr val="tx1"/>
                            </a:solidFill>
                            <a:effectLst>
                              <a:innerShdw blurRad="50800" dist="25400" dir="13500000">
                                <a:prstClr val="black">
                                  <a:alpha val="70000"/>
                                </a:prstClr>
                              </a:innerShdw>
                            </a:effectLst>
                            <a:latin typeface="Cambria Math"/>
                            <a:ea typeface="+mj-ea"/>
                            <a:cs typeface="+mj-cs"/>
                          </a:rPr>
                          <m:t>𝟑</m:t>
                        </m:r>
                      </m:num>
                      <m:den>
                        <m:r>
                          <a:rPr lang="ru-RU" sz="2800" b="1" i="1" spc="-100">
                            <a:ln w="3200">
                              <a:solidFill>
                                <a:srgbClr val="444D26">
                                  <a:shade val="75000"/>
                                  <a:alpha val="25000"/>
                                </a:srgbClr>
                              </a:solidFill>
                              <a:prstDash val="solid"/>
                              <a:round/>
                            </a:ln>
                            <a:solidFill>
                              <a:schemeClr val="tx1"/>
                            </a:solidFill>
                            <a:effectLst>
                              <a:innerShdw blurRad="50800" dist="25400" dir="13500000">
                                <a:prstClr val="black">
                                  <a:alpha val="70000"/>
                                </a:prstClr>
                              </a:innerShdw>
                            </a:effectLst>
                            <a:latin typeface="Cambria Math"/>
                            <a:ea typeface="+mj-ea"/>
                            <a:cs typeface="+mj-cs"/>
                          </a:rPr>
                          <m:t>𝟒</m:t>
                        </m:r>
                      </m:den>
                    </m:f>
                    <m:r>
                      <a:rPr lang="ru-RU" sz="2800" b="1" i="1" spc="-100">
                        <a:ln w="3200">
                          <a:solidFill>
                            <a:srgbClr val="444D26">
                              <a:shade val="75000"/>
                              <a:alpha val="25000"/>
                            </a:srgbClr>
                          </a:solidFill>
                          <a:prstDash val="solid"/>
                          <a:round/>
                        </a:ln>
                        <a:solidFill>
                          <a:schemeClr val="tx1"/>
                        </a:solidFill>
                        <a:effectLst>
                          <a:innerShdw blurRad="50800" dist="25400" dir="13500000">
                            <a:prstClr val="black">
                              <a:alpha val="70000"/>
                            </a:prstClr>
                          </a:innerShdw>
                        </a:effectLst>
                        <a:latin typeface="Cambria Math"/>
                        <a:ea typeface="+mj-ea"/>
                        <a:cs typeface="+mj-cs"/>
                      </a:rPr>
                      <m:t>   </m:t>
                    </m:r>
                    <m:r>
                      <a:rPr lang="ru-RU" sz="2800" b="1" spc="-100">
                        <a:ln w="3200">
                          <a:solidFill>
                            <a:srgbClr val="444D26">
                              <a:shade val="75000"/>
                              <a:alpha val="25000"/>
                            </a:srgbClr>
                          </a:solidFill>
                          <a:prstDash val="solid"/>
                          <a:round/>
                        </a:ln>
                        <a:solidFill>
                          <a:schemeClr val="tx1"/>
                        </a:solidFill>
                        <a:effectLst>
                          <a:innerShdw blurRad="50800" dist="25400" dir="13500000">
                            <a:prstClr val="black">
                              <a:alpha val="70000"/>
                            </a:prstClr>
                          </a:innerShdw>
                        </a:effectLst>
                        <a:latin typeface="Cambria Math"/>
                        <a:ea typeface="+mj-ea"/>
                        <a:cs typeface="+mj-cs"/>
                      </a:rPr>
                      <m:t>длины равны ширине. </m:t>
                    </m:r>
                  </m:oMath>
                </a14:m>
                <a:endParaRPr lang="ru-RU" sz="2800" dirty="0" smtClean="0">
                  <a:solidFill>
                    <a:schemeClr val="tx1"/>
                  </a:solidFill>
                </a:endParaRPr>
              </a:p>
              <a:p>
                <a:pPr lvl="0">
                  <a:buClr>
                    <a:srgbClr val="F3A447"/>
                  </a:buClr>
                  <a:buSzPct val="85000"/>
                </a:pPr>
                <a:r>
                  <a:rPr lang="ru-RU" sz="2400" u="sng" dirty="0" smtClean="0">
                    <a:solidFill>
                      <a:schemeClr val="accent2"/>
                    </a:solidFill>
                  </a:rPr>
                  <a:t>Рассмотрим эту задачу.</a:t>
                </a:r>
                <a:endParaRPr lang="ru-RU" sz="2400" dirty="0">
                  <a:solidFill>
                    <a:schemeClr val="accent2"/>
                  </a:solidFill>
                </a:endParaRPr>
              </a:p>
              <a:p>
                <a:pPr marL="274320" lvl="0" indent="-274320">
                  <a:buClr>
                    <a:srgbClr val="F3A447"/>
                  </a:buClr>
                  <a:buSzPct val="85000"/>
                  <a:buFont typeface="Wingdings 2"/>
                  <a:buChar char=""/>
                </a:pPr>
                <a:r>
                  <a:rPr lang="ru-RU" sz="2900" dirty="0">
                    <a:solidFill>
                      <a:schemeClr val="tx1"/>
                    </a:solidFill>
                  </a:rPr>
                  <a:t>Пусть х – длина поля, тогда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3х</m:t>
                        </m:r>
                      </m:num>
                      <m:den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2900" dirty="0">
                    <a:solidFill>
                      <a:schemeClr val="tx1"/>
                    </a:solidFill>
                  </a:rPr>
                  <a:t> – его ширина,  </a:t>
                </a:r>
              </a:p>
              <a:p>
                <a:pPr marL="274320" lvl="0" indent="-274320">
                  <a:buClr>
                    <a:srgbClr val="F3A447"/>
                  </a:buClr>
                  <a:buSzPct val="85000"/>
                  <a:buFont typeface="Wingdings 2"/>
                  <a:buChar char=""/>
                </a:pPr>
                <a14:m>
                  <m:oMath xmlns:m="http://schemas.openxmlformats.org/officeDocument/2006/math">
                    <m:r>
                      <a:rPr lang="ru-RU" sz="2900" i="1">
                        <a:solidFill>
                          <a:schemeClr val="tx1"/>
                        </a:solidFill>
                        <a:latin typeface="Cambria Math"/>
                      </a:rPr>
                      <m:t>𝒮</m:t>
                    </m:r>
                    <m:r>
                      <a:rPr lang="ru-RU" sz="29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  <m:sSup>
                          <m:sSupPr>
                            <m:ctrlPr>
                              <a:rPr lang="ru-RU" sz="29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9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𝓍</m:t>
                            </m:r>
                          </m:e>
                          <m:sup>
                            <m:r>
                              <a:rPr lang="ru-RU" sz="29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2900" dirty="0">
                    <a:solidFill>
                      <a:schemeClr val="tx1"/>
                    </a:solidFill>
                  </a:rPr>
                  <a:t> – его площадь. </a:t>
                </a:r>
              </a:p>
              <a:p>
                <a:pPr marL="274320" lvl="0" indent="-274320">
                  <a:buClr>
                    <a:srgbClr val="F3A447"/>
                  </a:buClr>
                  <a:buSzPct val="85000"/>
                  <a:buFont typeface="Wingdings 2"/>
                  <a:buChar char=""/>
                </a:pPr>
                <a:r>
                  <a:rPr lang="ru-RU" sz="2900" dirty="0">
                    <a:solidFill>
                      <a:schemeClr val="tx1"/>
                    </a:solidFill>
                  </a:rPr>
                  <a:t>Составим квадратное </a:t>
                </a:r>
                <a:r>
                  <a:rPr lang="ru-RU" sz="2900" dirty="0" smtClean="0">
                    <a:solidFill>
                      <a:schemeClr val="tx1"/>
                    </a:solidFill>
                  </a:rPr>
                  <a:t>уравнение: </a:t>
                </a:r>
                <a:endParaRPr lang="ru-RU" sz="2900" dirty="0">
                  <a:solidFill>
                    <a:schemeClr val="tx1"/>
                  </a:solidFill>
                </a:endParaRPr>
              </a:p>
              <a:p>
                <a:pPr marL="274320" lvl="0" indent="-274320">
                  <a:buClr>
                    <a:srgbClr val="F3A447"/>
                  </a:buClr>
                  <a:buSzPct val="85000"/>
                  <a:buFont typeface="Wingdings 2"/>
                  <a:buChar char="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  <m:sSup>
                          <m:sSupPr>
                            <m:ctrlPr>
                              <a:rPr lang="ru-RU" sz="29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9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𝓍</m:t>
                            </m:r>
                          </m:e>
                          <m:sup>
                            <m:r>
                              <a:rPr lang="ru-RU" sz="29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ru-RU" sz="2900" i="1">
                        <a:solidFill>
                          <a:schemeClr val="tx1"/>
                        </a:solidFill>
                        <a:latin typeface="Cambria Math"/>
                      </a:rPr>
                      <m:t>=12</m:t>
                    </m:r>
                  </m:oMath>
                </a14:m>
                <a:r>
                  <a:rPr lang="ru-RU" sz="2900" dirty="0">
                    <a:solidFill>
                      <a:schemeClr val="tx1"/>
                    </a:solidFill>
                  </a:rPr>
                  <a:t>. </a:t>
                </a:r>
              </a:p>
              <a:p>
                <a:pPr marL="274320" lvl="0" indent="-274320">
                  <a:buClr>
                    <a:srgbClr val="F3A447"/>
                  </a:buClr>
                  <a:buSzPct val="85000"/>
                  <a:buFont typeface="Wingdings 2"/>
                  <a:buChar char=""/>
                </a:pPr>
                <a:r>
                  <a:rPr lang="ru-RU" sz="2900" dirty="0">
                    <a:solidFill>
                      <a:schemeClr val="tx1"/>
                    </a:solidFill>
                  </a:rPr>
                  <a:t>В папирусе дано правило его решения : </a:t>
                </a:r>
                <a:r>
                  <a:rPr lang="ru-RU" sz="2900" dirty="0" smtClean="0">
                    <a:solidFill>
                      <a:schemeClr val="tx1"/>
                    </a:solidFill>
                  </a:rPr>
                  <a:t>«Разделим </a:t>
                </a:r>
                <a:r>
                  <a:rPr lang="ru-RU" sz="2900" dirty="0">
                    <a:solidFill>
                      <a:schemeClr val="tx1"/>
                    </a:solidFill>
                  </a:rPr>
                  <a:t>12 на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2900" dirty="0">
                    <a:solidFill>
                      <a:schemeClr val="tx1"/>
                    </a:solidFill>
                  </a:rPr>
                  <a:t> ». </a:t>
                </a:r>
              </a:p>
              <a:p>
                <a:pPr marL="274320" lvl="0" indent="-274320">
                  <a:buClr>
                    <a:srgbClr val="F3A447"/>
                  </a:buClr>
                  <a:buSzPct val="85000"/>
                  <a:buFont typeface="Wingdings 2"/>
                  <a:buChar char=""/>
                </a:pPr>
                <a:r>
                  <a:rPr lang="ru-RU" sz="2900" dirty="0">
                    <a:solidFill>
                      <a:schemeClr val="tx1"/>
                    </a:solidFill>
                  </a:rPr>
                  <a:t>12: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ru-RU" sz="2900" i="1">
                        <a:solidFill>
                          <a:schemeClr val="tx1"/>
                        </a:solidFill>
                        <a:latin typeface="Cambria Math"/>
                      </a:rPr>
                      <m:t>=12∙</m:t>
                    </m:r>
                    <m:f>
                      <m:fPr>
                        <m:ctrlP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ru-RU" sz="2900" i="1">
                        <a:solidFill>
                          <a:schemeClr val="tx1"/>
                        </a:solidFill>
                        <a:latin typeface="Cambria Math"/>
                      </a:rPr>
                      <m:t>=16</m:t>
                    </m:r>
                  </m:oMath>
                </a14:m>
                <a:r>
                  <a:rPr lang="ru-RU" sz="2900" dirty="0">
                    <a:solidFill>
                      <a:schemeClr val="tx1"/>
                    </a:solidFill>
                  </a:rPr>
                  <a:t>. </a:t>
                </a:r>
              </a:p>
              <a:p>
                <a:pPr marL="274320" lvl="0" indent="-274320">
                  <a:buClr>
                    <a:srgbClr val="F3A447"/>
                  </a:buClr>
                  <a:buSzPct val="85000"/>
                  <a:buFont typeface="Wingdings 2"/>
                  <a:buChar char=""/>
                </a:pPr>
                <a:r>
                  <a:rPr lang="ru-RU" sz="2900" dirty="0">
                    <a:solidFill>
                      <a:schemeClr val="tx1"/>
                    </a:solidFill>
                  </a:rPr>
                  <a:t>Итак,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9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900" i="1">
                        <a:solidFill>
                          <a:schemeClr val="tx1"/>
                        </a:solidFill>
                        <a:latin typeface="Cambria Math"/>
                      </a:rPr>
                      <m:t>=16</m:t>
                    </m:r>
                  </m:oMath>
                </a14:m>
                <a:r>
                  <a:rPr lang="ru-RU" sz="2900" dirty="0">
                    <a:solidFill>
                      <a:schemeClr val="tx1"/>
                    </a:solidFill>
                  </a:rPr>
                  <a:t>. </a:t>
                </a:r>
              </a:p>
              <a:p>
                <a:pPr marL="274320" lvl="0" indent="-274320">
                  <a:buClr>
                    <a:srgbClr val="F3A447"/>
                  </a:buClr>
                  <a:buSzPct val="85000"/>
                  <a:buFont typeface="Wingdings 2"/>
                  <a:buChar char=""/>
                </a:pPr>
                <a:r>
                  <a:rPr lang="ru-RU" sz="2900" dirty="0">
                    <a:solidFill>
                      <a:schemeClr val="tx1"/>
                    </a:solidFill>
                  </a:rPr>
                  <a:t>«Длина поля равна 4», - указано в папирусе.</a:t>
                </a:r>
                <a:endParaRPr lang="ru-RU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04664"/>
                <a:ext cx="8568952" cy="6580712"/>
              </a:xfrm>
              <a:prstGeom prst="rect">
                <a:avLst/>
              </a:prstGeom>
              <a:blipFill rotWithShape="1">
                <a:blip r:embed="rId2"/>
                <a:stretch>
                  <a:fillRect l="-1422" t="-926" b="-1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510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83568" y="1268760"/>
                <a:ext cx="7704856" cy="4766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800" i="1">
                              <a:latin typeface="Cambria Math"/>
                            </a:rPr>
                            <m:t>𝓍</m:t>
                          </m:r>
                        </m:e>
                        <m:sup>
                          <m:r>
                            <a:rPr lang="ru-RU" sz="28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2800" i="1">
                          <a:latin typeface="Cambria Math"/>
                        </a:rPr>
                        <m:t>+</m:t>
                      </m:r>
                      <m:r>
                        <a:rPr lang="ru-RU" sz="2800" i="1">
                          <a:latin typeface="Cambria Math"/>
                        </a:rPr>
                        <m:t>𝓍</m:t>
                      </m:r>
                      <m:r>
                        <a:rPr lang="ru-RU" sz="2800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ru-RU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i="1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ru-RU" sz="2800" i="1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ru-RU" sz="2800" i="1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ru-RU" sz="2800" i="1">
                              <a:latin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ru-RU" sz="2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2800" i="1">
                                  <a:latin typeface="Cambria Math"/>
                                </a:rPr>
                                <m:t>𝓍</m:t>
                              </m:r>
                            </m:e>
                            <m:sup>
                              <m:r>
                                <a:rPr lang="ru-RU" sz="28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2800" i="1">
                              <a:latin typeface="Cambria Math"/>
                            </a:rPr>
                            <m:t>+2</m:t>
                          </m:r>
                          <m:r>
                            <a:rPr lang="ru-RU" sz="2800" i="1">
                              <a:latin typeface="Cambria Math"/>
                            </a:rPr>
                            <m:t>𝓍</m:t>
                          </m:r>
                          <m:r>
                            <a:rPr lang="ru-RU" sz="2800" i="1">
                              <a:latin typeface="Cambria Math"/>
                            </a:rPr>
                            <m:t>∙</m:t>
                          </m:r>
                          <m:f>
                            <m:fPr>
                              <m:ctrlPr>
                                <a:rPr lang="ru-RU" sz="28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sz="2800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2800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ru-RU" sz="2800" i="1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ru-RU" sz="28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sz="2800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2800" i="1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r>
                        <a:rPr lang="ru-RU" sz="2800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ru-RU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2800" i="1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ru-RU" sz="2800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ru-RU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i="1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ru-RU" sz="2800" i="1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ru-RU" sz="2800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ru-RU" sz="2800" i="1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28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ru-RU" sz="2800" i="1">
                                  <a:latin typeface="Cambria Math"/>
                                </a:rPr>
                                <m:t>𝓍</m:t>
                              </m:r>
                              <m:r>
                                <a:rPr lang="ru-RU" sz="2800" i="1">
                                  <a:latin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ru-RU" sz="2800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i="1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2800" i="1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sz="28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2800" i="1">
                          <a:latin typeface="Cambria Math"/>
                        </a:rPr>
                        <m:t>−1, </m:t>
                      </m:r>
                    </m:oMath>
                  </m:oMathPara>
                </a14:m>
                <a:endParaRPr lang="ru-RU" sz="2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800" b="0" i="1" smtClean="0">
                              <a:latin typeface="Cambria Math"/>
                            </a:rPr>
                            <m:t>   </m:t>
                          </m:r>
                          <m:r>
                            <a:rPr lang="ru-RU" sz="2800" i="1">
                              <a:latin typeface="Cambria Math"/>
                            </a:rPr>
                            <m:t>(</m:t>
                          </m:r>
                          <m:r>
                            <a:rPr lang="ru-RU" sz="2800" i="1">
                              <a:latin typeface="Cambria Math"/>
                            </a:rPr>
                            <m:t>𝓍</m:t>
                          </m:r>
                          <m:r>
                            <a:rPr lang="ru-RU" sz="2800" i="1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ru-RU" sz="28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sz="2800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2800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ru-RU" sz="2800" i="1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ru-RU" sz="28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ru-RU" sz="2800" i="1">
                          <a:latin typeface="Cambria Math"/>
                        </a:rPr>
                        <m:t>−1=0,   </m:t>
                      </m:r>
                    </m:oMath>
                  </m:oMathPara>
                </a14:m>
                <a:endParaRPr lang="ru-RU" sz="2800" i="1" dirty="0" smtClean="0">
                  <a:latin typeface="Cambria Math"/>
                </a:endParaRPr>
              </a:p>
              <a:p>
                <a:r>
                  <a:rPr lang="ru-RU" sz="2800" dirty="0" smtClean="0"/>
                  <a:t>                             (х+½ -1)(х+½ +1)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</a:rPr>
                      <m:t>=</m:t>
                    </m:r>
                    <m:r>
                      <a:rPr lang="ru-RU" sz="2800" b="0" i="1" smtClean="0">
                        <a:latin typeface="Cambria Math"/>
                      </a:rPr>
                      <m:t>0</m:t>
                    </m:r>
                  </m:oMath>
                </a14:m>
                <a:r>
                  <a:rPr lang="ru-RU" sz="2800" dirty="0"/>
                  <a:t>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i="1">
                          <a:latin typeface="Cambria Math"/>
                        </a:rPr>
                        <m:t>𝓍</m:t>
                      </m:r>
                      <m:r>
                        <a:rPr lang="ru-RU" sz="2800" b="0" i="1" smtClean="0">
                          <a:latin typeface="Cambria Math"/>
                        </a:rPr>
                        <m:t>+1</m:t>
                      </m:r>
                      <m:f>
                        <m:fPr>
                          <m:ctrlPr>
                            <a:rPr lang="ru-RU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28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ru-RU" sz="2800" b="0" i="1" smtClean="0">
                          <a:latin typeface="Cambria Math"/>
                        </a:rPr>
                        <m:t>=0</m:t>
                      </m:r>
                      <m:r>
                        <a:rPr lang="ru-RU" sz="2800" i="1">
                          <a:latin typeface="Cambria Math"/>
                        </a:rPr>
                        <m:t> или </m:t>
                      </m:r>
                      <m:r>
                        <a:rPr lang="ru-RU" sz="2800" i="1">
                          <a:latin typeface="Cambria Math"/>
                        </a:rPr>
                        <m:t>𝓍</m:t>
                      </m:r>
                      <m:r>
                        <a:rPr lang="ru-RU" sz="28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ru-RU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28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ru-RU" sz="2800" i="1">
                          <a:latin typeface="Cambria Math"/>
                        </a:rPr>
                        <m:t>=</m:t>
                      </m:r>
                      <m:r>
                        <a:rPr lang="ru-RU" sz="2800" b="0" i="1" smtClean="0">
                          <a:latin typeface="Cambria Math"/>
                        </a:rPr>
                        <m:t>0</m:t>
                      </m:r>
                      <m:r>
                        <a:rPr lang="ru-RU" sz="2800" i="1">
                          <a:latin typeface="Cambria Math"/>
                        </a:rPr>
                        <m:t>, </m:t>
                      </m:r>
                    </m:oMath>
                  </m:oMathPara>
                </a14:m>
                <a:endParaRPr lang="ru-RU" sz="2800" dirty="0"/>
              </a:p>
              <a:p>
                <a14:m>
                  <m:oMath xmlns:m="http://schemas.openxmlformats.org/officeDocument/2006/math">
                    <m:r>
                      <a:rPr lang="ru-RU" sz="2800" b="0" i="1" smtClean="0">
                        <a:latin typeface="Cambria Math"/>
                      </a:rPr>
                      <m:t>                            </m:t>
                    </m:r>
                    <m:r>
                      <a:rPr lang="ru-RU" sz="2800" i="1">
                        <a:latin typeface="Cambria Math"/>
                      </a:rPr>
                      <m:t>𝓍</m:t>
                    </m:r>
                    <m:r>
                      <a:rPr lang="ru-RU" sz="2800" i="1">
                        <a:latin typeface="Cambria Math"/>
                      </a:rPr>
                      <m:t>=−1</m:t>
                    </m:r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ru-RU" sz="2800" i="1">
                        <a:latin typeface="Cambria Math"/>
                      </a:rPr>
                      <m:t>  или </m:t>
                    </m:r>
                    <m:r>
                      <a:rPr lang="ru-RU" sz="2800" i="1">
                        <a:latin typeface="Cambria Math"/>
                      </a:rPr>
                      <m:t>𝓍</m:t>
                    </m:r>
                    <m:r>
                      <a:rPr lang="ru-RU" sz="28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ru-RU" sz="2800" i="1">
                        <a:latin typeface="Cambria Math"/>
                      </a:rPr>
                      <m:t>. </m:t>
                    </m:r>
                  </m:oMath>
                </a14:m>
                <a:r>
                  <a:rPr lang="ru-RU" sz="2800" dirty="0"/>
                  <a:t> 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1268760"/>
                <a:ext cx="7704856" cy="476624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374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749596"/>
                  </p:ext>
                </p:extLst>
              </p:nvPr>
            </p:nvGraphicFramePr>
            <p:xfrm>
              <a:off x="1015214" y="3789040"/>
              <a:ext cx="6495175" cy="158508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82416"/>
                    <a:gridCol w="1082416"/>
                    <a:gridCol w="1082416"/>
                    <a:gridCol w="1082416"/>
                    <a:gridCol w="1082416"/>
                    <a:gridCol w="1083095"/>
                  </a:tblGrid>
                  <a:tr h="612068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3200">
                                    <a:effectLst/>
                                    <a:latin typeface="Cambria Math"/>
                                  </a:rPr>
                                  <m:t>𝓍</m:t>
                                </m:r>
                              </m:oMath>
                            </m:oMathPara>
                          </a14:m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-2</a:t>
                          </a:r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-1</a:t>
                          </a:r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32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0</a:t>
                          </a:r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1</a:t>
                          </a:r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612068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3200">
                                    <a:effectLst/>
                                    <a:latin typeface="Cambria Math"/>
                                  </a:rPr>
                                  <m:t>𝓎</m:t>
                                </m:r>
                              </m:oMath>
                            </m:oMathPara>
                          </a14:m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32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32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-1</a:t>
                          </a:r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32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32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3200">
                                      <a:effectLst/>
                                      <a:latin typeface="Cambria Math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749596"/>
                  </p:ext>
                </p:extLst>
              </p:nvPr>
            </p:nvGraphicFramePr>
            <p:xfrm>
              <a:off x="1015214" y="3789040"/>
              <a:ext cx="6495175" cy="161493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82416"/>
                    <a:gridCol w="1082416"/>
                    <a:gridCol w="1082416"/>
                    <a:gridCol w="1082416"/>
                    <a:gridCol w="1082416"/>
                    <a:gridCol w="1083095"/>
                  </a:tblGrid>
                  <a:tr h="80746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565" t="-10606" r="-502260" b="-1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-2</a:t>
                          </a:r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-1</a:t>
                          </a:r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299438" t="-10606" r="-200000" b="-1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0</a:t>
                          </a:r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1</a:t>
                          </a:r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</a:tr>
                  <a:tr h="80746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565" t="-110606" r="-502260" b="-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00000" t="-110606" r="-399438" b="-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201130" t="-110606" r="-301695" b="-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3200" dirty="0">
                              <a:effectLst/>
                            </a:rPr>
                            <a:t>-1</a:t>
                          </a:r>
                          <a:endParaRPr lang="ru-RU" sz="32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401695" t="-110606" r="-101130" b="-196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498876" t="-110606" r="-562" b="-1969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1"/>
              <p:cNvSpPr>
                <a:spLocks noChangeArrowheads="1"/>
              </p:cNvSpPr>
              <p:nvPr/>
            </p:nvSpPr>
            <p:spPr bwMode="auto">
              <a:xfrm>
                <a:off x="1043608" y="980728"/>
                <a:ext cx="7560840" cy="32935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just"/>
                <a:r>
                  <a:rPr lang="ru-RU" sz="2000" dirty="0"/>
                  <a:t>Построим график функции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/>
                      </a:rPr>
                      <m:t>𝓎</m:t>
                    </m:r>
                    <m:r>
                      <a:rPr lang="ru-RU" sz="20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ru-RU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i="1"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0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latin typeface="Cambria Math"/>
                      </a:rPr>
                      <m:t>+</m:t>
                    </m:r>
                    <m:r>
                      <a:rPr lang="ru-RU" sz="2000" i="1">
                        <a:latin typeface="Cambria Math"/>
                      </a:rPr>
                      <m:t>𝓍</m:t>
                    </m:r>
                    <m:r>
                      <a:rPr lang="ru-RU" sz="20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ru-RU" sz="2000" i="1">
                        <a:latin typeface="Cambria Math"/>
                      </a:rPr>
                      <m:t>. </m:t>
                    </m:r>
                  </m:oMath>
                </a14:m>
                <a:endParaRPr lang="ru-RU" sz="2000" dirty="0"/>
              </a:p>
              <a:p>
                <a:pPr marL="457200" indent="-457200" algn="just">
                  <a:buAutoNum type="arabicParenR"/>
                </a:pPr>
                <a:r>
                  <a:rPr lang="ru-RU" sz="2000" dirty="0" smtClean="0"/>
                  <a:t>Графиком </a:t>
                </a:r>
                <a:r>
                  <a:rPr lang="ru-RU" sz="2000" dirty="0"/>
                  <a:t>является парабола, ветви которой направлены вверх, так как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/>
                      </a:rPr>
                      <m:t>𝒶</m:t>
                    </m:r>
                    <m:r>
                      <a:rPr lang="ru-RU" sz="2000" i="1">
                        <a:latin typeface="Cambria Math"/>
                      </a:rPr>
                      <m:t>=1&gt;0. </m:t>
                    </m:r>
                  </m:oMath>
                </a14:m>
                <a:endParaRPr lang="ru-RU" sz="2000" dirty="0" smtClean="0"/>
              </a:p>
              <a:p>
                <a:pPr lvl="0"/>
                <a:r>
                  <a:rPr lang="ru-RU" sz="2000" dirty="0" smtClean="0"/>
                  <a:t>2) Координаты </a:t>
                </a:r>
                <a:r>
                  <a:rPr lang="ru-RU" sz="2000" dirty="0"/>
                  <a:t>вершины параболы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000" i="1">
                            <a:latin typeface="Cambria Math"/>
                          </a:rPr>
                          <m:t>𝓍</m:t>
                        </m:r>
                      </m:e>
                      <m:sub>
                        <m:r>
                          <a:rPr lang="ru-RU" sz="20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ru-RU" sz="20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</a:rPr>
                          <m:t>𝒷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2</m:t>
                        </m:r>
                        <m:r>
                          <a:rPr lang="ru-RU" sz="2000" i="1">
                            <a:latin typeface="Cambria Math"/>
                          </a:rPr>
                          <m:t>𝒶</m:t>
                        </m:r>
                      </m:den>
                    </m:f>
                    <m:r>
                      <a:rPr lang="ru-RU" sz="2000" i="1">
                        <a:latin typeface="Cambria Math"/>
                      </a:rPr>
                      <m:t>, </m:t>
                    </m:r>
                  </m:oMath>
                </a14:m>
                <a:endParaRPr lang="ru-RU" sz="20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000" i="1">
                            <a:latin typeface="Cambria Math"/>
                          </a:rPr>
                          <m:t>𝓍</m:t>
                        </m:r>
                      </m:e>
                      <m:sub>
                        <m:r>
                          <a:rPr lang="ru-RU" sz="20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ru-RU" sz="20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ru-RU" sz="2000" i="1">
                        <a:latin typeface="Cambria Math"/>
                      </a:rPr>
                      <m:t>,    </m:t>
                    </m:r>
                    <m:sSub>
                      <m:sSubPr>
                        <m:ctrlPr>
                          <a:rPr lang="ru-RU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000" i="1">
                            <a:latin typeface="Cambria Math"/>
                          </a:rPr>
                          <m:t>𝓎</m:t>
                        </m:r>
                      </m:e>
                      <m:sub>
                        <m:r>
                          <a:rPr lang="ru-RU" sz="20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ru-RU" sz="20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ru-RU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ru-RU" sz="2000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ru-RU" sz="20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ru-RU" sz="20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ru-RU" sz="20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ru-RU" sz="20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ru-RU" sz="2000" i="1">
                        <a:latin typeface="Cambria Math"/>
                      </a:rPr>
                      <m:t>=−1. </m:t>
                    </m:r>
                  </m:oMath>
                </a14:m>
                <a:r>
                  <a:rPr lang="ru-RU" sz="2000" dirty="0" smtClean="0"/>
                  <a:t> </a:t>
                </a:r>
              </a:p>
              <a:p>
                <a:pPr lvl="0"/>
                <a:r>
                  <a:rPr lang="ru-RU" sz="2000" dirty="0" smtClean="0"/>
                  <a:t>3)</a:t>
                </a:r>
                <a:r>
                  <a:rPr lang="ru-RU" sz="2000" dirty="0"/>
                  <a:t>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/>
                      </a:rPr>
                      <m:t>Составим таблицу </m:t>
                    </m:r>
                  </m:oMath>
                </a14:m>
                <a:endParaRPr lang="ru-RU" sz="2000" dirty="0"/>
              </a:p>
              <a:p>
                <a:endParaRPr lang="ru-RU" sz="2000" dirty="0"/>
              </a:p>
              <a:p>
                <a:pPr marL="457200" indent="-457200" algn="just">
                  <a:buAutoNum type="arabicParenR"/>
                </a:pPr>
                <a:endParaRPr lang="ru-RU" sz="2000" dirty="0"/>
              </a:p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alt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endParaRPr>
              </a:p>
            </p:txBody>
          </p:sp>
        </mc:Choice>
        <mc:Fallback xmlns="">
          <p:sp>
            <p:nvSpPr>
              <p:cNvPr id="6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43608" y="980728"/>
                <a:ext cx="7560840" cy="3293530"/>
              </a:xfrm>
              <a:prstGeom prst="rect">
                <a:avLst/>
              </a:prstGeom>
              <a:blipFill rotWithShape="1">
                <a:blip r:embed="rId3"/>
                <a:stretch>
                  <a:fillRect l="-806" r="-88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637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24936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08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60648"/>
            <a:ext cx="871296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200" dirty="0">
                <a:solidFill>
                  <a:schemeClr val="tx2"/>
                </a:solidFill>
              </a:rPr>
              <a:t>У. </a:t>
            </a:r>
            <a:r>
              <a:rPr lang="ru-RU" sz="3200" dirty="0" err="1" smtClean="0">
                <a:solidFill>
                  <a:schemeClr val="tx2"/>
                </a:solidFill>
              </a:rPr>
              <a:t>Соейр</a:t>
            </a:r>
            <a:r>
              <a:rPr lang="ru-RU" sz="3200" dirty="0" smtClean="0">
                <a:solidFill>
                  <a:schemeClr val="tx2"/>
                </a:solidFill>
              </a:rPr>
              <a:t> говорил </a:t>
            </a:r>
            <a:r>
              <a:rPr lang="ru-RU" sz="3200" i="1" dirty="0" smtClean="0">
                <a:solidFill>
                  <a:schemeClr val="tx2"/>
                </a:solidFill>
              </a:rPr>
              <a:t>:</a:t>
            </a:r>
          </a:p>
          <a:p>
            <a:pPr lvl="0">
              <a:lnSpc>
                <a:spcPct val="150000"/>
              </a:lnSpc>
            </a:pPr>
            <a:r>
              <a:rPr lang="ru-RU" sz="3200" i="1" dirty="0" smtClean="0">
                <a:solidFill>
                  <a:schemeClr val="tx2"/>
                </a:solidFill>
              </a:rPr>
              <a:t> </a:t>
            </a:r>
            <a:r>
              <a:rPr lang="ru-RU" sz="3200" i="1" dirty="0">
                <a:solidFill>
                  <a:schemeClr val="tx2"/>
                </a:solidFill>
              </a:rPr>
              <a:t>«Человеку, изучающему алгебру, часто полезнее решать одну и ту же задачу тремя различными способами, чем решать три-четыре различных </a:t>
            </a:r>
            <a:r>
              <a:rPr lang="ru-RU" sz="3200" i="1" dirty="0" smtClean="0">
                <a:solidFill>
                  <a:schemeClr val="tx2"/>
                </a:solidFill>
              </a:rPr>
              <a:t>задачи. </a:t>
            </a:r>
            <a:r>
              <a:rPr lang="ru-RU" sz="3200" i="1" dirty="0">
                <a:solidFill>
                  <a:schemeClr val="tx2"/>
                </a:solidFill>
              </a:rPr>
              <a:t>Решая одну задачу различными методами, можно путем сравнений </a:t>
            </a:r>
            <a:r>
              <a:rPr lang="ru-RU" sz="3200" i="1" dirty="0" smtClean="0">
                <a:solidFill>
                  <a:schemeClr val="tx2"/>
                </a:solidFill>
              </a:rPr>
              <a:t>выяснить, </a:t>
            </a:r>
            <a:r>
              <a:rPr lang="ru-RU" sz="3200" i="1" dirty="0">
                <a:solidFill>
                  <a:schemeClr val="tx2"/>
                </a:solidFill>
              </a:rPr>
              <a:t>к</a:t>
            </a:r>
            <a:r>
              <a:rPr lang="ru-RU" sz="3200" i="1" dirty="0" smtClean="0">
                <a:solidFill>
                  <a:schemeClr val="tx2"/>
                </a:solidFill>
              </a:rPr>
              <a:t>акой </a:t>
            </a:r>
            <a:r>
              <a:rPr lang="ru-RU" sz="3200" i="1" dirty="0">
                <a:solidFill>
                  <a:schemeClr val="tx2"/>
                </a:solidFill>
              </a:rPr>
              <a:t>из них короче и эффективнее. Так вырабатывается опыт». </a:t>
            </a:r>
          </a:p>
        </p:txBody>
      </p:sp>
    </p:spTree>
    <p:extLst>
      <p:ext uri="{BB962C8B-B14F-4D97-AF65-F5344CB8AC3E}">
        <p14:creationId xmlns:p14="http://schemas.microsoft.com/office/powerpoint/2010/main" val="55085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3"/>
            <a:ext cx="8496944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F3A447"/>
              </a:buClr>
              <a:buSzPct val="85000"/>
            </a:pPr>
            <a:endParaRPr lang="ru-RU" sz="3600" i="1" spc="100" dirty="0" smtClean="0">
              <a:solidFill>
                <a:srgbClr val="FEFAC9"/>
              </a:solidFill>
            </a:endParaRPr>
          </a:p>
          <a:p>
            <a:pPr lvl="0" algn="ctr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sz="3600" i="1" spc="100" dirty="0" smtClean="0">
                <a:solidFill>
                  <a:srgbClr val="FEFAC9"/>
                </a:solidFill>
              </a:rPr>
              <a:t>«</a:t>
            </a:r>
            <a:r>
              <a:rPr lang="ru-RU" sz="3600" i="1" spc="100" dirty="0">
                <a:solidFill>
                  <a:srgbClr val="FEFAC9"/>
                </a:solidFill>
              </a:rPr>
              <a:t>Город – единство не похожих»</a:t>
            </a:r>
          </a:p>
          <a:p>
            <a:pPr lvl="0" algn="r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sz="3600" spc="100" dirty="0" smtClean="0">
                <a:solidFill>
                  <a:srgbClr val="FEFAC9"/>
                </a:solidFill>
              </a:rPr>
              <a:t>Аристотель</a:t>
            </a:r>
          </a:p>
          <a:p>
            <a:pPr lvl="0" algn="r">
              <a:spcBef>
                <a:spcPts val="600"/>
              </a:spcBef>
              <a:buClr>
                <a:srgbClr val="F3A447"/>
              </a:buClr>
              <a:buSzPct val="85000"/>
            </a:pPr>
            <a:endParaRPr lang="ru-RU" sz="3600" spc="100" dirty="0">
              <a:solidFill>
                <a:srgbClr val="FEFAC9"/>
              </a:solidFill>
            </a:endParaRPr>
          </a:p>
          <a:p>
            <a:pPr lvl="0" algn="r">
              <a:spcBef>
                <a:spcPts val="600"/>
              </a:spcBef>
              <a:buClr>
                <a:srgbClr val="F3A447"/>
              </a:buClr>
              <a:buSzPct val="85000"/>
            </a:pPr>
            <a:endParaRPr lang="ru-RU" sz="3600" spc="100" dirty="0">
              <a:solidFill>
                <a:srgbClr val="FEFAC9"/>
              </a:solidFill>
            </a:endParaRPr>
          </a:p>
          <a:p>
            <a:pPr lvl="0" algn="r">
              <a:spcBef>
                <a:spcPts val="600"/>
              </a:spcBef>
              <a:buClr>
                <a:srgbClr val="F3A447"/>
              </a:buClr>
              <a:buSzPct val="85000"/>
            </a:pPr>
            <a:endParaRPr lang="ru-RU" sz="2200" spc="100" dirty="0">
              <a:solidFill>
                <a:srgbClr val="FEFAC9"/>
              </a:solidFill>
            </a:endParaRPr>
          </a:p>
          <a:p>
            <a:pPr lvl="0" algn="ctr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sz="3200" i="1" spc="100" dirty="0">
                <a:solidFill>
                  <a:srgbClr val="FEFAC9"/>
                </a:solidFill>
              </a:rPr>
              <a:t>«Число выраженное десятичным знаком, прочтет и немец, и русский, и араб, и янки одинаково»</a:t>
            </a:r>
          </a:p>
          <a:p>
            <a:pPr lvl="0" algn="r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sz="3200" spc="100" dirty="0" err="1">
                <a:solidFill>
                  <a:srgbClr val="FEFAC9"/>
                </a:solidFill>
              </a:rPr>
              <a:t>Д.И.Менделеев</a:t>
            </a:r>
            <a:endParaRPr lang="ru-RU" sz="3200" spc="100" dirty="0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12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Vcy;&amp;acy;&amp;vcy;&amp;icy;&amp;lcy;&amp;ocy;&amp;ncy;&amp;scy;&amp;kcy;&amp;acy;&amp;yacy; &amp;Bcy;&amp;acy;&amp;shcy;&amp;ncy;&amp;yacy; - &amp;Kcy;&amp;acy;&amp;rcy;&amp;tcy;&amp;icy;&amp;ncy;&amp;kcy;&amp;acy; 14875/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" y="-21360"/>
            <a:ext cx="9140371" cy="709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052736"/>
            <a:ext cx="7520880" cy="4433665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solidFill>
                  <a:srgbClr val="FF0000"/>
                </a:solidFill>
              </a:rPr>
              <a:t>Древний Вавилон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25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46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35496" y="404664"/>
                <a:ext cx="8928992" cy="37240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ru-RU" dirty="0">
                  <a:solidFill>
                    <a:srgbClr val="FF0000"/>
                  </a:solidFill>
                </a:endParaRPr>
              </a:p>
              <a:p>
                <a:endParaRPr lang="ru-RU" dirty="0">
                  <a:solidFill>
                    <a:srgbClr val="FF0000"/>
                  </a:solidFill>
                </a:endParaRPr>
              </a:p>
              <a:p>
                <a:pPr marL="274320" lvl="0" indent="-274320">
                  <a:spcBef>
                    <a:spcPts val="600"/>
                  </a:spcBef>
                  <a:buClr>
                    <a:srgbClr val="F3A447"/>
                  </a:buClr>
                  <a:buSzPct val="85000"/>
                  <a:buFont typeface="Wingdings 2"/>
                  <a:buChar char=""/>
                </a:pPr>
                <a:r>
                  <a:rPr lang="ru-RU" sz="3600" dirty="0" smtClean="0">
                    <a:solidFill>
                      <a:srgbClr val="00B0F0"/>
                    </a:solidFill>
                  </a:rPr>
                  <a:t>Приведенное квадратное уравнение </a:t>
                </a:r>
              </a:p>
              <a:p>
                <a:pPr marL="274320" lvl="0" indent="-274320">
                  <a:spcBef>
                    <a:spcPts val="600"/>
                  </a:spcBef>
                  <a:buClr>
                    <a:srgbClr val="F3A447"/>
                  </a:buClr>
                  <a:buSzPct val="85000"/>
                  <a:buFont typeface="Wingdings 2"/>
                  <a:buChar char="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3600" i="1">
                            <a:solidFill>
                              <a:srgbClr val="00B0F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3600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3600" i="1">
                            <a:solidFill>
                              <a:srgbClr val="00B0F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3600" dirty="0">
                    <a:solidFill>
                      <a:srgbClr val="00B0F0"/>
                    </a:solidFill>
                  </a:rPr>
                  <a:t>+</a:t>
                </a:r>
                <a14:m>
                  <m:oMath xmlns:m="http://schemas.openxmlformats.org/officeDocument/2006/math">
                    <m:r>
                      <a:rPr lang="ru-RU" sz="3600" i="1">
                        <a:solidFill>
                          <a:srgbClr val="00B0F0"/>
                        </a:solidFill>
                        <a:latin typeface="Cambria Math"/>
                      </a:rPr>
                      <m:t>𝓅𝓍</m:t>
                    </m:r>
                    <m:r>
                      <a:rPr lang="ru-RU" sz="3600" i="1">
                        <a:solidFill>
                          <a:srgbClr val="00B0F0"/>
                        </a:solidFill>
                        <a:latin typeface="Cambria Math"/>
                      </a:rPr>
                      <m:t>+</m:t>
                    </m:r>
                    <m:r>
                      <a:rPr lang="ru-RU" sz="3600" i="1">
                        <a:solidFill>
                          <a:srgbClr val="00B0F0"/>
                        </a:solidFill>
                        <a:latin typeface="Cambria Math"/>
                      </a:rPr>
                      <m:t>𝓆</m:t>
                    </m:r>
                    <m:r>
                      <a:rPr lang="ru-RU" sz="3600" i="1">
                        <a:solidFill>
                          <a:srgbClr val="00B0F0"/>
                        </a:solidFill>
                        <a:latin typeface="Cambria Math"/>
                      </a:rPr>
                      <m:t>=0, </m:t>
                    </m:r>
                  </m:oMath>
                </a14:m>
                <a:endParaRPr lang="ru-RU" sz="3600" dirty="0">
                  <a:solidFill>
                    <a:srgbClr val="00B0F0"/>
                  </a:solidFill>
                </a:endParaRPr>
              </a:p>
              <a:p>
                <a:pPr marL="274320" lvl="0" indent="-274320">
                  <a:spcBef>
                    <a:spcPts val="600"/>
                  </a:spcBef>
                  <a:buClr>
                    <a:srgbClr val="F3A447"/>
                  </a:buClr>
                  <a:buSzPct val="85000"/>
                  <a:buFont typeface="Wingdings 2"/>
                  <a:buChar char=""/>
                </a:pPr>
                <a:r>
                  <a:rPr lang="ru-RU" sz="3600" dirty="0">
                    <a:solidFill>
                      <a:srgbClr val="00B0F0"/>
                    </a:solidFill>
                  </a:rPr>
                  <a:t>где </a:t>
                </a:r>
                <a14:m>
                  <m:oMath xmlns:m="http://schemas.openxmlformats.org/officeDocument/2006/math">
                    <m:r>
                      <a:rPr lang="ru-RU" sz="3600" i="1">
                        <a:solidFill>
                          <a:srgbClr val="00B0F0"/>
                        </a:solidFill>
                        <a:latin typeface="Cambria Math"/>
                      </a:rPr>
                      <m:t>𝓅</m:t>
                    </m:r>
                    <m:r>
                      <a:rPr lang="ru-RU" sz="3600" i="1">
                        <a:solidFill>
                          <a:srgbClr val="00B0F0"/>
                        </a:solidFill>
                        <a:latin typeface="Cambria Math"/>
                      </a:rPr>
                      <m:t>, </m:t>
                    </m:r>
                    <m:r>
                      <a:rPr lang="ru-RU" sz="3600" i="1">
                        <a:solidFill>
                          <a:srgbClr val="00B0F0"/>
                        </a:solidFill>
                        <a:latin typeface="Cambria Math"/>
                      </a:rPr>
                      <m:t>𝓆</m:t>
                    </m:r>
                  </m:oMath>
                </a14:m>
                <a:r>
                  <a:rPr lang="ru-RU" sz="3600" dirty="0">
                    <a:solidFill>
                      <a:srgbClr val="00B0F0"/>
                    </a:solidFill>
                  </a:rPr>
                  <a:t> – любые действительные числа</a:t>
                </a:r>
                <a:r>
                  <a:rPr lang="ru-RU" sz="3600" dirty="0">
                    <a:solidFill>
                      <a:srgbClr val="FFC000"/>
                    </a:solidFill>
                  </a:rPr>
                  <a:t>. </a:t>
                </a:r>
              </a:p>
              <a:p>
                <a:pPr marL="274320" lvl="0" indent="-274320">
                  <a:spcBef>
                    <a:spcPts val="600"/>
                  </a:spcBef>
                  <a:buClr>
                    <a:srgbClr val="F3A447"/>
                  </a:buClr>
                  <a:buSzPct val="85000"/>
                  <a:buFont typeface="Wingdings 2"/>
                  <a:buChar char=""/>
                </a:pPr>
                <a:r>
                  <a:rPr lang="ru-RU" sz="3600" dirty="0">
                    <a:solidFill>
                      <a:prstClr val="white"/>
                    </a:solidFill>
                  </a:rPr>
                  <a:t> </a:t>
                </a:r>
              </a:p>
              <a:p>
                <a:pPr algn="ctr"/>
                <a:endParaRPr lang="ru-RU" dirty="0">
                  <a:solidFill>
                    <a:srgbClr val="002060"/>
                  </a:solidFill>
                </a:endParaRPr>
              </a:p>
              <a:p>
                <a:endParaRPr lang="ru-RU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404664"/>
                <a:ext cx="8928992" cy="3724096"/>
              </a:xfrm>
              <a:prstGeom prst="rect">
                <a:avLst/>
              </a:prstGeom>
              <a:blipFill rotWithShape="1">
                <a:blip r:embed="rId3"/>
                <a:stretch>
                  <a:fillRect l="-1365" r="-12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85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79512" y="260648"/>
                <a:ext cx="8964488" cy="64175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2000" dirty="0" smtClean="0">
                    <a:solidFill>
                      <a:schemeClr val="tx1"/>
                    </a:solidFill>
                  </a:rPr>
                  <a:t>В одной из вавилонских задач так же требовалось определить длину прямоугольного поля ( обозначим ее 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</m:oMath>
                </a14:m>
                <a:r>
                  <a:rPr lang="ru-RU" sz="2000" dirty="0">
                    <a:solidFill>
                      <a:schemeClr val="tx1"/>
                    </a:solidFill>
                  </a:rPr>
                  <a:t>) и его ширину (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𝓎</m:t>
                    </m:r>
                  </m:oMath>
                </a14:m>
                <a:r>
                  <a:rPr lang="ru-RU" sz="2000" dirty="0">
                    <a:solidFill>
                      <a:schemeClr val="tx1"/>
                    </a:solidFill>
                  </a:rPr>
                  <a:t>). </a:t>
                </a:r>
              </a:p>
              <a:p>
                <a:pPr lvl="0"/>
                <a:endParaRPr lang="ru-RU" sz="2000" dirty="0">
                  <a:solidFill>
                    <a:schemeClr val="tx1"/>
                  </a:solidFill>
                </a:endParaRPr>
              </a:p>
              <a:p>
                <a:pPr lvl="0"/>
                <a:r>
                  <a:rPr lang="ru-RU" sz="3200" i="1" dirty="0">
                    <a:solidFill>
                      <a:schemeClr val="tx1"/>
                    </a:solidFill>
                  </a:rPr>
                  <a:t>Сложив длину и две ширины прямоугольного поля, получишь 14, а площадь поля 24. Найти его стороны . </a:t>
                </a:r>
              </a:p>
              <a:p>
                <a:pPr lvl="0"/>
                <a:r>
                  <a:rPr lang="ru-RU" sz="2000" dirty="0" smtClean="0">
                    <a:solidFill>
                      <a:schemeClr val="tx1"/>
                    </a:solidFill>
                  </a:rPr>
                  <a:t>Составим </a:t>
                </a:r>
                <a:r>
                  <a:rPr lang="ru-RU" sz="2000" dirty="0">
                    <a:solidFill>
                      <a:schemeClr val="tx1"/>
                    </a:solidFill>
                  </a:rPr>
                  <a:t>систему уравнений: </a:t>
                </a:r>
              </a:p>
              <a:p>
                <a:pPr lvl="0" algn="ctr"/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ru-RU" sz="20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ru-RU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𝓍</m:t>
                              </m:r>
                              <m:r>
                                <a:rPr lang="ru-RU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+2</m:t>
                              </m:r>
                              <m:r>
                                <a:rPr lang="ru-RU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𝓎</m:t>
                              </m:r>
                              <m:r>
                                <a:rPr lang="ru-RU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=14,</m:t>
                              </m:r>
                            </m:e>
                          </m:mr>
                          <m:mr>
                            <m:e>
                              <m:r>
                                <a:rPr lang="ru-RU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𝓍𝓎</m:t>
                              </m:r>
                              <m:r>
                                <a:rPr lang="ru-RU" sz="20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=24.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ru-RU" sz="2000" dirty="0">
                    <a:solidFill>
                      <a:schemeClr val="tx1"/>
                    </a:solidFill>
                  </a:rPr>
                  <a:t> </a:t>
                </a:r>
              </a:p>
              <a:p>
                <a:pPr lvl="0" algn="ctr"/>
                <a:endParaRPr lang="ru-RU" sz="2000" dirty="0">
                  <a:solidFill>
                    <a:schemeClr val="tx1"/>
                  </a:solidFill>
                </a:endParaRPr>
              </a:p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>
                          <a:solidFill>
                            <a:schemeClr val="tx1"/>
                          </a:solidFill>
                          <a:latin typeface="Cambria Math"/>
                        </a:rPr>
                        <m:t>𝓍</m:t>
                      </m:r>
                      <m:r>
                        <a:rPr lang="ru-RU" sz="2000" i="1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ru-RU" sz="20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0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48</m:t>
                          </m:r>
                        </m:num>
                        <m:den>
                          <m:r>
                            <a:rPr lang="ru-RU" sz="20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𝓍</m:t>
                          </m:r>
                        </m:den>
                      </m:f>
                      <m:r>
                        <a:rPr lang="ru-RU" sz="2000" i="1">
                          <a:solidFill>
                            <a:schemeClr val="tx1"/>
                          </a:solidFill>
                          <a:latin typeface="Cambria Math"/>
                        </a:rPr>
                        <m:t>=14.</m:t>
                      </m:r>
                    </m:oMath>
                  </m:oMathPara>
                </a14:m>
                <a:endParaRPr lang="ru-RU" sz="2000" dirty="0">
                  <a:solidFill>
                    <a:schemeClr val="tx1"/>
                  </a:solidFill>
                </a:endParaRPr>
              </a:p>
              <a:p>
                <a:pPr lvl="0"/>
                <a:r>
                  <a:rPr lang="ru-RU" sz="2000" dirty="0">
                    <a:solidFill>
                      <a:schemeClr val="tx1"/>
                    </a:solidFill>
                  </a:rPr>
                  <a:t>Отсюда получаем квадратное уравнение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−14</m:t>
                    </m:r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+48=0</m:t>
                    </m:r>
                  </m:oMath>
                </a14:m>
                <a:r>
                  <a:rPr lang="ru-RU" sz="2000" dirty="0">
                    <a:solidFill>
                      <a:schemeClr val="tx1"/>
                    </a:solidFill>
                  </a:rPr>
                  <a:t>. </a:t>
                </a:r>
              </a:p>
              <a:p>
                <a:pPr lvl="0"/>
                <a:endParaRPr lang="ru-RU" sz="2000" dirty="0">
                  <a:solidFill>
                    <a:schemeClr val="tx1"/>
                  </a:solidFill>
                </a:endParaRPr>
              </a:p>
              <a:p>
                <a:pPr lvl="0"/>
                <a:r>
                  <a:rPr lang="ru-RU" sz="2000" dirty="0">
                    <a:solidFill>
                      <a:schemeClr val="tx1"/>
                    </a:solidFill>
                  </a:rPr>
                  <a:t>Для его решения прибавим к выражению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−14</m:t>
                    </m:r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</m:oMath>
                </a14:m>
                <a:r>
                  <a:rPr lang="ru-RU" sz="2000" dirty="0">
                    <a:solidFill>
                      <a:schemeClr val="tx1"/>
                    </a:solidFill>
                  </a:rPr>
                  <a:t> некоторое число,</a:t>
                </a:r>
              </a:p>
              <a:p>
                <a:pPr lvl="0"/>
                <a:r>
                  <a:rPr lang="ru-RU" sz="2000" dirty="0">
                    <a:solidFill>
                      <a:schemeClr val="tx1"/>
                    </a:solidFill>
                  </a:rPr>
                  <a:t> чтобы получить полный квадрат:</a:t>
                </a:r>
              </a:p>
              <a:p>
                <a:pPr lvl="0"/>
                <a:r>
                  <a:rPr lang="ru-RU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−14</m:t>
                    </m:r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−2∙7</m:t>
                    </m:r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𝓍</m:t>
                        </m:r>
                      </m:e>
                      <m:sup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−2∙</m:t>
                    </m:r>
                  </m:oMath>
                </a14:m>
                <a:r>
                  <a:rPr lang="ru-RU" sz="2000" dirty="0">
                    <a:solidFill>
                      <a:schemeClr val="tx1"/>
                    </a:solidFill>
                  </a:rPr>
                  <a:t>7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7</m:t>
                        </m:r>
                      </m:e>
                      <m:sup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7</m:t>
                        </m:r>
                      </m:e>
                      <m:sup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0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ru-RU" sz="20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𝓍</m:t>
                            </m:r>
                            <m:r>
                              <a:rPr lang="ru-RU" sz="20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−7</m:t>
                            </m:r>
                          </m:e>
                        </m:d>
                      </m:e>
                      <m:sup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−49. </m:t>
                    </m:r>
                  </m:oMath>
                </a14:m>
                <a:endParaRPr lang="ru-RU" sz="2000" dirty="0">
                  <a:solidFill>
                    <a:schemeClr val="tx1"/>
                  </a:solidFill>
                </a:endParaRPr>
              </a:p>
              <a:p>
                <a:pPr lvl="0" algn="ctr"/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0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ru-RU" sz="20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𝓍</m:t>
                            </m:r>
                            <m:r>
                              <a:rPr lang="ru-RU" sz="20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−7</m:t>
                            </m:r>
                          </m:e>
                        </m:d>
                      </m:e>
                      <m:sup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−49+48</m:t>
                    </m:r>
                  </m:oMath>
                </a14:m>
                <a:r>
                  <a:rPr lang="ru-RU" sz="2000" dirty="0">
                    <a:solidFill>
                      <a:schemeClr val="tx1"/>
                    </a:solidFill>
                  </a:rPr>
                  <a:t>=0 или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0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ru-RU" sz="20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𝓍</m:t>
                            </m:r>
                            <m:r>
                              <a:rPr lang="ru-RU" sz="20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−7</m:t>
                            </m:r>
                          </m:e>
                        </m:d>
                      </m:e>
                      <m:sup>
                        <m:r>
                          <a:rPr lang="ru-RU" sz="20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000" i="1">
                        <a:solidFill>
                          <a:schemeClr val="tx1"/>
                        </a:solidFill>
                        <a:latin typeface="Cambria Math"/>
                      </a:rPr>
                      <m:t>=1.</m:t>
                    </m:r>
                  </m:oMath>
                </a14:m>
                <a:endParaRPr lang="ru-RU" sz="2000" dirty="0">
                  <a:solidFill>
                    <a:schemeClr val="tx1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>
                          <a:solidFill>
                            <a:schemeClr val="tx1"/>
                          </a:solidFill>
                          <a:latin typeface="Cambria Math"/>
                        </a:rPr>
                        <m:t>𝓍</m:t>
                      </m:r>
                      <m:r>
                        <a:rPr lang="ru-RU" sz="2000" i="1">
                          <a:solidFill>
                            <a:schemeClr val="tx1"/>
                          </a:solidFill>
                          <a:latin typeface="Cambria Math"/>
                        </a:rPr>
                        <m:t>−7=1,  </m:t>
                      </m:r>
                      <m:r>
                        <a:rPr lang="ru-RU" sz="2000" i="1">
                          <a:solidFill>
                            <a:schemeClr val="tx1"/>
                          </a:solidFill>
                          <a:latin typeface="Cambria Math"/>
                        </a:rPr>
                        <m:t>𝓍</m:t>
                      </m:r>
                      <m:r>
                        <a:rPr lang="ru-RU" sz="2000" i="1">
                          <a:solidFill>
                            <a:schemeClr val="tx1"/>
                          </a:solidFill>
                          <a:latin typeface="Cambria Math"/>
                        </a:rPr>
                        <m:t> =8</m:t>
                      </m:r>
                    </m:oMath>
                  </m:oMathPara>
                </a14:m>
                <a:endParaRPr lang="ru-RU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60648"/>
                <a:ext cx="8964488" cy="6417591"/>
              </a:xfrm>
              <a:prstGeom prst="rect">
                <a:avLst/>
              </a:prstGeom>
              <a:blipFill rotWithShape="1">
                <a:blip r:embed="rId2"/>
                <a:stretch>
                  <a:fillRect l="-1700" t="-4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017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23528" y="260649"/>
                <a:ext cx="8568952" cy="57878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endParaRPr lang="ru-RU" sz="2400" dirty="0" smtClean="0">
                  <a:solidFill>
                    <a:schemeClr val="tx1"/>
                  </a:solidFill>
                </a:endParaRPr>
              </a:p>
              <a:p>
                <a:pPr lvl="0"/>
                <a:r>
                  <a:rPr lang="ru-RU" sz="2400" dirty="0">
                    <a:solidFill>
                      <a:prstClr val="white"/>
                    </a:solidFill>
                  </a:rPr>
                  <a:t>Следовательно, 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prstClr val="white"/>
                        </a:solidFill>
                        <a:latin typeface="Cambria Math"/>
                      </a:rPr>
                      <m:t>𝓎</m:t>
                    </m:r>
                    <m:r>
                      <a:rPr lang="ru-RU" sz="2400" i="1">
                        <a:solidFill>
                          <a:prstClr val="white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solidFill>
                              <a:prstClr val="white"/>
                            </a:solidFill>
                            <a:latin typeface="Cambria Math"/>
                          </a:rPr>
                          <m:t>24</m:t>
                        </m:r>
                      </m:num>
                      <m:den>
                        <m:r>
                          <a:rPr lang="ru-RU" sz="2400" i="1">
                            <a:solidFill>
                              <a:prstClr val="white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ru-RU" sz="2400" dirty="0">
                    <a:solidFill>
                      <a:prstClr val="white"/>
                    </a:solidFill>
                  </a:rPr>
                  <a:t>. </a:t>
                </a:r>
              </a:p>
              <a:p>
                <a:pPr lvl="0"/>
                <a:endParaRPr lang="ru-RU" sz="2400" dirty="0"/>
              </a:p>
              <a:p>
                <a:pPr lvl="0"/>
                <a:endParaRPr lang="ru-RU" sz="2400" dirty="0" smtClean="0">
                  <a:solidFill>
                    <a:schemeClr val="tx1"/>
                  </a:solidFill>
                </a:endParaRPr>
              </a:p>
              <a:p>
                <a:pPr lvl="0"/>
                <a:endParaRPr lang="ru-RU" sz="2400" dirty="0"/>
              </a:p>
              <a:p>
                <a:pPr lvl="0"/>
                <a:r>
                  <a:rPr lang="ru-RU" sz="2400" dirty="0" smtClean="0">
                    <a:solidFill>
                      <a:schemeClr val="tx1"/>
                    </a:solidFill>
                  </a:rPr>
                  <a:t>Вообще же квадратное уравнение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ru-RU" sz="2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𝓍</m:t>
                            </m:r>
                            <m:r>
                              <a:rPr lang="ru-RU" sz="24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−7</m:t>
                            </m:r>
                          </m:e>
                        </m:d>
                      </m:e>
                      <m:sup>
                        <m:r>
                          <a:rPr lang="ru-RU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solidFill>
                          <a:schemeClr val="tx1"/>
                        </a:solidFill>
                        <a:latin typeface="Cambria Math"/>
                      </a:rPr>
                      <m:t>=1.</m:t>
                    </m:r>
                  </m:oMath>
                </a14:m>
                <a:endParaRPr lang="ru-RU" sz="2400" i="1" dirty="0" smtClean="0">
                  <a:solidFill>
                    <a:schemeClr val="tx1"/>
                  </a:solidFill>
                  <a:latin typeface="Cambria Math"/>
                </a:endParaRPr>
              </a:p>
              <a:p>
                <a:pPr lvl="0"/>
                <a:r>
                  <a:rPr lang="ru-RU" sz="2400" dirty="0">
                    <a:solidFill>
                      <a:schemeClr val="tx1"/>
                    </a:solidFill>
                  </a:rPr>
                  <a:t>Имеет два корня: </a:t>
                </a:r>
                <a:endParaRPr lang="ru-RU" sz="2400" dirty="0" smtClean="0">
                  <a:solidFill>
                    <a:schemeClr val="tx1"/>
                  </a:solidFill>
                </a:endParaRPr>
              </a:p>
              <a:p>
                <a:pPr lvl="0"/>
                <a:endParaRPr lang="ru-RU" sz="2400" dirty="0">
                  <a:solidFill>
                    <a:schemeClr val="tx1"/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r>
                      <a:rPr lang="ru-RU" sz="36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  <m:r>
                      <a:rPr lang="ru-RU" sz="3600" i="1">
                        <a:solidFill>
                          <a:schemeClr val="tx1"/>
                        </a:solidFill>
                        <a:latin typeface="Cambria Math"/>
                      </a:rPr>
                      <m:t>−7=1,  </m:t>
                    </m:r>
                  </m:oMath>
                </a14:m>
                <a:r>
                  <a:rPr lang="ru-RU" sz="3600" dirty="0">
                    <a:solidFill>
                      <a:schemeClr val="tx1"/>
                    </a:solidFill>
                  </a:rPr>
                  <a:t> откуда </a:t>
                </a:r>
                <a14:m>
                  <m:oMath xmlns:m="http://schemas.openxmlformats.org/officeDocument/2006/math">
                    <m:r>
                      <a:rPr lang="ru-RU" sz="36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  <m:r>
                      <a:rPr lang="ru-RU" sz="3600" i="1">
                        <a:solidFill>
                          <a:schemeClr val="tx1"/>
                        </a:solidFill>
                        <a:latin typeface="Cambria Math"/>
                      </a:rPr>
                      <m:t>=8,  </m:t>
                    </m:r>
                    <m:r>
                      <a:rPr lang="ru-RU" sz="3600" i="1">
                        <a:solidFill>
                          <a:schemeClr val="tx1"/>
                        </a:solidFill>
                        <a:latin typeface="Cambria Math"/>
                      </a:rPr>
                      <m:t>𝓎</m:t>
                    </m:r>
                    <m:r>
                      <a:rPr lang="ru-RU" sz="3600" i="1">
                        <a:solidFill>
                          <a:schemeClr val="tx1"/>
                        </a:solidFill>
                        <a:latin typeface="Cambria Math"/>
                      </a:rPr>
                      <m:t>=3.</m:t>
                    </m:r>
                  </m:oMath>
                </a14:m>
                <a:endParaRPr lang="ru-RU" sz="3600" dirty="0">
                  <a:solidFill>
                    <a:schemeClr val="tx1"/>
                  </a:solidFill>
                </a:endParaRPr>
              </a:p>
              <a:p>
                <a:pPr lvl="0"/>
                <a:r>
                  <a:rPr lang="ru-RU" sz="3600" dirty="0">
                    <a:solidFill>
                      <a:schemeClr val="tx1"/>
                    </a:solidFill>
                  </a:rPr>
                  <a:t> </a:t>
                </a:r>
              </a:p>
              <a:p>
                <a:pPr lvl="0"/>
                <a14:m>
                  <m:oMath xmlns:m="http://schemas.openxmlformats.org/officeDocument/2006/math">
                    <m:r>
                      <a:rPr lang="ru-RU" sz="36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  <m:r>
                      <a:rPr lang="ru-RU" sz="3600" i="1">
                        <a:solidFill>
                          <a:schemeClr val="tx1"/>
                        </a:solidFill>
                        <a:latin typeface="Cambria Math"/>
                      </a:rPr>
                      <m:t>−7=−1, откуда </m:t>
                    </m:r>
                    <m:r>
                      <a:rPr lang="ru-RU" sz="3600" i="1">
                        <a:solidFill>
                          <a:schemeClr val="tx1"/>
                        </a:solidFill>
                        <a:latin typeface="Cambria Math"/>
                      </a:rPr>
                      <m:t>𝓍</m:t>
                    </m:r>
                    <m:r>
                      <a:rPr lang="ru-RU" sz="3600" i="1">
                        <a:solidFill>
                          <a:schemeClr val="tx1"/>
                        </a:solidFill>
                        <a:latin typeface="Cambria Math"/>
                      </a:rPr>
                      <m:t>=6, </m:t>
                    </m:r>
                    <m:r>
                      <a:rPr lang="ru-RU" sz="3600" i="1">
                        <a:solidFill>
                          <a:schemeClr val="tx1"/>
                        </a:solidFill>
                        <a:latin typeface="Cambria Math"/>
                      </a:rPr>
                      <m:t>𝓎</m:t>
                    </m:r>
                    <m:r>
                      <a:rPr lang="ru-RU" sz="3600" i="1">
                        <a:solidFill>
                          <a:schemeClr val="tx1"/>
                        </a:solidFill>
                        <a:latin typeface="Cambria Math"/>
                      </a:rPr>
                      <m:t>=4.</m:t>
                    </m:r>
                  </m:oMath>
                </a14:m>
                <a:r>
                  <a:rPr lang="ru-RU" sz="3600" dirty="0">
                    <a:solidFill>
                      <a:schemeClr val="tx1"/>
                    </a:solidFill>
                  </a:rPr>
                  <a:t>  </a:t>
                </a: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>
                          <a:solidFill>
                            <a:prstClr val="white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sz="2400" dirty="0">
                  <a:solidFill>
                    <a:prstClr val="white"/>
                  </a:solidFill>
                </a:endParaRPr>
              </a:p>
              <a:p>
                <a:pPr lvl="0"/>
                <a:endParaRPr lang="ru-RU" dirty="0">
                  <a:solidFill>
                    <a:prstClr val="white"/>
                  </a:solidFill>
                </a:endParaRPr>
              </a:p>
              <a:p>
                <a:pPr lvl="0"/>
                <a:r>
                  <a:rPr lang="ru-RU" dirty="0">
                    <a:solidFill>
                      <a:prstClr val="white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60649"/>
                <a:ext cx="8568952" cy="5787803"/>
              </a:xfrm>
              <a:prstGeom prst="rect">
                <a:avLst/>
              </a:prstGeom>
              <a:blipFill rotWithShape="1">
                <a:blip r:embed="rId2"/>
                <a:stretch>
                  <a:fillRect l="-10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811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3" y="0"/>
            <a:ext cx="9324528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90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&amp;Gcy;&amp;rcy;&amp;iecy;&amp;tscy;&amp;icy;&amp;yacy;. . &amp;Pcy;&amp;acy;&amp;rcy;&amp;fcy;&amp;iecy;&amp;ncy;&amp;ocy;&amp;ncy;, &amp;acy;&amp;ncy;&amp;tcy;&amp;icy;&amp;chcy;&amp;ncy;&amp;ocy;&amp;scy;&amp;tcy;&amp;softcy;, &amp;gcy;&amp;ocy;&amp;rcy;&amp;ocy;&amp;dcy;&amp;acy; &amp;icy; &amp;scy;&amp;tcy;&amp;rcy;&amp;acy;&amp;ncy;&amp;ycy;, &amp;Gcy;&amp;rcy;&amp;iecy;&amp;tscy;&amp;icy;&amp;yacy;, &amp;IEcy;&amp;vcy;&amp;rcy;&amp;ocy;&amp;pcy;&amp;acy; 1600&amp;khcy;1200 - &amp;Ocy;&amp;bcy;&amp;ocy;&amp;icy; &amp;dcy;&amp;lcy;&amp;yacy; &amp;rcy;&amp;acy;&amp;bcy;&amp;ocy;&amp;chcy;&amp;iecy;&amp;gcy;&amp;ocy; &amp;scy;&amp;tcy;&amp;ocy;&amp;lcy;&amp;acy;. . Wallpaper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9" r="162"/>
          <a:stretch/>
        </p:blipFill>
        <p:spPr bwMode="auto">
          <a:xfrm>
            <a:off x="15953" y="18389"/>
            <a:ext cx="9144000" cy="6839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0" y="332656"/>
            <a:ext cx="9137228" cy="93610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Древняя Греция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1628800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24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731</TotalTime>
  <Words>1595</Words>
  <Application>Microsoft Office PowerPoint</Application>
  <PresentationFormat>Экран (4:3)</PresentationFormat>
  <Paragraphs>154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Бумажная</vt:lpstr>
      <vt:lpstr>История развития решений квадратных уравнений</vt:lpstr>
      <vt:lpstr>Древний Египет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Квадратные уравнения</dc:title>
  <dc:creator>Skywolf</dc:creator>
  <cp:lastModifiedBy>Teacher</cp:lastModifiedBy>
  <cp:revision>49</cp:revision>
  <dcterms:created xsi:type="dcterms:W3CDTF">2015-04-05T14:24:01Z</dcterms:created>
  <dcterms:modified xsi:type="dcterms:W3CDTF">2015-04-24T05:42:07Z</dcterms:modified>
</cp:coreProperties>
</file>