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9" r:id="rId1"/>
  </p:sldMasterIdLst>
  <p:sldIdLst>
    <p:sldId id="257" r:id="rId2"/>
    <p:sldId id="280" r:id="rId3"/>
    <p:sldId id="258" r:id="rId4"/>
    <p:sldId id="281" r:id="rId5"/>
    <p:sldId id="260" r:id="rId6"/>
    <p:sldId id="261" r:id="rId7"/>
    <p:sldId id="262" r:id="rId8"/>
    <p:sldId id="263" r:id="rId9"/>
    <p:sldId id="264" r:id="rId10"/>
    <p:sldId id="276" r:id="rId11"/>
    <p:sldId id="277" r:id="rId12"/>
    <p:sldId id="266" r:id="rId13"/>
    <p:sldId id="267" r:id="rId14"/>
    <p:sldId id="278" r:id="rId15"/>
    <p:sldId id="268" r:id="rId16"/>
    <p:sldId id="269" r:id="rId17"/>
    <p:sldId id="272" r:id="rId18"/>
    <p:sldId id="271" r:id="rId19"/>
    <p:sldId id="274" r:id="rId2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A1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00" autoAdjust="0"/>
    <p:restoredTop sz="94660"/>
  </p:normalViewPr>
  <p:slideViewPr>
    <p:cSldViewPr snapToGrid="0">
      <p:cViewPr varScale="1">
        <p:scale>
          <a:sx n="73" d="100"/>
          <a:sy n="73" d="100"/>
        </p:scale>
        <p:origin x="402" y="7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0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5EABD5-C911-4625-BDFF-CD0D136B0063}" type="datetimeFigureOut">
              <a:rPr lang="ru-RU" smtClean="0"/>
              <a:pPr/>
              <a:t>27.01.2023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356AF-D869-44C8-B193-2390C6C15823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028069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5EABD5-C911-4625-BDFF-CD0D136B0063}" type="datetimeFigureOut">
              <a:rPr lang="ru-RU" smtClean="0"/>
              <a:pPr/>
              <a:t>27.01.2023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356AF-D869-44C8-B193-2390C6C1582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570640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4778"/>
            <a:ext cx="2628900" cy="5757421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4778"/>
            <a:ext cx="7734300" cy="5757422"/>
          </a:xfrm>
        </p:spPr>
        <p:txBody>
          <a:bodyPr vert="eaVert" lIns="45720" tIns="0" rIns="45720" bIns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5EABD5-C911-4625-BDFF-CD0D136B0063}" type="datetimeFigureOut">
              <a:rPr lang="ru-RU" smtClean="0"/>
              <a:pPr/>
              <a:t>27.01.2023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356AF-D869-44C8-B193-2390C6C1582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970187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5EABD5-C911-4625-BDFF-CD0D136B0063}" type="datetimeFigureOut">
              <a:rPr lang="ru-RU" smtClean="0"/>
              <a:pPr/>
              <a:t>27.01.2023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356AF-D869-44C8-B193-2390C6C1582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928760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5EABD5-C911-4625-BDFF-CD0D136B0063}" type="datetimeFigureOut">
              <a:rPr lang="ru-RU" smtClean="0"/>
              <a:pPr/>
              <a:t>27.01.2023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356AF-D869-44C8-B193-2390C6C15823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097660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9" y="1845734"/>
            <a:ext cx="4937760" cy="402336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5EABD5-C911-4625-BDFF-CD0D136B0063}" type="datetimeFigureOut">
              <a:rPr lang="ru-RU" smtClean="0"/>
              <a:pPr/>
              <a:t>27.01.2023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356AF-D869-44C8-B193-2390C6C1582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72400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5EABD5-C911-4625-BDFF-CD0D136B0063}" type="datetimeFigureOut">
              <a:rPr lang="ru-RU" smtClean="0"/>
              <a:pPr/>
              <a:t>27.01.2023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356AF-D869-44C8-B193-2390C6C1582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083836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5EABD5-C911-4625-BDFF-CD0D136B0063}" type="datetimeFigureOut">
              <a:rPr lang="ru-RU" smtClean="0"/>
              <a:pPr/>
              <a:t>27.01.2023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356AF-D869-44C8-B193-2390C6C1582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554725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5EABD5-C911-4625-BDFF-CD0D136B0063}" type="datetimeFigureOut">
              <a:rPr lang="ru-RU" smtClean="0"/>
              <a:pPr/>
              <a:t>27.01.2023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356AF-D869-44C8-B193-2390C6C1582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70725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535EABD5-C911-4625-BDFF-CD0D136B0063}" type="datetimeFigureOut">
              <a:rPr lang="ru-RU" smtClean="0"/>
              <a:pPr/>
              <a:t>27.01.2023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9A356AF-D869-44C8-B193-2390C6C1582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752069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264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3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5EABD5-C911-4625-BDFF-CD0D136B0063}" type="datetimeFigureOut">
              <a:rPr lang="ru-RU" smtClean="0"/>
              <a:pPr/>
              <a:t>27.01.2023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356AF-D869-44C8-B193-2390C6C1582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542471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6"/>
            <a:ext cx="12192001" cy="659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535EABD5-C911-4625-BDFF-CD0D136B0063}" type="datetimeFigureOut">
              <a:rPr lang="ru-RU" smtClean="0"/>
              <a:pPr/>
              <a:t>27.01.2023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49A356AF-D869-44C8-B193-2390C6C15823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568747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0" r:id="rId1"/>
    <p:sldLayoutId id="2147483691" r:id="rId2"/>
    <p:sldLayoutId id="2147483692" r:id="rId3"/>
    <p:sldLayoutId id="2147483693" r:id="rId4"/>
    <p:sldLayoutId id="2147483694" r:id="rId5"/>
    <p:sldLayoutId id="2147483695" r:id="rId6"/>
    <p:sldLayoutId id="2147483696" r:id="rId7"/>
    <p:sldLayoutId id="2147483697" r:id="rId8"/>
    <p:sldLayoutId id="2147483698" r:id="rId9"/>
    <p:sldLayoutId id="2147483699" r:id="rId10"/>
    <p:sldLayoutId id="2147483700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78" b="8406"/>
          <a:stretch/>
        </p:blipFill>
        <p:spPr>
          <a:xfrm>
            <a:off x="5129641" y="0"/>
            <a:ext cx="6603687" cy="69328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9999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61897" y="0"/>
            <a:ext cx="5313699" cy="126188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1 </a:t>
            </a:r>
            <a:r>
              <a:rPr lang="ru-RU" sz="40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вариант</a:t>
            </a:r>
            <a:endParaRPr lang="ru-RU" sz="4000" dirty="0" smtClean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ru-RU" sz="36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«</a:t>
            </a:r>
            <a:r>
              <a:rPr lang="ru-RU" sz="3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Походы шведов</a:t>
            </a:r>
            <a:r>
              <a:rPr lang="ru-RU" sz="36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» стр. 19 </a:t>
            </a:r>
            <a:endParaRPr lang="ru-RU" sz="36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57199" y="1712423"/>
            <a:ext cx="2041325" cy="3940232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5636525" y="-1"/>
            <a:ext cx="6387154" cy="126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2 вариант</a:t>
            </a:r>
            <a:r>
              <a:rPr lang="ru-RU" sz="4000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</a:p>
          <a:p>
            <a:r>
              <a:rPr lang="ru-RU" sz="36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«</a:t>
            </a:r>
            <a:r>
              <a:rPr lang="ru-RU" sz="3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Походы </a:t>
            </a:r>
            <a:r>
              <a:rPr lang="ru-RU" sz="36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крестоносцев» стр. 20 </a:t>
            </a:r>
            <a:endParaRPr lang="ru-RU" sz="3600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8238066" y="1405005"/>
            <a:ext cx="3404086" cy="4335395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10312400" y="1456267"/>
            <a:ext cx="1303867" cy="115146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Немецкий рыцарь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592667" y="5384800"/>
            <a:ext cx="1905857" cy="57573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Шведский воин</a:t>
            </a:r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2974562" y="1622848"/>
            <a:ext cx="4787464" cy="135421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200" b="1" dirty="0" smtClean="0"/>
              <a:t>Цель нападения </a:t>
            </a:r>
          </a:p>
          <a:p>
            <a:pPr algn="ctr"/>
            <a:r>
              <a:rPr lang="ru-RU" sz="3200" b="1" dirty="0" smtClean="0"/>
              <a:t>на Северо-Западная Русь: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832094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61897" y="0"/>
            <a:ext cx="4266809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1 группа</a:t>
            </a:r>
            <a:r>
              <a:rPr lang="ru-RU" sz="40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endParaRPr lang="ru-RU" sz="4000" dirty="0" smtClean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ru-RU" sz="40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«</a:t>
            </a:r>
            <a:r>
              <a:rPr lang="ru-RU" sz="4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Походы шведов» </a:t>
            </a:r>
            <a:endParaRPr lang="ru-RU" sz="40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712423"/>
            <a:ext cx="2041325" cy="3940232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6561667" y="-1"/>
            <a:ext cx="600286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2 </a:t>
            </a:r>
            <a:r>
              <a:rPr lang="ru-RU" sz="40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группа</a:t>
            </a:r>
            <a:r>
              <a:rPr lang="ru-RU" sz="40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endParaRPr lang="ru-RU" sz="4000" dirty="0" smtClean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ru-RU" sz="40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«</a:t>
            </a:r>
            <a:r>
              <a:rPr lang="ru-RU" sz="4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Походы </a:t>
            </a:r>
            <a:r>
              <a:rPr lang="ru-RU" sz="40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крестоносцев» </a:t>
            </a:r>
            <a:endParaRPr lang="ru-RU" sz="4000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8238066" y="1405005"/>
            <a:ext cx="3404086" cy="4335395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10312400" y="1456267"/>
            <a:ext cx="1303867" cy="115146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Немецкий рыцарь</a:t>
            </a:r>
            <a:endParaRPr lang="ru-RU" b="1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0" y="5422900"/>
            <a:ext cx="1905857" cy="57573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Шведский воин</a:t>
            </a:r>
            <a:endParaRPr lang="ru-RU" b="1" dirty="0"/>
          </a:p>
        </p:txBody>
      </p:sp>
      <p:sp>
        <p:nvSpPr>
          <p:cNvPr id="9" name="TextBox 8"/>
          <p:cNvSpPr txBox="1"/>
          <p:nvPr/>
        </p:nvSpPr>
        <p:spPr>
          <a:xfrm>
            <a:off x="2088107" y="1622848"/>
            <a:ext cx="6288094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/>
              <a:t>Цель нападения </a:t>
            </a:r>
          </a:p>
          <a:p>
            <a:pPr algn="ctr"/>
            <a:r>
              <a:rPr lang="ru-RU" sz="3600" b="1" dirty="0" smtClean="0"/>
              <a:t>на Северо-Западную Русь:</a:t>
            </a:r>
          </a:p>
          <a:p>
            <a:pPr marL="342900" indent="-342900">
              <a:buAutoNum type="arabicPeriod"/>
            </a:pPr>
            <a:r>
              <a:rPr lang="ru-RU" sz="3600" b="1" dirty="0" smtClean="0"/>
              <a:t>Завоевание земель</a:t>
            </a:r>
          </a:p>
          <a:p>
            <a:pPr marL="342900" indent="-342900">
              <a:buAutoNum type="arabicPeriod"/>
            </a:pPr>
            <a:r>
              <a:rPr lang="ru-RU" sz="3600" b="1" dirty="0" smtClean="0"/>
              <a:t>Обращение в католичество</a:t>
            </a:r>
          </a:p>
          <a:p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15832094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883582" y="135466"/>
            <a:ext cx="4908010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b="1" dirty="0" smtClean="0">
                <a:solidFill>
                  <a:srgbClr val="0070C0"/>
                </a:solidFill>
              </a:rPr>
              <a:t>Физкультминутка</a:t>
            </a:r>
          </a:p>
          <a:p>
            <a:r>
              <a:rPr lang="ru-RU" sz="4800" b="1" dirty="0" smtClean="0">
                <a:solidFill>
                  <a:srgbClr val="0070C0"/>
                </a:solidFill>
              </a:rPr>
              <a:t> «Богатыри»</a:t>
            </a:r>
            <a:endParaRPr lang="ru-RU" sz="4800" b="1" dirty="0">
              <a:solidFill>
                <a:srgbClr val="0070C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66700" y="0"/>
            <a:ext cx="6541423" cy="6186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i="1" dirty="0">
                <a:solidFill>
                  <a:srgbClr val="4F81BD"/>
                </a:solidFill>
                <a:latin typeface="Cambria" panose="02040503050406030204" pitchFamily="18" charset="0"/>
              </a:rPr>
              <a:t> </a:t>
            </a:r>
            <a:r>
              <a:rPr lang="ru-RU" sz="2400" b="1" dirty="0">
                <a:latin typeface="Cambria" panose="02040503050406030204" pitchFamily="18" charset="0"/>
              </a:rPr>
              <a:t>Вот мы руки развели</a:t>
            </a:r>
            <a:endParaRPr lang="ru-RU" sz="2400" dirty="0">
              <a:latin typeface="Cambria" panose="02040503050406030204" pitchFamily="18" charset="0"/>
            </a:endParaRPr>
          </a:p>
          <a:p>
            <a:pPr>
              <a:lnSpc>
                <a:spcPct val="150000"/>
              </a:lnSpc>
            </a:pPr>
            <a:r>
              <a:rPr lang="ru-RU" sz="2400" b="1" dirty="0">
                <a:latin typeface="Cambria" panose="02040503050406030204" pitchFamily="18" charset="0"/>
              </a:rPr>
              <a:t>Словно удивились,</a:t>
            </a:r>
          </a:p>
          <a:p>
            <a:pPr>
              <a:lnSpc>
                <a:spcPct val="150000"/>
              </a:lnSpc>
            </a:pPr>
            <a:r>
              <a:rPr lang="ru-RU" sz="2400" b="1" dirty="0">
                <a:latin typeface="Cambria" panose="02040503050406030204" pitchFamily="18" charset="0"/>
              </a:rPr>
              <a:t>И друг другу до земли</a:t>
            </a:r>
          </a:p>
          <a:p>
            <a:pPr>
              <a:lnSpc>
                <a:spcPct val="150000"/>
              </a:lnSpc>
            </a:pPr>
            <a:r>
              <a:rPr lang="ru-RU" sz="2400" b="1" dirty="0">
                <a:latin typeface="Cambria" panose="02040503050406030204" pitchFamily="18" charset="0"/>
              </a:rPr>
              <a:t>В пояс поклонились.</a:t>
            </a:r>
          </a:p>
          <a:p>
            <a:pPr>
              <a:lnSpc>
                <a:spcPct val="150000"/>
              </a:lnSpc>
            </a:pPr>
            <a:r>
              <a:rPr lang="ru-RU" sz="2400" b="1" dirty="0" smtClean="0">
                <a:latin typeface="Cambria" panose="02040503050406030204" pitchFamily="18" charset="0"/>
              </a:rPr>
              <a:t>Мы </a:t>
            </a:r>
            <a:r>
              <a:rPr lang="ru-RU" sz="2400" b="1" dirty="0">
                <a:latin typeface="Cambria" panose="02040503050406030204" pitchFamily="18" charset="0"/>
              </a:rPr>
              <a:t>ладонь к глазам приставим, </a:t>
            </a:r>
          </a:p>
          <a:p>
            <a:pPr>
              <a:lnSpc>
                <a:spcPct val="150000"/>
              </a:lnSpc>
            </a:pPr>
            <a:r>
              <a:rPr lang="ru-RU" sz="2400" b="1" dirty="0">
                <a:latin typeface="Cambria" panose="02040503050406030204" pitchFamily="18" charset="0"/>
              </a:rPr>
              <a:t>Ноги крепкие расставим.</a:t>
            </a:r>
          </a:p>
          <a:p>
            <a:pPr>
              <a:lnSpc>
                <a:spcPct val="150000"/>
              </a:lnSpc>
            </a:pPr>
            <a:r>
              <a:rPr lang="ru-RU" sz="2400" b="1" dirty="0">
                <a:latin typeface="Cambria" panose="02040503050406030204" pitchFamily="18" charset="0"/>
              </a:rPr>
              <a:t>Поворачиваясь вправо,</a:t>
            </a:r>
          </a:p>
          <a:p>
            <a:pPr>
              <a:lnSpc>
                <a:spcPct val="150000"/>
              </a:lnSpc>
            </a:pPr>
            <a:r>
              <a:rPr lang="ru-RU" sz="2400" b="1" dirty="0">
                <a:latin typeface="Cambria" panose="02040503050406030204" pitchFamily="18" charset="0"/>
              </a:rPr>
              <a:t>Оглядимся величаво.</a:t>
            </a:r>
          </a:p>
          <a:p>
            <a:pPr>
              <a:lnSpc>
                <a:spcPct val="150000"/>
              </a:lnSpc>
            </a:pPr>
            <a:r>
              <a:rPr lang="ru-RU" sz="2400" b="1" dirty="0">
                <a:latin typeface="Cambria" panose="02040503050406030204" pitchFamily="18" charset="0"/>
              </a:rPr>
              <a:t>И налево надо тоже</a:t>
            </a:r>
          </a:p>
          <a:p>
            <a:pPr>
              <a:lnSpc>
                <a:spcPct val="150000"/>
              </a:lnSpc>
            </a:pPr>
            <a:r>
              <a:rPr lang="ru-RU" sz="2400" b="1" dirty="0">
                <a:latin typeface="Cambria" panose="02040503050406030204" pitchFamily="18" charset="0"/>
              </a:rPr>
              <a:t>Поглядеть из-под ладошек.</a:t>
            </a:r>
          </a:p>
          <a:p>
            <a:pPr>
              <a:lnSpc>
                <a:spcPct val="150000"/>
              </a:lnSpc>
            </a:pPr>
            <a:r>
              <a:rPr lang="ru-RU" sz="2400" b="1" dirty="0">
                <a:latin typeface="Cambria" panose="02040503050406030204" pitchFamily="18" charset="0"/>
              </a:rPr>
              <a:t>И направо. И ещё, через левое плечо.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53200" y="1705126"/>
            <a:ext cx="5187950" cy="4162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55942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8532" y="1353697"/>
            <a:ext cx="5046135" cy="21852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АЛЕКСАНДР </a:t>
            </a:r>
          </a:p>
          <a:p>
            <a:pPr algn="ctr"/>
            <a:r>
              <a:rPr lang="ru-RU" sz="40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НЕВСКИЙ </a:t>
            </a:r>
          </a:p>
          <a:p>
            <a:pPr algn="ctr"/>
            <a:r>
              <a:rPr 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- защитник </a:t>
            </a:r>
          </a:p>
          <a:p>
            <a:pPr algn="ctr"/>
            <a:r>
              <a:rPr 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Северо-Западных </a:t>
            </a:r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земель</a:t>
            </a:r>
            <a:endParaRPr lang="ru-RU" sz="2800" b="1" dirty="0">
              <a:solidFill>
                <a:srgbClr val="FF0000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27063" y="-73753"/>
            <a:ext cx="6608637" cy="69317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55758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2165" y="286604"/>
            <a:ext cx="11151219" cy="672402"/>
          </a:xfrm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FF0000"/>
                </a:solidFill>
              </a:rPr>
              <a:t>Невская битва </a:t>
            </a:r>
            <a:r>
              <a:rPr lang="ru-RU" b="1" dirty="0" smtClean="0"/>
              <a:t>15 июля 1240 г.  </a:t>
            </a:r>
            <a:r>
              <a:rPr lang="ru-RU" dirty="0" smtClean="0"/>
              <a:t>стр. 21-22</a:t>
            </a:r>
            <a:endParaRPr lang="ru-RU" dirty="0"/>
          </a:p>
        </p:txBody>
      </p:sp>
      <p:sp>
        <p:nvSpPr>
          <p:cNvPr id="30723" name="TextBox 2"/>
          <p:cNvSpPr txBox="1">
            <a:spLocks noChangeArrowheads="1"/>
          </p:cNvSpPr>
          <p:nvPr/>
        </p:nvSpPr>
        <p:spPr bwMode="auto">
          <a:xfrm>
            <a:off x="666751" y="1717287"/>
            <a:ext cx="10858500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342900">
              <a:buFontTx/>
              <a:buAutoNum type="arabicPeriod"/>
            </a:pPr>
            <a:r>
              <a:rPr lang="ru-RU" sz="4000" dirty="0" smtClean="0">
                <a:latin typeface="Calibri" pitchFamily="34" charset="0"/>
              </a:rPr>
              <a:t>В чем проявился полководческий талант Александра?</a:t>
            </a:r>
            <a:endParaRPr lang="ru-RU" sz="4000" dirty="0">
              <a:latin typeface="Calibri" pitchFamily="34" charset="0"/>
            </a:endParaRPr>
          </a:p>
          <a:p>
            <a:pPr marL="342900" indent="-342900">
              <a:buFontTx/>
              <a:buAutoNum type="arabicPeriod"/>
            </a:pPr>
            <a:r>
              <a:rPr lang="ru-RU" sz="4000" dirty="0">
                <a:latin typeface="Calibri" pitchFamily="34" charset="0"/>
              </a:rPr>
              <a:t>Приведите примеры мужества и героизма русских </a:t>
            </a:r>
            <a:r>
              <a:rPr lang="ru-RU" sz="4000" dirty="0" smtClean="0">
                <a:latin typeface="Calibri" pitchFamily="34" charset="0"/>
              </a:rPr>
              <a:t>воинов, </a:t>
            </a:r>
            <a:r>
              <a:rPr lang="ru-RU" sz="4000" dirty="0">
                <a:latin typeface="Calibri" pitchFamily="34" charset="0"/>
              </a:rPr>
              <a:t>проявленные в ходе </a:t>
            </a:r>
            <a:r>
              <a:rPr lang="ru-RU" sz="4000" dirty="0" smtClean="0">
                <a:latin typeface="Calibri" pitchFamily="34" charset="0"/>
              </a:rPr>
              <a:t>сражения.</a:t>
            </a:r>
            <a:endParaRPr lang="ru-RU" sz="4000" dirty="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79888" y="1434688"/>
            <a:ext cx="7653493" cy="4873202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" y="-51401"/>
            <a:ext cx="11818960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Ледовое побоище   </a:t>
            </a:r>
            <a:r>
              <a:rPr lang="ru-RU" sz="3200" b="1" u="sng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 апреля 1242г.</a:t>
            </a:r>
          </a:p>
          <a:p>
            <a:r>
              <a:rPr lang="ru-RU" sz="3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Составить три вопроса по увиденному фрагменту.</a:t>
            </a:r>
            <a:endParaRPr lang="ru-RU" sz="32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683416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11961630"/>
              </p:ext>
            </p:extLst>
          </p:nvPr>
        </p:nvGraphicFramePr>
        <p:xfrm>
          <a:off x="1621420" y="364446"/>
          <a:ext cx="9134565" cy="529163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05078">
                  <a:extLst>
                    <a:ext uri="{9D8B030D-6E8A-4147-A177-3AD203B41FA5}">
                      <a16:colId xmlns:a16="http://schemas.microsoft.com/office/drawing/2014/main" val="1801775324"/>
                    </a:ext>
                  </a:extLst>
                </a:gridCol>
                <a:gridCol w="3384632">
                  <a:extLst>
                    <a:ext uri="{9D8B030D-6E8A-4147-A177-3AD203B41FA5}">
                      <a16:colId xmlns:a16="http://schemas.microsoft.com/office/drawing/2014/main" val="1689842797"/>
                    </a:ext>
                  </a:extLst>
                </a:gridCol>
                <a:gridCol w="3044855">
                  <a:extLst>
                    <a:ext uri="{9D8B030D-6E8A-4147-A177-3AD203B41FA5}">
                      <a16:colId xmlns:a16="http://schemas.microsoft.com/office/drawing/2014/main" val="2341739471"/>
                    </a:ext>
                  </a:extLst>
                </a:gridCol>
              </a:tblGrid>
              <a:tr h="485899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Невская битва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Ледовое побоище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2808645"/>
                  </a:ext>
                </a:extLst>
              </a:tr>
              <a:tr h="485899">
                <a:tc>
                  <a:txBody>
                    <a:bodyPr/>
                    <a:lstStyle/>
                    <a:p>
                      <a:r>
                        <a:rPr lang="ru-RU" sz="2000" b="1" dirty="0" smtClean="0"/>
                        <a:t>Дата</a:t>
                      </a:r>
                      <a:endParaRPr lang="ru-RU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/>
                        <a:t>15 июля 1240г</a:t>
                      </a:r>
                      <a:endParaRPr lang="ru-RU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/>
                        <a:t>5 апреля 1242</a:t>
                      </a:r>
                      <a:endParaRPr lang="ru-RU" sz="2000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65539019"/>
                  </a:ext>
                </a:extLst>
              </a:tr>
              <a:tr h="1916970">
                <a:tc>
                  <a:txBody>
                    <a:bodyPr/>
                    <a:lstStyle/>
                    <a:p>
                      <a:r>
                        <a:rPr lang="ru-RU" sz="2000" b="1" dirty="0" smtClean="0"/>
                        <a:t>Противоборствующие силы</a:t>
                      </a:r>
                      <a:endParaRPr lang="ru-RU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/>
                        <a:t>Шведские </a:t>
                      </a:r>
                      <a:r>
                        <a:rPr lang="ru-RU" sz="2000" b="1" baseline="0" dirty="0" smtClean="0"/>
                        <a:t>и русское войско</a:t>
                      </a:r>
                      <a:endParaRPr lang="ru-RU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/>
                        <a:t>Немецкие рыцари и русское войско</a:t>
                      </a:r>
                      <a:endParaRPr lang="ru-RU" sz="2000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80333535"/>
                  </a:ext>
                </a:extLst>
              </a:tr>
              <a:tr h="485899">
                <a:tc>
                  <a:txBody>
                    <a:bodyPr/>
                    <a:lstStyle/>
                    <a:p>
                      <a:r>
                        <a:rPr lang="ru-RU" sz="2000" b="1" dirty="0" smtClean="0"/>
                        <a:t>Исход битвы</a:t>
                      </a:r>
                      <a:endParaRPr lang="ru-RU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/>
                        <a:t>Победа русского войска</a:t>
                      </a:r>
                      <a:endParaRPr lang="ru-RU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/>
                        <a:t>Победа русского войска</a:t>
                      </a:r>
                      <a:endParaRPr lang="ru-RU" sz="2000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40546233"/>
                  </a:ext>
                </a:extLst>
              </a:tr>
              <a:tr h="1916970">
                <a:tc>
                  <a:txBody>
                    <a:bodyPr/>
                    <a:lstStyle/>
                    <a:p>
                      <a:r>
                        <a:rPr lang="ru-RU" sz="2000" b="1" dirty="0" smtClean="0"/>
                        <a:t>Значение битвы</a:t>
                      </a:r>
                      <a:endParaRPr lang="ru-RU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/>
                        <a:t>За Русью остались ее земли. Успех русских воинов на время отбил у шведов  желание воевать против Русской земли</a:t>
                      </a:r>
                      <a:endParaRPr lang="ru-RU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/>
                        <a:t>Русь отстояла свои земли. Сохранено православие</a:t>
                      </a:r>
                      <a:endParaRPr lang="ru-RU" sz="2000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75955431"/>
                  </a:ext>
                </a:extLst>
              </a:tr>
            </a:tbl>
          </a:graphicData>
        </a:graphic>
      </p:graphicFrame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83932161"/>
              </p:ext>
            </p:extLst>
          </p:nvPr>
        </p:nvGraphicFramePr>
        <p:xfrm>
          <a:off x="299546" y="364447"/>
          <a:ext cx="10180886" cy="512195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344782">
                  <a:extLst>
                    <a:ext uri="{9D8B030D-6E8A-4147-A177-3AD203B41FA5}">
                      <a16:colId xmlns:a16="http://schemas.microsoft.com/office/drawing/2014/main" val="1801775324"/>
                    </a:ext>
                  </a:extLst>
                </a:gridCol>
                <a:gridCol w="3442475">
                  <a:extLst>
                    <a:ext uri="{9D8B030D-6E8A-4147-A177-3AD203B41FA5}">
                      <a16:colId xmlns:a16="http://schemas.microsoft.com/office/drawing/2014/main" val="1689842797"/>
                    </a:ext>
                  </a:extLst>
                </a:gridCol>
                <a:gridCol w="3393629">
                  <a:extLst>
                    <a:ext uri="{9D8B030D-6E8A-4147-A177-3AD203B41FA5}">
                      <a16:colId xmlns:a16="http://schemas.microsoft.com/office/drawing/2014/main" val="2341739471"/>
                    </a:ext>
                  </a:extLst>
                </a:gridCol>
              </a:tblGrid>
              <a:tr h="1245881">
                <a:tc>
                  <a:txBody>
                    <a:bodyPr/>
                    <a:lstStyle/>
                    <a:p>
                      <a:endParaRPr lang="ru-RU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rgbClr val="FF0000"/>
                          </a:solidFill>
                        </a:rPr>
                        <a:t>Невская битва</a:t>
                      </a:r>
                      <a:endParaRPr lang="ru-RU" sz="24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rgbClr val="FF0000"/>
                          </a:solidFill>
                        </a:rPr>
                        <a:t>Ледовое побоище</a:t>
                      </a:r>
                      <a:endParaRPr lang="ru-RU" sz="24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2808645"/>
                  </a:ext>
                </a:extLst>
              </a:tr>
              <a:tr h="692156">
                <a:tc>
                  <a:txBody>
                    <a:bodyPr/>
                    <a:lstStyle/>
                    <a:p>
                      <a:r>
                        <a:rPr lang="ru-RU" sz="2400" b="1" dirty="0" smtClean="0"/>
                        <a:t>Дата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65539019"/>
                  </a:ext>
                </a:extLst>
              </a:tr>
              <a:tr h="1245881">
                <a:tc>
                  <a:txBody>
                    <a:bodyPr/>
                    <a:lstStyle/>
                    <a:p>
                      <a:r>
                        <a:rPr lang="ru-RU" sz="2400" b="1" dirty="0" smtClean="0"/>
                        <a:t>Противоборствующие силы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80333535"/>
                  </a:ext>
                </a:extLst>
              </a:tr>
              <a:tr h="692156">
                <a:tc>
                  <a:txBody>
                    <a:bodyPr/>
                    <a:lstStyle/>
                    <a:p>
                      <a:r>
                        <a:rPr lang="ru-RU" sz="2400" b="1" dirty="0" smtClean="0"/>
                        <a:t>Исход битвы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40546233"/>
                  </a:ext>
                </a:extLst>
              </a:tr>
              <a:tr h="1245881">
                <a:tc>
                  <a:txBody>
                    <a:bodyPr/>
                    <a:lstStyle/>
                    <a:p>
                      <a:r>
                        <a:rPr lang="ru-RU" sz="2400" b="1" dirty="0" smtClean="0"/>
                        <a:t>Значение битвы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7595543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382520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14647" y="961151"/>
            <a:ext cx="871173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Как Руси удалось отразить натиск западных крестоносцев?  </a:t>
            </a:r>
            <a:endParaRPr kumimoji="0" lang="ru-RU" sz="44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Какое </a:t>
            </a:r>
            <a:r>
              <a:rPr kumimoji="0" lang="ru-RU" sz="4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это имело значение?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53508" y="2022980"/>
            <a:ext cx="3200677" cy="38834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1408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819024" y="503958"/>
            <a:ext cx="2935173" cy="4610219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656705" y="1349172"/>
            <a:ext cx="8354292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 результате сражений на Неве и Чудском озере был отражен натиск северо-западных соседей на Русь. </a:t>
            </a:r>
            <a:endParaRPr lang="ru-RU" sz="3600" b="1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ru-RU" sz="36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Она </a:t>
            </a:r>
            <a:r>
              <a:rPr lang="ru-RU" sz="36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отстояла свои земли и свою веру от посягательств шведских и немецких рыцарей.</a:t>
            </a:r>
            <a:r>
              <a:rPr lang="ru-RU" sz="3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7345546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23454" y="714895"/>
            <a:ext cx="11386576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Домашнее задание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r>
              <a:rPr lang="ru-RU" sz="3600" dirty="0" smtClean="0"/>
              <a:t>П.17, вопросы стр. 25, анализ документа стр. 26 или ? 3 из рубрики «Думаем, сравниваем, размышляем»</a:t>
            </a:r>
            <a:endParaRPr lang="ru-RU" sz="36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114197" y="3182045"/>
            <a:ext cx="5255438" cy="30642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7212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61011" y="1122679"/>
            <a:ext cx="11215506" cy="48320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Совет монгольских ханов решил начать поход на Русь. </a:t>
            </a:r>
          </a:p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Войско возглавил внук </a:t>
            </a:r>
            <a:r>
              <a:rPr lang="ru-RU" sz="28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Батый.</a:t>
            </a:r>
          </a:p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Первый удар был нанесен в декабре </a:t>
            </a:r>
            <a:r>
              <a:rPr lang="ru-RU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1237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г. по </a:t>
            </a:r>
            <a:r>
              <a:rPr lang="ru-RU" sz="28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княжеству.</a:t>
            </a:r>
            <a:r>
              <a:rPr lang="ru-RU" sz="2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 был сожжен. </a:t>
            </a:r>
          </a:p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Затем Батый направил свои отряды во Владимиро-Суздальскую землю. </a:t>
            </a:r>
          </a:p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Были опустошены </a:t>
            </a:r>
            <a:r>
              <a:rPr lang="ru-RU" sz="28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____________ и ___________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Воины Батыя захватили почти все Владимиро-Суздальское княжество.  </a:t>
            </a:r>
          </a:p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Взяв после двухнедельной осады Торжок</a:t>
            </a:r>
            <a:r>
              <a:rPr lang="ru-RU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</a:p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Батый устремился к </a:t>
            </a:r>
            <a:r>
              <a:rPr lang="ru-RU" sz="28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но вынужден был остановиться.</a:t>
            </a:r>
          </a:p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Отчаянное сопротивление в течение почти </a:t>
            </a:r>
          </a:p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двух месяцев оказали врагу жители </a:t>
            </a:r>
            <a:r>
              <a:rPr lang="ru-RU" sz="28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</a:t>
            </a:r>
            <a:r>
              <a:rPr lang="ru-RU" sz="2200" b="1" i="1" dirty="0" smtClean="0">
                <a:solidFill>
                  <a:srgbClr val="FF0000"/>
                </a:solidFill>
              </a:rPr>
              <a:t>.</a:t>
            </a:r>
            <a:endParaRPr lang="ru-RU" sz="2200" b="1" i="1" dirty="0">
              <a:solidFill>
                <a:srgbClr val="FF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183467" y="186267"/>
            <a:ext cx="633897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Заполните пропуски в тексте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847470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61011" y="1122679"/>
            <a:ext cx="11215506" cy="48320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Совет монгольских ханов решил начать поход на Русь. </a:t>
            </a:r>
          </a:p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Войско возглавил внук </a:t>
            </a:r>
            <a:r>
              <a:rPr lang="ru-RU" sz="28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Чингисхана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Батый.</a:t>
            </a:r>
          </a:p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Первый удар был нанесен в декабре </a:t>
            </a:r>
            <a:r>
              <a:rPr lang="ru-RU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1237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г. по </a:t>
            </a:r>
            <a:r>
              <a:rPr lang="ru-RU" sz="28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Рязанскому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княжеству. </a:t>
            </a:r>
          </a:p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 был сожжен. </a:t>
            </a:r>
          </a:p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Затем Батый направил свои отряды во Владимиро-Суздальскую землю. </a:t>
            </a:r>
          </a:p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Были опустошены </a:t>
            </a:r>
            <a:r>
              <a:rPr lang="ru-RU" sz="28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Москва и Владимир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Воины Батыя захватили почти все Владимиро-Суздальское княжество.  </a:t>
            </a:r>
          </a:p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Взяв после двухнедельной осады </a:t>
            </a:r>
            <a:r>
              <a:rPr lang="ru-RU" sz="28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Торжок</a:t>
            </a:r>
            <a:r>
              <a:rPr lang="ru-RU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Батый устремился </a:t>
            </a:r>
          </a:p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 </a:t>
            </a:r>
            <a:r>
              <a:rPr lang="ru-RU" sz="28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Новгороду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но вынужден был остановиться.</a:t>
            </a:r>
          </a:p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Отчаянное сопротивление в течение почти </a:t>
            </a:r>
          </a:p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двух месяцев оказали врагу жители </a:t>
            </a:r>
            <a:r>
              <a:rPr lang="ru-RU" sz="28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Козельска</a:t>
            </a:r>
            <a:r>
              <a:rPr lang="ru-RU" sz="2200" b="1" i="1" dirty="0" smtClean="0">
                <a:solidFill>
                  <a:srgbClr val="FF0000"/>
                </a:solidFill>
              </a:rPr>
              <a:t>.</a:t>
            </a:r>
            <a:endParaRPr lang="ru-RU" sz="2200" b="1" i="1" dirty="0">
              <a:solidFill>
                <a:srgbClr val="FF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183467" y="186267"/>
            <a:ext cx="633897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Заполните пропуски в тексте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847470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50627" y="2038157"/>
            <a:ext cx="11687867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Численное превосходство монгольских войск</a:t>
            </a:r>
          </a:p>
          <a:p>
            <a:pPr marL="342900" indent="-342900">
              <a:buAutoNum type="arabicPeriod"/>
            </a:pP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Нежелание русских людей защищать своих князей</a:t>
            </a:r>
          </a:p>
          <a:p>
            <a:pPr marL="342900" indent="-342900">
              <a:buAutoNum type="arabicPeriod"/>
            </a:pP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Отсутствие у русских воинов боевого опыта</a:t>
            </a:r>
          </a:p>
          <a:p>
            <a:pPr marL="342900" indent="-342900">
              <a:buAutoNum type="arabicPeriod"/>
            </a:pP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Отсутствие военного единства Руси</a:t>
            </a:r>
          </a:p>
          <a:p>
            <a:pPr marL="342900" indent="-342900">
              <a:buAutoNum type="arabicPeriod"/>
            </a:pP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Превосходство монголов в тактике </a:t>
            </a:r>
          </a:p>
          <a:p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ведения военных действий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96389" y="548793"/>
            <a:ext cx="1013183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 Отметьте причины поражения русских войск </a:t>
            </a:r>
          </a:p>
          <a:p>
            <a:pPr algn="ctr"/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борьбе с монголами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215088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925167" y="2038157"/>
            <a:ext cx="8278869" cy="26776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AutoNum type="arabicPeriod"/>
            </a:pPr>
            <a:r>
              <a:rPr lang="ru-RU" sz="28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Численное превосходство монгольских войск</a:t>
            </a:r>
          </a:p>
          <a:p>
            <a:pPr marL="342900" indent="-342900">
              <a:buAutoNum type="arabicPeriod"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Нежелание русских людей защищать своих князей</a:t>
            </a:r>
          </a:p>
          <a:p>
            <a:pPr marL="342900" indent="-342900">
              <a:buAutoNum type="arabicPeriod"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Отсутствие у русских воинов боевого опыта</a:t>
            </a:r>
          </a:p>
          <a:p>
            <a:pPr marL="342900" indent="-342900">
              <a:buAutoNum type="arabicPeriod"/>
            </a:pPr>
            <a:r>
              <a:rPr lang="ru-RU" sz="28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Отсутствие военного единства Руси</a:t>
            </a:r>
          </a:p>
          <a:p>
            <a:pPr marL="342900" indent="-342900">
              <a:buAutoNum type="arabicPeriod"/>
            </a:pPr>
            <a:r>
              <a:rPr lang="ru-RU" sz="28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Превосходство монголов в тактике </a:t>
            </a:r>
          </a:p>
          <a:p>
            <a:r>
              <a:rPr lang="ru-RU" sz="28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ведения военных действий</a:t>
            </a:r>
            <a:endParaRPr lang="ru-RU" sz="2800" b="1" i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13509" y="548793"/>
            <a:ext cx="1031471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 Отметьте причины поражения русских войск </a:t>
            </a:r>
          </a:p>
          <a:p>
            <a:pPr algn="ctr"/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борьбе с монголами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215088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8848004" y="412864"/>
            <a:ext cx="262071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Восток</a:t>
            </a:r>
            <a:endParaRPr lang="ru-RU" sz="6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86985" y="468283"/>
            <a:ext cx="2183098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</a:t>
            </a:r>
            <a:endParaRPr lang="ru-RU" sz="6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0162996" y="-116378"/>
            <a:ext cx="208249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XIII</a:t>
            </a:r>
            <a:r>
              <a:rPr lang="ru-RU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век</a:t>
            </a:r>
            <a:endParaRPr lang="ru-RU" sz="4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488826" y="1483947"/>
            <a:ext cx="3511981" cy="297167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95325" y="1483948"/>
            <a:ext cx="3416837" cy="2664720"/>
          </a:xfrm>
          <a:prstGeom prst="rect">
            <a:avLst/>
          </a:prstGeom>
        </p:spPr>
      </p:pic>
      <p:sp>
        <p:nvSpPr>
          <p:cNvPr id="8" name="Стрелка вправо 7"/>
          <p:cNvSpPr/>
          <p:nvPr/>
        </p:nvSpPr>
        <p:spPr>
          <a:xfrm rot="8651336">
            <a:off x="7563359" y="877766"/>
            <a:ext cx="1454727" cy="5486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трелка вправо 8"/>
          <p:cNvSpPr/>
          <p:nvPr/>
        </p:nvSpPr>
        <p:spPr>
          <a:xfrm rot="2296649">
            <a:off x="2851859" y="859890"/>
            <a:ext cx="1454727" cy="5486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820449" y="1729047"/>
            <a:ext cx="4239491" cy="4463935"/>
          </a:xfrm>
          <a:prstGeom prst="rect">
            <a:avLst/>
          </a:prstGeom>
        </p:spPr>
      </p:pic>
      <p:sp>
        <p:nvSpPr>
          <p:cNvPr id="12" name="Овал 11"/>
          <p:cNvSpPr/>
          <p:nvPr/>
        </p:nvSpPr>
        <p:spPr>
          <a:xfrm rot="18778668">
            <a:off x="4957590" y="1912712"/>
            <a:ext cx="2975956" cy="1729518"/>
          </a:xfrm>
          <a:prstGeom prst="ellipse">
            <a:avLst/>
          </a:prstGeom>
          <a:noFill/>
          <a:ln w="762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TextBox 12"/>
          <p:cNvSpPr txBox="1"/>
          <p:nvPr/>
        </p:nvSpPr>
        <p:spPr>
          <a:xfrm>
            <a:off x="3820308" y="257727"/>
            <a:ext cx="4565097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Северо-Западная</a:t>
            </a:r>
          </a:p>
          <a:p>
            <a:pPr algn="ctr"/>
            <a:r>
              <a:rPr lang="ru-RU" sz="4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Русь</a:t>
            </a:r>
            <a:endParaRPr lang="ru-RU" sz="4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842692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613459" y="2281535"/>
            <a:ext cx="8744958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Северо-Западная Русь</a:t>
            </a:r>
          </a:p>
          <a:p>
            <a:pPr algn="ctr"/>
            <a:r>
              <a:rPr lang="ru-RU" sz="5400" b="1" dirty="0" smtClean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между Востоком и Западом</a:t>
            </a:r>
            <a:endParaRPr lang="ru-RU" sz="5400" b="1" cap="none" spc="0" dirty="0">
              <a:ln w="0"/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301066" y="922867"/>
            <a:ext cx="307148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Тема урока</a:t>
            </a:r>
            <a:endParaRPr lang="ru-RU" sz="4400" b="1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877773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Горизонтальный свиток 2"/>
          <p:cNvSpPr/>
          <p:nvPr/>
        </p:nvSpPr>
        <p:spPr>
          <a:xfrm>
            <a:off x="382385" y="58189"/>
            <a:ext cx="8067348" cy="2419003"/>
          </a:xfrm>
          <a:prstGeom prst="horizontalScroll">
            <a:avLst/>
          </a:prstGeom>
          <a:solidFill>
            <a:schemeClr val="bg2"/>
          </a:solidFill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spcAft>
                <a:spcPts val="0"/>
              </a:spcAft>
            </a:pPr>
            <a:r>
              <a:rPr lang="ru-RU" sz="36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1</a:t>
            </a:r>
            <a:r>
              <a:rPr lang="ru-RU" sz="36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 </a:t>
            </a:r>
            <a:r>
              <a:rPr lang="ru-RU" sz="36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 </a:t>
            </a:r>
            <a:r>
              <a:rPr lang="en-US" sz="36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XIII </a:t>
            </a:r>
            <a:r>
              <a:rPr lang="ru-RU" sz="36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веке Руси не удается отразить нашествие монголов, и она попадает в зависимость</a:t>
            </a:r>
            <a:r>
              <a:rPr lang="ru-RU" sz="3600" dirty="0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ru-RU" sz="4000" dirty="0">
              <a:solidFill>
                <a:srgbClr val="FFFF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4" name="Горизонтальный свиток 3"/>
          <p:cNvSpPr/>
          <p:nvPr/>
        </p:nvSpPr>
        <p:spPr>
          <a:xfrm>
            <a:off x="440575" y="2909454"/>
            <a:ext cx="8102292" cy="2078182"/>
          </a:xfrm>
          <a:prstGeom prst="horizontalScroll">
            <a:avLst/>
          </a:prstGeom>
          <a:solidFill>
            <a:schemeClr val="bg2">
              <a:lumMod val="90000"/>
            </a:schemeClr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2. В </a:t>
            </a:r>
            <a:r>
              <a:rPr lang="en-US" sz="3600" b="1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XIII</a:t>
            </a:r>
            <a:r>
              <a:rPr lang="ru-RU" sz="3600" b="1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веке Русь отражает натиск крестоносцев</a:t>
            </a:r>
            <a:endParaRPr lang="ru-RU" sz="3600" b="1" dirty="0">
              <a:solidFill>
                <a:schemeClr val="tx1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4250" b="95750" l="10000" r="90000">
                        <a14:foregroundMark x1="38500" y1="77500" x2="38500" y2="775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11378" t="5976" r="19240" b="9806"/>
          <a:stretch/>
        </p:blipFill>
        <p:spPr>
          <a:xfrm>
            <a:off x="8736675" y="914399"/>
            <a:ext cx="3198163" cy="38820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8291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53390" y="1052591"/>
            <a:ext cx="871173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dirty="0"/>
              <a:t>Как Руси удалось отразить натиск западных крестоносцев?  </a:t>
            </a:r>
            <a:endParaRPr lang="ru-RU" sz="4400" b="1" dirty="0" smtClean="0"/>
          </a:p>
          <a:p>
            <a:r>
              <a:rPr lang="ru-RU" sz="4400" b="1" dirty="0" smtClean="0"/>
              <a:t>Какое </a:t>
            </a:r>
            <a:r>
              <a:rPr lang="ru-RU" sz="4400" b="1" dirty="0"/>
              <a:t>это имело значение?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53508" y="2022980"/>
            <a:ext cx="3200677" cy="38834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2544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Ретро">
  <a:themeElements>
    <a:clrScheme name="Ретро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Ретро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Ретро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712</TotalTime>
  <Words>553</Words>
  <Application>Microsoft Office PowerPoint</Application>
  <PresentationFormat>Широкоэкранный</PresentationFormat>
  <Paragraphs>118</Paragraphs>
  <Slides>19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4" baseType="lpstr">
      <vt:lpstr>Calibri</vt:lpstr>
      <vt:lpstr>Calibri Light</vt:lpstr>
      <vt:lpstr>Cambria</vt:lpstr>
      <vt:lpstr>Times New Roman</vt:lpstr>
      <vt:lpstr>Ретро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Невская битва 15 июля 1240 г.  стр. 21-22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diakov.net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Северо-Западная Русь между Востоком и Западом</dc:title>
  <dc:creator>Дудкин Виталий</dc:creator>
  <cp:lastModifiedBy>User</cp:lastModifiedBy>
  <cp:revision>46</cp:revision>
  <dcterms:created xsi:type="dcterms:W3CDTF">2017-10-30T06:13:56Z</dcterms:created>
  <dcterms:modified xsi:type="dcterms:W3CDTF">2023-01-27T18:35:06Z</dcterms:modified>
</cp:coreProperties>
</file>