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F7D36-C503-46D1-9A47-0220533A4FC5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B8511-32B5-4AF7-AEAC-7D1CD6D95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17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B8511-32B5-4AF7-AEAC-7D1CD6D959A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400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BF4AD-CB22-A693-67AC-71F49EB01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1B7508-6139-431D-32DF-BD60300D4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9B15C0-57AE-9E01-ACC5-FEA78EFB9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2A964A-E4B6-60C0-1227-2E93F93F3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DB222E-A9FA-84B8-CAC1-AD57FBB1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8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31936-A05F-0E7A-33EE-DA85A222C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446971-2F3A-1501-3A89-0B3B3A1247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894DD2-893F-88B7-67F8-7B6BB5659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D35712-CFF8-E838-ECF8-DB9B3A6D8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10576-21C8-7CA7-CD52-135132A1A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5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7069B9-9D22-9796-0C73-1609D02F2E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123A5A-4ED8-0545-1EF9-6A7B948B0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2C8CF3-11C7-76A6-1C82-7415E2FD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37D6DE-8B63-C14D-D9A7-85E3C5851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5E995F-FBEA-F746-C9CB-10E52EA9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F51B9-1D0F-842D-2EE8-1A8FE4119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0DE83F-420F-94A0-7CE7-E62DF5025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2E59BE-3C1A-4EFA-05FD-73E71944E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855B19-027B-F91F-8192-AB4F4314A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3EA14A-5842-C323-8931-2DB16C7FB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58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CDF94-6F3F-2C0B-B208-91950AE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F56B4B-4752-F7DF-46E3-280EB550B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40C8F9-4693-B34C-7855-76F24CD70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791741-2569-4E1D-8CD1-F25858B4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87AC37-3623-8196-4338-C4EEE7341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18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94E8A-B8A1-5D48-EACA-9EA687D72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D52EE8-303F-D5A6-B673-8E455FD37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52874A-E55D-F166-71FC-34C399483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A69C6F-401D-FDCC-8847-271E807A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4A5253-C51B-EFDF-16F6-8CBEF9A4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D210C0-7B84-0CBB-E4F8-DDEE0A3C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6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38E27-F28E-AB12-DCC1-AACED012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4448CC-C68B-6E5C-F8B8-81DB94939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C9E062-2775-2C20-ACDC-03F2C96DB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0FD271B-DAA8-DB75-FBD9-90E29E5599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1F518A-FD32-7C2F-D35C-1C34AB7F2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979DCE-EB1D-9062-3F59-7F4BB37E1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9E943E-BB2A-44B0-B861-397DA7616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EB3A718-2AAF-CFA9-C768-00AE25B3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31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DB319A-DFA3-6D2D-41A2-7FF37FCE5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CB657FF-EB1D-9E99-4E79-FEADEDC4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FB40769-DA99-2616-F717-AEA018F3A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BA8965-FFBE-B74E-3E1A-9AA8A7F9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3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9FE1D4-40E2-9191-96ED-DBA2F6C2E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9E5E4E-C88E-AF49-AE69-0783D015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AC03685-A76C-146C-93F1-488B76CCA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67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CCB68-4846-1B91-D978-25A041A6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31D8D2-5543-D386-2EC1-B7D492BDE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F4D573-3C16-DCE0-7C1E-9CF44CEEC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ABD35E-EE06-8723-2584-EF856FCE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544E28-6CB0-9C7C-A7DE-ADADD7B2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F0B9A6-10D6-0D30-90AE-58E8821FA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42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5A8E5-D792-6195-4790-BCA19E1A0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0CF020-F800-11E4-1890-F51CA1B112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03EFAD-6CEA-19AD-22E4-ABB0A8A41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A218F8-BCAE-1A52-D231-94B609B6A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56B335-6E46-61EB-1D50-53E3A2EDC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101271-0EEC-CE36-3FD7-7416A8F5A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0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31429-F9B8-28DC-E20F-DAE38A68B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69AB97-9EA2-5A9C-E38A-E43F9526F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23206F-06FF-F46C-1964-63EE860196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C238A-B351-4EE3-98C1-06F65F5AF0B3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55F6A3-134C-50FA-C859-1BDCA85E1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7914F6-A786-814A-F7C6-7F3923BF6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619E9-C7B4-40B4-9D3C-B1FC58AE82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E9542-3A5D-189E-FD5F-B8CA0F009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0210" y="882000"/>
            <a:ext cx="6076388" cy="4783509"/>
          </a:xfrm>
        </p:spPr>
        <p:txBody>
          <a:bodyPr>
            <a:normAutofit fontScale="90000"/>
          </a:bodyPr>
          <a:lstStyle/>
          <a:p>
            <a:r>
              <a:rPr lang="ru-RU" sz="8800" b="1" dirty="0"/>
              <a:t>Основные понятия в органической химии.</a:t>
            </a:r>
          </a:p>
        </p:txBody>
      </p:sp>
      <p:grpSp>
        <p:nvGrpSpPr>
          <p:cNvPr id="4" name="Группа 3" descr="круги, соединенные линиями">
            <a:extLst>
              <a:ext uri="{FF2B5EF4-FFF2-40B4-BE49-F238E27FC236}">
                <a16:creationId xmlns:a16="http://schemas.microsoft.com/office/drawing/2014/main" id="{698A0E4F-CFB4-48D6-8D5D-D7F7DD3198A1}"/>
              </a:ext>
            </a:extLst>
          </p:cNvPr>
          <p:cNvGrpSpPr/>
          <p:nvPr/>
        </p:nvGrpSpPr>
        <p:grpSpPr>
          <a:xfrm>
            <a:off x="6796994" y="811872"/>
            <a:ext cx="3949563" cy="4853637"/>
            <a:chOff x="6867728" y="1031132"/>
            <a:chExt cx="4046706" cy="4853637"/>
          </a:xfrm>
        </p:grpSpPr>
        <p:cxnSp>
          <p:nvCxnSpPr>
            <p:cNvPr id="5" name="Прямая соединительная линия 4" descr="прямая линия">
              <a:extLst>
                <a:ext uri="{FF2B5EF4-FFF2-40B4-BE49-F238E27FC236}">
                  <a16:creationId xmlns:a16="http://schemas.microsoft.com/office/drawing/2014/main" id="{C765D672-336B-734D-801A-36CBB0354E18}"/>
                </a:ext>
              </a:extLst>
            </p:cNvPr>
            <p:cNvCxnSpPr>
              <a:cxnSpLocks/>
            </p:cNvCxnSpPr>
            <p:nvPr/>
          </p:nvCxnSpPr>
          <p:spPr>
            <a:xfrm>
              <a:off x="7988238" y="2801566"/>
              <a:ext cx="1330860" cy="74818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 descr="прямая линия">
              <a:extLst>
                <a:ext uri="{FF2B5EF4-FFF2-40B4-BE49-F238E27FC236}">
                  <a16:creationId xmlns:a16="http://schemas.microsoft.com/office/drawing/2014/main" id="{89008531-943E-8C42-82ED-72460A2D10A4}"/>
                </a:ext>
              </a:extLst>
            </p:cNvPr>
            <p:cNvCxnSpPr>
              <a:cxnSpLocks/>
            </p:cNvCxnSpPr>
            <p:nvPr/>
          </p:nvCxnSpPr>
          <p:spPr>
            <a:xfrm>
              <a:off x="9708204" y="1960547"/>
              <a:ext cx="214008" cy="1055027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Овал 6" descr="овальная фигура">
              <a:extLst>
                <a:ext uri="{FF2B5EF4-FFF2-40B4-BE49-F238E27FC236}">
                  <a16:creationId xmlns:a16="http://schemas.microsoft.com/office/drawing/2014/main" id="{9A66A37A-7FB5-194C-B2F8-BB77745D65B0}"/>
                </a:ext>
              </a:extLst>
            </p:cNvPr>
            <p:cNvSpPr/>
            <p:nvPr/>
          </p:nvSpPr>
          <p:spPr>
            <a:xfrm>
              <a:off x="6867728" y="1887166"/>
              <a:ext cx="1303506" cy="13035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ru-RU"/>
            </a:p>
          </p:txBody>
        </p:sp>
        <p:sp>
          <p:nvSpPr>
            <p:cNvPr id="8" name="Овал 7" descr="овальная фигура">
              <a:extLst>
                <a:ext uri="{FF2B5EF4-FFF2-40B4-BE49-F238E27FC236}">
                  <a16:creationId xmlns:a16="http://schemas.microsoft.com/office/drawing/2014/main" id="{9B093669-6BD2-2541-BF99-500AC2759CD6}"/>
                </a:ext>
              </a:extLst>
            </p:cNvPr>
            <p:cNvSpPr/>
            <p:nvPr/>
          </p:nvSpPr>
          <p:spPr>
            <a:xfrm>
              <a:off x="9144000" y="1031132"/>
              <a:ext cx="1031132" cy="10311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ru-RU"/>
            </a:p>
          </p:txBody>
        </p:sp>
        <p:sp>
          <p:nvSpPr>
            <p:cNvPr id="9" name="Овал 8" descr="овальная фигура">
              <a:extLst>
                <a:ext uri="{FF2B5EF4-FFF2-40B4-BE49-F238E27FC236}">
                  <a16:creationId xmlns:a16="http://schemas.microsoft.com/office/drawing/2014/main" id="{EEB60046-7AC0-4C4A-9CA7-4DE66AF0F9E2}"/>
                </a:ext>
              </a:extLst>
            </p:cNvPr>
            <p:cNvSpPr/>
            <p:nvPr/>
          </p:nvSpPr>
          <p:spPr>
            <a:xfrm>
              <a:off x="8598544" y="5000016"/>
              <a:ext cx="884753" cy="8847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ru-RU"/>
            </a:p>
          </p:txBody>
        </p:sp>
        <p:cxnSp>
          <p:nvCxnSpPr>
            <p:cNvPr id="10" name="Прямая соединительная линия 9" descr="прямая линия">
              <a:extLst>
                <a:ext uri="{FF2B5EF4-FFF2-40B4-BE49-F238E27FC236}">
                  <a16:creationId xmlns:a16="http://schemas.microsoft.com/office/drawing/2014/main" id="{DC6AFA79-D8E3-E745-9969-5BF09667F3B4}"/>
                </a:ext>
              </a:extLst>
            </p:cNvPr>
            <p:cNvCxnSpPr>
              <a:cxnSpLocks/>
              <a:endCxn id="9" idx="7"/>
            </p:cNvCxnSpPr>
            <p:nvPr/>
          </p:nvCxnSpPr>
          <p:spPr>
            <a:xfrm flipH="1">
              <a:off x="9353728" y="4465840"/>
              <a:ext cx="501713" cy="66374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Овал 10" descr="овальная фигура">
              <a:extLst>
                <a:ext uri="{FF2B5EF4-FFF2-40B4-BE49-F238E27FC236}">
                  <a16:creationId xmlns:a16="http://schemas.microsoft.com/office/drawing/2014/main" id="{398897D7-2466-E540-8D23-AD7AEA562812}"/>
                </a:ext>
              </a:extLst>
            </p:cNvPr>
            <p:cNvSpPr/>
            <p:nvPr/>
          </p:nvSpPr>
          <p:spPr>
            <a:xfrm>
              <a:off x="9144000" y="3015574"/>
              <a:ext cx="1770434" cy="177043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13940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A37125-E56D-003B-7329-AC29A422E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3386"/>
            <a:ext cx="10515600" cy="3912123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Гомологи</a:t>
            </a:r>
            <a:r>
              <a:rPr lang="ru-RU" sz="3200" dirty="0"/>
              <a:t> – это представители </a:t>
            </a:r>
            <a:r>
              <a:rPr lang="ru-RU" sz="3200" dirty="0">
                <a:solidFill>
                  <a:schemeClr val="accent6"/>
                </a:solidFill>
              </a:rPr>
              <a:t>одного класса</a:t>
            </a:r>
            <a:r>
              <a:rPr lang="ru-RU" sz="3200" dirty="0"/>
              <a:t>, </a:t>
            </a:r>
            <a:r>
              <a:rPr lang="ru-RU" sz="3200" dirty="0">
                <a:solidFill>
                  <a:schemeClr val="accent1"/>
                </a:solidFill>
              </a:rPr>
              <a:t>отличающиеся</a:t>
            </a:r>
            <a:r>
              <a:rPr lang="ru-RU" sz="3200" dirty="0"/>
              <a:t> друг от друга на одну или несколько гомологических разниц СН</a:t>
            </a:r>
            <a:r>
              <a:rPr lang="ru-RU" sz="2400" dirty="0"/>
              <a:t>2</a:t>
            </a:r>
            <a:r>
              <a:rPr lang="ru-RU" sz="3200" dirty="0"/>
              <a:t>; имеют ряд </a:t>
            </a:r>
            <a:r>
              <a:rPr lang="ru-RU" sz="3200" dirty="0">
                <a:solidFill>
                  <a:schemeClr val="accent1"/>
                </a:solidFill>
              </a:rPr>
              <a:t>сходств</a:t>
            </a:r>
            <a:r>
              <a:rPr lang="ru-RU" sz="3200" dirty="0"/>
              <a:t>:</a:t>
            </a:r>
          </a:p>
          <a:p>
            <a:pPr marL="0" indent="0">
              <a:buNone/>
            </a:pPr>
            <a:r>
              <a:rPr lang="ru-RU" sz="3200" dirty="0"/>
              <a:t>1) общую гомологическую формулу;</a:t>
            </a:r>
          </a:p>
          <a:p>
            <a:pPr marL="0" indent="0">
              <a:buNone/>
            </a:pPr>
            <a:r>
              <a:rPr lang="ru-RU" sz="3200" dirty="0"/>
              <a:t>2) общий принцип названия;</a:t>
            </a:r>
          </a:p>
          <a:p>
            <a:pPr marL="0" indent="0">
              <a:buNone/>
            </a:pPr>
            <a:r>
              <a:rPr lang="ru-RU" sz="3200" dirty="0"/>
              <a:t>3) одинаковое строение (структуру).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6748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C53F4-09AA-E7CA-8C0E-E5F588D34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4296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Гомологический ряд </a:t>
            </a:r>
            <a:r>
              <a:rPr lang="ru-RU" b="1" dirty="0">
                <a:solidFill>
                  <a:srgbClr val="FF0000"/>
                </a:solidFill>
              </a:rPr>
              <a:t>алканов</a:t>
            </a:r>
            <a:r>
              <a:rPr lang="ru-RU" b="1" dirty="0"/>
              <a:t>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2B9458C-DD1F-A201-4955-9E97D5439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928983"/>
              </p:ext>
            </p:extLst>
          </p:nvPr>
        </p:nvGraphicFramePr>
        <p:xfrm>
          <a:off x="838200" y="1539859"/>
          <a:ext cx="10417404" cy="47387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18521">
                  <a:extLst>
                    <a:ext uri="{9D8B030D-6E8A-4147-A177-3AD203B41FA5}">
                      <a16:colId xmlns:a16="http://schemas.microsoft.com/office/drawing/2014/main" val="742227290"/>
                    </a:ext>
                  </a:extLst>
                </a:gridCol>
                <a:gridCol w="2890180">
                  <a:extLst>
                    <a:ext uri="{9D8B030D-6E8A-4147-A177-3AD203B41FA5}">
                      <a16:colId xmlns:a16="http://schemas.microsoft.com/office/drawing/2014/main" val="3332812413"/>
                    </a:ext>
                  </a:extLst>
                </a:gridCol>
                <a:gridCol w="2977674">
                  <a:extLst>
                    <a:ext uri="{9D8B030D-6E8A-4147-A177-3AD203B41FA5}">
                      <a16:colId xmlns:a16="http://schemas.microsoft.com/office/drawing/2014/main" val="2183109659"/>
                    </a:ext>
                  </a:extLst>
                </a:gridCol>
                <a:gridCol w="2231029">
                  <a:extLst>
                    <a:ext uri="{9D8B030D-6E8A-4147-A177-3AD203B41FA5}">
                      <a16:colId xmlns:a16="http://schemas.microsoft.com/office/drawing/2014/main" val="567508364"/>
                    </a:ext>
                  </a:extLst>
                </a:gridCol>
              </a:tblGrid>
              <a:tr h="1050650">
                <a:tc>
                  <a:txBody>
                    <a:bodyPr/>
                    <a:lstStyle/>
                    <a:p>
                      <a:r>
                        <a:rPr lang="ru-RU" sz="2800"/>
                        <a:t>МФ алканов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Названия МФ алканов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Названия радикалов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МФ радикалов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986590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r>
                        <a:rPr lang="ru-RU" sz="3200" dirty="0"/>
                        <a:t>СН</a:t>
                      </a:r>
                      <a:r>
                        <a:rPr lang="ru-RU" sz="2000" dirty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метан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62418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этан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163827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пропан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808518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бутан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79622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пентан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321256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гексан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208496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гептан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37611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B7B7730-041C-8E6B-457A-A4095779B163}"/>
              </a:ext>
            </a:extLst>
          </p:cNvPr>
          <p:cNvSpPr txBox="1"/>
          <p:nvPr/>
        </p:nvSpPr>
        <p:spPr>
          <a:xfrm>
            <a:off x="838200" y="3136612"/>
            <a:ext cx="915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  <a:r>
              <a:rPr lang="ru-RU" sz="2000" dirty="0"/>
              <a:t>2</a:t>
            </a:r>
            <a:r>
              <a:rPr lang="ru-RU" sz="3200" dirty="0"/>
              <a:t>Н</a:t>
            </a:r>
            <a:r>
              <a:rPr lang="ru-RU" sz="2000" dirty="0"/>
              <a:t>6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D0B85E-CF83-5426-B590-010BCD0E7A05}"/>
              </a:ext>
            </a:extLst>
          </p:cNvPr>
          <p:cNvSpPr txBox="1"/>
          <p:nvPr/>
        </p:nvSpPr>
        <p:spPr>
          <a:xfrm>
            <a:off x="838200" y="3623206"/>
            <a:ext cx="9151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27D20D-1F26-4329-CB5A-594FD0C62D4F}"/>
              </a:ext>
            </a:extLst>
          </p:cNvPr>
          <p:cNvSpPr txBox="1"/>
          <p:nvPr/>
        </p:nvSpPr>
        <p:spPr>
          <a:xfrm>
            <a:off x="838200" y="4171915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A429A5-D8C7-2BE8-6C38-6E24DAB75F9E}"/>
              </a:ext>
            </a:extLst>
          </p:cNvPr>
          <p:cNvSpPr txBox="1"/>
          <p:nvPr/>
        </p:nvSpPr>
        <p:spPr>
          <a:xfrm>
            <a:off x="866480" y="4694575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969598-7424-DFE1-EC64-ED72E6D57A51}"/>
              </a:ext>
            </a:extLst>
          </p:cNvPr>
          <p:cNvSpPr txBox="1"/>
          <p:nvPr/>
        </p:nvSpPr>
        <p:spPr>
          <a:xfrm>
            <a:off x="838200" y="5181169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2751A3-9390-56C4-B14D-7333ECD3BA9C}"/>
              </a:ext>
            </a:extLst>
          </p:cNvPr>
          <p:cNvSpPr txBox="1"/>
          <p:nvPr/>
        </p:nvSpPr>
        <p:spPr>
          <a:xfrm>
            <a:off x="838200" y="5747301"/>
            <a:ext cx="1094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247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AB5A8-B132-8F17-BB5C-CDB32581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Гомологический ряд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алканов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CB07C1-60B3-9919-E2EF-FCE8509A9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95334" cy="2642680"/>
          </a:xfrm>
          <a:ln w="19050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2"/>
                </a:solidFill>
              </a:rPr>
              <a:t>Сходства алканов</a:t>
            </a:r>
            <a:r>
              <a:rPr lang="ru-RU" dirty="0"/>
              <a:t>:</a:t>
            </a:r>
          </a:p>
          <a:p>
            <a:pPr marL="514350" indent="-514350">
              <a:buAutoNum type="arabicParenR"/>
            </a:pPr>
            <a:r>
              <a:rPr lang="ru-RU" dirty="0"/>
              <a:t>общая формула </a:t>
            </a:r>
            <a:r>
              <a:rPr lang="ru-RU" sz="4400" dirty="0"/>
              <a:t>С</a:t>
            </a:r>
            <a:r>
              <a:rPr lang="en-US" sz="2400" dirty="0"/>
              <a:t>n</a:t>
            </a:r>
            <a:r>
              <a:rPr lang="ru-RU" sz="4400" dirty="0"/>
              <a:t>Н</a:t>
            </a:r>
            <a:r>
              <a:rPr lang="en-US" sz="2400" dirty="0"/>
              <a:t>2n+2</a:t>
            </a:r>
            <a:r>
              <a:rPr lang="ru-RU" sz="2400" dirty="0"/>
              <a:t>;</a:t>
            </a:r>
          </a:p>
          <a:p>
            <a:pPr marL="514350" indent="-514350">
              <a:buAutoNum type="arabicParenR"/>
            </a:pPr>
            <a:r>
              <a:rPr lang="ru-RU" sz="2400" dirty="0"/>
              <a:t>Суффикс АН;</a:t>
            </a:r>
          </a:p>
          <a:p>
            <a:pPr marL="514350" indent="-514350">
              <a:buAutoNum type="arabicParenR"/>
            </a:pPr>
            <a:r>
              <a:rPr lang="ru-RU" sz="2400" dirty="0"/>
              <a:t>В цепочке между углеродами одинарные связи.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8651D7-ACCA-7C00-D0D2-260D356CE613}"/>
              </a:ext>
            </a:extLst>
          </p:cNvPr>
          <p:cNvSpPr txBox="1"/>
          <p:nvPr/>
        </p:nvSpPr>
        <p:spPr>
          <a:xfrm>
            <a:off x="5656082" y="3146965"/>
            <a:ext cx="5825765" cy="3042884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–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количество атомов углерода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=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Тогда количество </a:t>
            </a:r>
            <a:r>
              <a:rPr lang="ru-RU" sz="4000" dirty="0"/>
              <a:t>Н</a:t>
            </a:r>
            <a:r>
              <a:rPr lang="ru-RU" sz="2800" dirty="0"/>
              <a:t>: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2n + 2 = 2 ∙ 3 + 2 =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r>
              <a:rPr lang="ru-RU" sz="2800" dirty="0"/>
              <a:t>;</a:t>
            </a:r>
            <a:r>
              <a:rPr lang="en-US" sz="2800" dirty="0"/>
              <a:t>  </a:t>
            </a:r>
            <a:endParaRPr lang="ru-RU" sz="2800" dirty="0"/>
          </a:p>
          <a:p>
            <a:pPr lvl="0"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4000" dirty="0"/>
              <a:t>C</a:t>
            </a:r>
            <a:r>
              <a:rPr lang="en-US" sz="2400" dirty="0">
                <a:solidFill>
                  <a:schemeClr val="accent6"/>
                </a:solidFill>
              </a:rPr>
              <a:t>3</a:t>
            </a:r>
            <a:r>
              <a:rPr lang="en-US" sz="4000" dirty="0"/>
              <a:t>H</a:t>
            </a:r>
            <a:r>
              <a:rPr lang="en-US" sz="2400" dirty="0">
                <a:solidFill>
                  <a:schemeClr val="accent6"/>
                </a:solidFill>
              </a:rPr>
              <a:t>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671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383A2-D080-B096-B3BE-BDF19ED3B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Радикалы.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BAC2CC-FC99-3888-BCC2-D463F0E24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32061"/>
            <a:ext cx="10515600" cy="974136"/>
          </a:xfrm>
          <a:ln w="28575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Радикал</a:t>
            </a:r>
            <a:r>
              <a:rPr lang="ru-RU" dirty="0"/>
              <a:t> – это частица, образованная из молекулы путем отрыва атома водорода; имеет неспаренный электрон.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C26ABF-E134-EB90-E3A1-32B176BC5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059" y="2927129"/>
            <a:ext cx="1390008" cy="13839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7A1CD6-5A57-4784-E083-ED10F4B1E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880" y="2928498"/>
            <a:ext cx="993734" cy="138391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6C7CEE-6250-3F6E-648C-BC499C520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0367" y="2925760"/>
            <a:ext cx="993734" cy="138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50E37C-C141-F023-8DFC-5CB1CD459A13}"/>
              </a:ext>
            </a:extLst>
          </p:cNvPr>
          <p:cNvSpPr txBox="1"/>
          <p:nvPr/>
        </p:nvSpPr>
        <p:spPr>
          <a:xfrm>
            <a:off x="1489365" y="1693978"/>
            <a:ext cx="1767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Молекула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6F1EE-352B-09B7-FB9D-32B7715D11CE}"/>
              </a:ext>
            </a:extLst>
          </p:cNvPr>
          <p:cNvSpPr txBox="1"/>
          <p:nvPr/>
        </p:nvSpPr>
        <p:spPr>
          <a:xfrm>
            <a:off x="957052" y="4480362"/>
            <a:ext cx="1706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РАДИКАЛ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46F36E-E6CA-D670-7C83-B2613E000CB0}"/>
              </a:ext>
            </a:extLst>
          </p:cNvPr>
          <p:cNvSpPr txBox="1"/>
          <p:nvPr/>
        </p:nvSpPr>
        <p:spPr>
          <a:xfrm>
            <a:off x="7154940" y="2910273"/>
            <a:ext cx="518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0AF9D48-451A-59F5-0088-CB7EF5F438CD}"/>
              </a:ext>
            </a:extLst>
          </p:cNvPr>
          <p:cNvCxnSpPr>
            <a:cxnSpLocks/>
          </p:cNvCxnSpPr>
          <p:nvPr/>
        </p:nvCxnSpPr>
        <p:spPr>
          <a:xfrm>
            <a:off x="6861713" y="3294993"/>
            <a:ext cx="37707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5221F192-8363-7BD0-8E93-B097DE03B64F}"/>
              </a:ext>
            </a:extLst>
          </p:cNvPr>
          <p:cNvCxnSpPr/>
          <p:nvPr/>
        </p:nvCxnSpPr>
        <p:spPr>
          <a:xfrm>
            <a:off x="7409462" y="2652383"/>
            <a:ext cx="0" cy="37707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F540AAA5-1EF4-CDCB-1176-C8F0D2B201F4}"/>
              </a:ext>
            </a:extLst>
          </p:cNvPr>
          <p:cNvCxnSpPr>
            <a:cxnSpLocks/>
          </p:cNvCxnSpPr>
          <p:nvPr/>
        </p:nvCxnSpPr>
        <p:spPr>
          <a:xfrm flipH="1">
            <a:off x="7414178" y="3521926"/>
            <a:ext cx="1" cy="3072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F72CD68D-99A3-1AFD-1A5D-3734FC551AED}"/>
              </a:ext>
            </a:extLst>
          </p:cNvPr>
          <p:cNvCxnSpPr>
            <a:cxnSpLocks/>
          </p:cNvCxnSpPr>
          <p:nvPr/>
        </p:nvCxnSpPr>
        <p:spPr>
          <a:xfrm>
            <a:off x="7585741" y="3294993"/>
            <a:ext cx="2168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C00E36A-A729-E72B-D3E5-9DBC289F3D09}"/>
              </a:ext>
            </a:extLst>
          </p:cNvPr>
          <p:cNvSpPr txBox="1"/>
          <p:nvPr/>
        </p:nvSpPr>
        <p:spPr>
          <a:xfrm>
            <a:off x="7802558" y="2896152"/>
            <a:ext cx="7263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 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8ACE00-B5DA-F0C3-7C3D-2E017FEE65BB}"/>
              </a:ext>
            </a:extLst>
          </p:cNvPr>
          <p:cNvSpPr txBox="1"/>
          <p:nvPr/>
        </p:nvSpPr>
        <p:spPr>
          <a:xfrm>
            <a:off x="7134207" y="3709288"/>
            <a:ext cx="5599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DF6697-2223-4E72-39B7-CC3320B3BA77}"/>
              </a:ext>
            </a:extLst>
          </p:cNvPr>
          <p:cNvSpPr txBox="1"/>
          <p:nvPr/>
        </p:nvSpPr>
        <p:spPr>
          <a:xfrm>
            <a:off x="7134207" y="2009472"/>
            <a:ext cx="5599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548082-679D-2510-4275-A4A222CC3499}"/>
              </a:ext>
            </a:extLst>
          </p:cNvPr>
          <p:cNvSpPr txBox="1"/>
          <p:nvPr/>
        </p:nvSpPr>
        <p:spPr>
          <a:xfrm>
            <a:off x="6463491" y="2910273"/>
            <a:ext cx="5599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3F340B7E-A7B6-F072-FBED-497ACE592852}"/>
              </a:ext>
            </a:extLst>
          </p:cNvPr>
          <p:cNvCxnSpPr>
            <a:cxnSpLocks/>
          </p:cNvCxnSpPr>
          <p:nvPr/>
        </p:nvCxnSpPr>
        <p:spPr>
          <a:xfrm>
            <a:off x="7787916" y="3294993"/>
            <a:ext cx="2168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D90D4F2-D64B-EEB4-3818-18B039A0EF75}"/>
              </a:ext>
            </a:extLst>
          </p:cNvPr>
          <p:cNvSpPr txBox="1"/>
          <p:nvPr/>
        </p:nvSpPr>
        <p:spPr>
          <a:xfrm>
            <a:off x="6723607" y="1675314"/>
            <a:ext cx="1348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Мет</a:t>
            </a:r>
            <a:r>
              <a:rPr lang="ru-RU" sz="2800" b="1" dirty="0" err="1">
                <a:solidFill>
                  <a:srgbClr val="FF0000"/>
                </a:solidFill>
              </a:rPr>
              <a:t>АН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5BB9E0-A5DA-DD33-894A-8999EAD65694}"/>
              </a:ext>
            </a:extLst>
          </p:cNvPr>
          <p:cNvSpPr txBox="1"/>
          <p:nvPr/>
        </p:nvSpPr>
        <p:spPr>
          <a:xfrm>
            <a:off x="6554840" y="4480362"/>
            <a:ext cx="1367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Мет</a:t>
            </a:r>
            <a:r>
              <a:rPr lang="ru-RU" sz="2800" b="1" dirty="0" err="1">
                <a:solidFill>
                  <a:srgbClr val="FF0000"/>
                </a:solidFill>
              </a:rPr>
              <a:t>ИЛ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6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6 L 0.11771 0.006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0.25 -7.40741E-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5 4.44444E-6 L 0.24075 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21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24F9E-F016-32E6-4D81-51D611E2D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6B87E8-385A-9893-A9FD-BD0450B43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4296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Гомологический ряд </a:t>
            </a:r>
            <a:r>
              <a:rPr lang="ru-RU" b="1" dirty="0">
                <a:solidFill>
                  <a:srgbClr val="FF0000"/>
                </a:solidFill>
              </a:rPr>
              <a:t>алканов</a:t>
            </a:r>
            <a:r>
              <a:rPr lang="ru-RU" b="1" dirty="0"/>
              <a:t>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FE0B758-F672-3AC4-B8DE-F9DC4EEDB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87477"/>
              </p:ext>
            </p:extLst>
          </p:nvPr>
        </p:nvGraphicFramePr>
        <p:xfrm>
          <a:off x="838200" y="1396746"/>
          <a:ext cx="10417404" cy="51044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18521">
                  <a:extLst>
                    <a:ext uri="{9D8B030D-6E8A-4147-A177-3AD203B41FA5}">
                      <a16:colId xmlns:a16="http://schemas.microsoft.com/office/drawing/2014/main" val="742227290"/>
                    </a:ext>
                  </a:extLst>
                </a:gridCol>
                <a:gridCol w="2890180">
                  <a:extLst>
                    <a:ext uri="{9D8B030D-6E8A-4147-A177-3AD203B41FA5}">
                      <a16:colId xmlns:a16="http://schemas.microsoft.com/office/drawing/2014/main" val="3332812413"/>
                    </a:ext>
                  </a:extLst>
                </a:gridCol>
                <a:gridCol w="2977674">
                  <a:extLst>
                    <a:ext uri="{9D8B030D-6E8A-4147-A177-3AD203B41FA5}">
                      <a16:colId xmlns:a16="http://schemas.microsoft.com/office/drawing/2014/main" val="2183109659"/>
                    </a:ext>
                  </a:extLst>
                </a:gridCol>
                <a:gridCol w="2231029">
                  <a:extLst>
                    <a:ext uri="{9D8B030D-6E8A-4147-A177-3AD203B41FA5}">
                      <a16:colId xmlns:a16="http://schemas.microsoft.com/office/drawing/2014/main" val="567508364"/>
                    </a:ext>
                  </a:extLst>
                </a:gridCol>
              </a:tblGrid>
              <a:tr h="1050650">
                <a:tc>
                  <a:txBody>
                    <a:bodyPr/>
                    <a:lstStyle/>
                    <a:p>
                      <a:r>
                        <a:rPr lang="ru-RU" sz="2800"/>
                        <a:t>МФ алканов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Названия МФ алканов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Названия радикалов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МФ радикалов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986590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r>
                        <a:rPr lang="ru-RU" sz="3200" dirty="0"/>
                        <a:t>СН</a:t>
                      </a:r>
                      <a:r>
                        <a:rPr lang="ru-RU" sz="2000" dirty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мет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мет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ил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СН</a:t>
                      </a:r>
                      <a:r>
                        <a:rPr lang="ru-RU" sz="2000" dirty="0"/>
                        <a:t>3</a:t>
                      </a:r>
                      <a:r>
                        <a:rPr lang="ru-RU" sz="3200" dirty="0"/>
                        <a:t>-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362418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эт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эт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ил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2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5</a:t>
                      </a:r>
                      <a:r>
                        <a:rPr lang="ru-RU" sz="3200" dirty="0"/>
                        <a:t>-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163827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проп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проп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ил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3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7</a:t>
                      </a:r>
                      <a:r>
                        <a:rPr lang="ru-RU" sz="3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808518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бут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  <a:r>
                        <a:rPr lang="ru-RU" sz="28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бут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ил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4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9</a:t>
                      </a:r>
                      <a:r>
                        <a:rPr lang="ru-RU" sz="3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1879622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пент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/>
                        <a:t>пент</a:t>
                      </a:r>
                      <a:r>
                        <a:rPr lang="ru-RU" sz="2800" dirty="0" err="1">
                          <a:solidFill>
                            <a:srgbClr val="FF0000"/>
                          </a:solidFill>
                        </a:rPr>
                        <a:t>ил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5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11</a:t>
                      </a:r>
                      <a:r>
                        <a:rPr lang="ru-RU" sz="3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5321256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гекс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/>
                        <a:t>гекс</a:t>
                      </a:r>
                      <a:r>
                        <a:rPr lang="ru-RU" sz="2800" dirty="0" err="1">
                          <a:solidFill>
                            <a:srgbClr val="FF0000"/>
                          </a:solidFill>
                        </a:rPr>
                        <a:t>ил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6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13</a:t>
                      </a:r>
                      <a:r>
                        <a:rPr lang="ru-RU" sz="3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3208496"/>
                  </a:ext>
                </a:extLst>
              </a:tr>
              <a:tr h="41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гепт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гепт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</a:rPr>
                        <a:t>ил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С</a:t>
                      </a:r>
                      <a:r>
                        <a:rPr lang="ru-RU" sz="2000" dirty="0"/>
                        <a:t>7</a:t>
                      </a:r>
                      <a:r>
                        <a:rPr lang="ru-RU" sz="3200" dirty="0"/>
                        <a:t>Н</a:t>
                      </a:r>
                      <a:r>
                        <a:rPr lang="ru-RU" sz="2000" dirty="0"/>
                        <a:t>15</a:t>
                      </a:r>
                      <a:r>
                        <a:rPr lang="ru-RU" sz="3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37611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1D85F9A-06F2-B7E0-AA7A-A42ABD380727}"/>
              </a:ext>
            </a:extLst>
          </p:cNvPr>
          <p:cNvSpPr txBox="1"/>
          <p:nvPr/>
        </p:nvSpPr>
        <p:spPr>
          <a:xfrm>
            <a:off x="852340" y="3007044"/>
            <a:ext cx="915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69C567-49CE-35BA-6BC8-7F118CCA76FF}"/>
              </a:ext>
            </a:extLst>
          </p:cNvPr>
          <p:cNvSpPr txBox="1"/>
          <p:nvPr/>
        </p:nvSpPr>
        <p:spPr>
          <a:xfrm>
            <a:off x="866480" y="3593415"/>
            <a:ext cx="9151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176D3A-1D7F-581E-3BE3-CD9682DA04DB}"/>
              </a:ext>
            </a:extLst>
          </p:cNvPr>
          <p:cNvSpPr txBox="1"/>
          <p:nvPr/>
        </p:nvSpPr>
        <p:spPr>
          <a:xfrm>
            <a:off x="838200" y="4189494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E2584C-B1C3-F9D8-0C1C-AC3E6EBF9B38}"/>
              </a:ext>
            </a:extLst>
          </p:cNvPr>
          <p:cNvSpPr txBox="1"/>
          <p:nvPr/>
        </p:nvSpPr>
        <p:spPr>
          <a:xfrm>
            <a:off x="866480" y="4766616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354C40-5191-3DB3-DAA1-26DF7F435AA3}"/>
              </a:ext>
            </a:extLst>
          </p:cNvPr>
          <p:cNvSpPr txBox="1"/>
          <p:nvPr/>
        </p:nvSpPr>
        <p:spPr>
          <a:xfrm>
            <a:off x="866480" y="5331686"/>
            <a:ext cx="1066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FBD051-FF3F-54C8-9ED5-829CCA25E18B}"/>
              </a:ext>
            </a:extLst>
          </p:cNvPr>
          <p:cNvSpPr txBox="1"/>
          <p:nvPr/>
        </p:nvSpPr>
        <p:spPr>
          <a:xfrm>
            <a:off x="866480" y="5949066"/>
            <a:ext cx="1094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82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554DC-4FC2-74C5-A23B-FD5F6F69F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Строение атома углерода.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0FC92A-DA38-65E6-2D0F-3AFC2465F036}"/>
              </a:ext>
            </a:extLst>
          </p:cNvPr>
          <p:cNvSpPr txBox="1"/>
          <p:nvPr/>
        </p:nvSpPr>
        <p:spPr>
          <a:xfrm>
            <a:off x="1782055" y="1845319"/>
            <a:ext cx="2390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6</a:t>
            </a:r>
            <a:r>
              <a:rPr lang="ru-RU" sz="4800" dirty="0"/>
              <a:t>С</a:t>
            </a:r>
            <a:r>
              <a:rPr lang="ru-RU" sz="5400" b="1" dirty="0"/>
              <a:t> </a:t>
            </a:r>
            <a:r>
              <a:rPr lang="ru-RU" sz="4000" dirty="0"/>
              <a:t>2е, </a:t>
            </a:r>
            <a:r>
              <a:rPr lang="ru-RU" sz="4000" u="sng" dirty="0"/>
              <a:t>4е</a:t>
            </a:r>
            <a:endParaRPr lang="ru-RU" sz="5400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ECD419-D7D9-51D9-C1DB-430A91326EFC}"/>
              </a:ext>
            </a:extLst>
          </p:cNvPr>
          <p:cNvSpPr txBox="1"/>
          <p:nvPr/>
        </p:nvSpPr>
        <p:spPr>
          <a:xfrm>
            <a:off x="9517151" y="1926354"/>
            <a:ext cx="537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A1EF1619-CC66-C629-6DFD-901D8D875CD8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9111797" y="2341853"/>
            <a:ext cx="405354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86C1F4F-9F07-04A8-7CF6-EEEB611844B4}"/>
              </a:ext>
            </a:extLst>
          </p:cNvPr>
          <p:cNvCxnSpPr>
            <a:stCxn id="5" idx="3"/>
          </p:cNvCxnSpPr>
          <p:nvPr/>
        </p:nvCxnSpPr>
        <p:spPr>
          <a:xfrm flipV="1">
            <a:off x="10054477" y="2331706"/>
            <a:ext cx="421064" cy="1014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1BE6C971-48B2-5085-43C7-40D6CF0CAF03}"/>
              </a:ext>
            </a:extLst>
          </p:cNvPr>
          <p:cNvCxnSpPr>
            <a:stCxn id="5" idx="2"/>
          </p:cNvCxnSpPr>
          <p:nvPr/>
        </p:nvCxnSpPr>
        <p:spPr>
          <a:xfrm flipH="1">
            <a:off x="9781100" y="2757351"/>
            <a:ext cx="4714" cy="405352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C6A18AF0-DFA7-B916-65D0-6D923AE56503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9781100" y="1530428"/>
            <a:ext cx="4714" cy="39592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6C51DBC-A100-A459-59C8-073A97B6A5C6}"/>
              </a:ext>
            </a:extLst>
          </p:cNvPr>
          <p:cNvSpPr txBox="1"/>
          <p:nvPr/>
        </p:nvSpPr>
        <p:spPr>
          <a:xfrm>
            <a:off x="4719530" y="1972073"/>
            <a:ext cx="623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CDEE6A46-20EE-85D1-829F-3AFB8119B81E}"/>
              </a:ext>
            </a:extLst>
          </p:cNvPr>
          <p:cNvSpPr/>
          <p:nvPr/>
        </p:nvSpPr>
        <p:spPr>
          <a:xfrm>
            <a:off x="5247588" y="23418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>
            <a:extLst>
              <a:ext uri="{FF2B5EF4-FFF2-40B4-BE49-F238E27FC236}">
                <a16:creationId xmlns:a16="http://schemas.microsoft.com/office/drawing/2014/main" id="{8CB238D1-C94E-B74D-08C0-A6F879409B68}"/>
              </a:ext>
            </a:extLst>
          </p:cNvPr>
          <p:cNvSpPr/>
          <p:nvPr/>
        </p:nvSpPr>
        <p:spPr>
          <a:xfrm>
            <a:off x="4664150" y="2341852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4AF4058B-A932-4230-ABB4-57D7F4F17A4C}"/>
              </a:ext>
            </a:extLst>
          </p:cNvPr>
          <p:cNvSpPr/>
          <p:nvPr/>
        </p:nvSpPr>
        <p:spPr>
          <a:xfrm>
            <a:off x="4961641" y="2721371"/>
            <a:ext cx="47134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41B49AB3-DA5B-1235-F637-70E7846A14C0}"/>
              </a:ext>
            </a:extLst>
          </p:cNvPr>
          <p:cNvSpPr/>
          <p:nvPr/>
        </p:nvSpPr>
        <p:spPr>
          <a:xfrm>
            <a:off x="4961641" y="1986766"/>
            <a:ext cx="47134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90F6DC-6B06-A058-48AB-45D179588162}"/>
              </a:ext>
            </a:extLst>
          </p:cNvPr>
          <p:cNvSpPr txBox="1"/>
          <p:nvPr/>
        </p:nvSpPr>
        <p:spPr>
          <a:xfrm>
            <a:off x="5528822" y="1972073"/>
            <a:ext cx="3308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Неспаренные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(валентные) </a:t>
            </a:r>
            <a:r>
              <a:rPr lang="ru-RU" sz="2400" dirty="0"/>
              <a:t>электроны</a:t>
            </a:r>
          </a:p>
        </p:txBody>
      </p:sp>
      <p:pic>
        <p:nvPicPr>
          <p:cNvPr id="32" name="Рисунок 31" descr="Смущенный человек со сплошной заливкой">
            <a:extLst>
              <a:ext uri="{FF2B5EF4-FFF2-40B4-BE49-F238E27FC236}">
                <a16:creationId xmlns:a16="http://schemas.microsoft.com/office/drawing/2014/main" id="{2CB6C411-53D7-E0DF-D6F2-6C950263D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3129" y="3362060"/>
            <a:ext cx="1385741" cy="1385741"/>
          </a:xfrm>
          <a:prstGeom prst="rect">
            <a:avLst/>
          </a:prstGeom>
        </p:spPr>
      </p:pic>
      <p:pic>
        <p:nvPicPr>
          <p:cNvPr id="34" name="Рисунок 33" descr="Смущенный человек со сплошной заливкой">
            <a:extLst>
              <a:ext uri="{FF2B5EF4-FFF2-40B4-BE49-F238E27FC236}">
                <a16:creationId xmlns:a16="http://schemas.microsoft.com/office/drawing/2014/main" id="{CB249CD2-5CF4-81E1-993F-FB3F8BB82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8220"/>
          <a:stretch/>
        </p:blipFill>
        <p:spPr>
          <a:xfrm>
            <a:off x="4839092" y="3368178"/>
            <a:ext cx="994685" cy="1385741"/>
          </a:xfrm>
          <a:prstGeom prst="rect">
            <a:avLst/>
          </a:prstGeom>
        </p:spPr>
      </p:pic>
      <p:pic>
        <p:nvPicPr>
          <p:cNvPr id="35" name="Рисунок 34" descr="Смущенный человек со сплошной заливкой">
            <a:extLst>
              <a:ext uri="{FF2B5EF4-FFF2-40B4-BE49-F238E27FC236}">
                <a16:creationId xmlns:a16="http://schemas.microsoft.com/office/drawing/2014/main" id="{3217A552-7945-16E3-EF0E-9E9FAE1A1C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8220"/>
          <a:stretch/>
        </p:blipFill>
        <p:spPr>
          <a:xfrm>
            <a:off x="6358222" y="3368178"/>
            <a:ext cx="994685" cy="1385741"/>
          </a:xfrm>
          <a:prstGeom prst="rect">
            <a:avLst/>
          </a:prstGeom>
        </p:spPr>
      </p:pic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A039DB06-272D-49A6-0607-B1A4161050A3}"/>
              </a:ext>
            </a:extLst>
          </p:cNvPr>
          <p:cNvCxnSpPr/>
          <p:nvPr/>
        </p:nvCxnSpPr>
        <p:spPr>
          <a:xfrm>
            <a:off x="5680357" y="3973398"/>
            <a:ext cx="364503" cy="11123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FBFF0B32-40B7-F46B-8C69-2CBDAE7C6A25}"/>
              </a:ext>
            </a:extLst>
          </p:cNvPr>
          <p:cNvCxnSpPr>
            <a:cxnSpLocks/>
          </p:cNvCxnSpPr>
          <p:nvPr/>
        </p:nvCxnSpPr>
        <p:spPr>
          <a:xfrm flipH="1">
            <a:off x="6150834" y="3973398"/>
            <a:ext cx="325380" cy="11123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E4D4EB8-D68D-7448-F3E9-19202F9F25D3}"/>
              </a:ext>
            </a:extLst>
          </p:cNvPr>
          <p:cNvSpPr txBox="1"/>
          <p:nvPr/>
        </p:nvSpPr>
        <p:spPr>
          <a:xfrm>
            <a:off x="4839092" y="5085760"/>
            <a:ext cx="2513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ВАЛЕНТНОСТЬ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65A08B2-AF6D-550E-9E97-C4392C851C46}"/>
              </a:ext>
            </a:extLst>
          </p:cNvPr>
          <p:cNvSpPr txBox="1"/>
          <p:nvPr/>
        </p:nvSpPr>
        <p:spPr>
          <a:xfrm>
            <a:off x="895391" y="5608980"/>
            <a:ext cx="10510886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- это число связей, которое образует один элемент с </a:t>
            </a:r>
            <a:r>
              <a:rPr lang="ru-RU" sz="2800" dirty="0">
                <a:solidFill>
                  <a:schemeClr val="accent2"/>
                </a:solidFill>
              </a:rPr>
              <a:t>другими элементами</a:t>
            </a:r>
            <a:r>
              <a:rPr lang="ru-RU" sz="2800" dirty="0"/>
              <a:t>, за счет </a:t>
            </a:r>
            <a:r>
              <a:rPr lang="ru-RU" sz="2800" dirty="0">
                <a:solidFill>
                  <a:schemeClr val="accent2"/>
                </a:solidFill>
              </a:rPr>
              <a:t>валентных</a:t>
            </a:r>
            <a:r>
              <a:rPr lang="ru-RU" sz="2800" dirty="0"/>
              <a:t> (</a:t>
            </a:r>
            <a:r>
              <a:rPr lang="ru-RU" sz="2800" dirty="0">
                <a:solidFill>
                  <a:schemeClr val="accent1"/>
                </a:solidFill>
              </a:rPr>
              <a:t>неспаренных</a:t>
            </a:r>
            <a:r>
              <a:rPr lang="ru-RU" sz="2800" dirty="0"/>
              <a:t>) электронов (С</a:t>
            </a:r>
            <a:r>
              <a:rPr lang="en-US" sz="2800" dirty="0"/>
              <a:t>   )</a:t>
            </a:r>
            <a:r>
              <a:rPr lang="ru-RU" sz="2800" dirty="0"/>
              <a:t>.</a:t>
            </a:r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A11E75CC-5401-48D6-BE69-4FE9C0FBF11A}"/>
              </a:ext>
            </a:extLst>
          </p:cNvPr>
          <p:cNvCxnSpPr/>
          <p:nvPr/>
        </p:nvCxnSpPr>
        <p:spPr>
          <a:xfrm>
            <a:off x="3596717" y="2155458"/>
            <a:ext cx="2117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49C51873-C0DC-E7BE-368A-7A25F72C5F4E}"/>
              </a:ext>
            </a:extLst>
          </p:cNvPr>
          <p:cNvCxnSpPr/>
          <p:nvPr/>
        </p:nvCxnSpPr>
        <p:spPr>
          <a:xfrm>
            <a:off x="2893628" y="2155458"/>
            <a:ext cx="2117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3707094-87F4-9CA3-ED5A-4FFD3AB52D16}"/>
              </a:ext>
            </a:extLst>
          </p:cNvPr>
          <p:cNvSpPr txBox="1"/>
          <p:nvPr/>
        </p:nvSpPr>
        <p:spPr>
          <a:xfrm>
            <a:off x="10054477" y="6001565"/>
            <a:ext cx="49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</a:t>
            </a:r>
            <a:r>
              <a:rPr lang="en-US" dirty="0"/>
              <a:t>IV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01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5" grpId="0"/>
      <p:bldP spid="24" grpId="0" animBg="1"/>
      <p:bldP spid="25" grpId="0" animBg="1"/>
      <p:bldP spid="28" grpId="0" animBg="1"/>
      <p:bldP spid="29" grpId="0" animBg="1"/>
      <p:bldP spid="41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68DB3-CD8F-12F3-F458-A64FA176E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182" y="372813"/>
            <a:ext cx="10709635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Органическая химия </a:t>
            </a:r>
            <a:r>
              <a:rPr lang="ru-RU" dirty="0"/>
              <a:t>– это химия углерода </a:t>
            </a:r>
            <a:r>
              <a:rPr lang="ru-RU" b="1" dirty="0"/>
              <a:t>С</a:t>
            </a:r>
            <a:r>
              <a:rPr lang="ru-RU" dirty="0"/>
              <a:t>, в соединениях с: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78027-67BD-8C59-735B-D9A3A39D0654}"/>
              </a:ext>
            </a:extLst>
          </p:cNvPr>
          <p:cNvSpPr txBox="1"/>
          <p:nvPr/>
        </p:nvSpPr>
        <p:spPr>
          <a:xfrm>
            <a:off x="838200" y="1866507"/>
            <a:ext cx="8192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1) водородом Н (</a:t>
            </a:r>
            <a:r>
              <a:rPr lang="ru-RU" sz="2800" dirty="0">
                <a:solidFill>
                  <a:schemeClr val="accent2"/>
                </a:solidFill>
              </a:rPr>
              <a:t>углеводороды</a:t>
            </a:r>
            <a:r>
              <a:rPr lang="ru-RU" sz="2800" dirty="0"/>
              <a:t> </a:t>
            </a:r>
            <a:r>
              <a:rPr lang="ru-RU" sz="2800" dirty="0" err="1"/>
              <a:t>С</a:t>
            </a:r>
            <a:r>
              <a:rPr lang="ru-RU" sz="2000" dirty="0" err="1"/>
              <a:t>х</a:t>
            </a:r>
            <a:r>
              <a:rPr lang="ru-RU" sz="2800" dirty="0" err="1"/>
              <a:t>Н</a:t>
            </a:r>
            <a:r>
              <a:rPr lang="ru-RU" sz="2000" dirty="0" err="1"/>
              <a:t>у</a:t>
            </a:r>
            <a:r>
              <a:rPr lang="ru-RU" sz="2800" dirty="0"/>
              <a:t>);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52F37C-E326-DEB1-8CF0-6E3232692A80}"/>
              </a:ext>
            </a:extLst>
          </p:cNvPr>
          <p:cNvSpPr txBox="1"/>
          <p:nvPr/>
        </p:nvSpPr>
        <p:spPr>
          <a:xfrm>
            <a:off x="5081048" y="2557858"/>
            <a:ext cx="6466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2) кислородом О (например, спирты);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DCD150-F05F-F7C9-A8C5-0805A1843526}"/>
              </a:ext>
            </a:extLst>
          </p:cNvPr>
          <p:cNvSpPr txBox="1"/>
          <p:nvPr/>
        </p:nvSpPr>
        <p:spPr>
          <a:xfrm>
            <a:off x="838200" y="3256897"/>
            <a:ext cx="6909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3) азотом </a:t>
            </a:r>
            <a:r>
              <a:rPr lang="en-US" sz="2800" dirty="0"/>
              <a:t>N </a:t>
            </a:r>
            <a:r>
              <a:rPr lang="ru-RU" sz="2800" dirty="0"/>
              <a:t>(например, белки).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270914-0289-82D0-D341-56047931296E}"/>
              </a:ext>
            </a:extLst>
          </p:cNvPr>
          <p:cNvSpPr txBox="1"/>
          <p:nvPr/>
        </p:nvSpPr>
        <p:spPr>
          <a:xfrm>
            <a:off x="895546" y="4119512"/>
            <a:ext cx="106522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Интересный факт:</a:t>
            </a:r>
          </a:p>
          <a:p>
            <a:r>
              <a:rPr lang="ru-RU" sz="2800" dirty="0"/>
              <a:t>На 2023год известно около </a:t>
            </a:r>
            <a:r>
              <a:rPr lang="ru-RU" sz="2800" dirty="0">
                <a:solidFill>
                  <a:srgbClr val="FF0000"/>
                </a:solidFill>
              </a:rPr>
              <a:t>500 тысяч</a:t>
            </a:r>
            <a:r>
              <a:rPr lang="ru-RU" sz="2800" dirty="0"/>
              <a:t> неорганических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4B146C-8FC3-9F90-BC63-EF753F4412D7}"/>
              </a:ext>
            </a:extLst>
          </p:cNvPr>
          <p:cNvSpPr txBox="1"/>
          <p:nvPr/>
        </p:nvSpPr>
        <p:spPr>
          <a:xfrm>
            <a:off x="3723589" y="5151404"/>
            <a:ext cx="5467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и </a:t>
            </a:r>
            <a:r>
              <a:rPr lang="ru-RU" sz="2800" dirty="0">
                <a:solidFill>
                  <a:srgbClr val="FF0000"/>
                </a:solidFill>
              </a:rPr>
              <a:t>168 млн. </a:t>
            </a:r>
            <a:r>
              <a:rPr lang="ru-RU" sz="2800" dirty="0"/>
              <a:t>органических веществ.</a:t>
            </a:r>
          </a:p>
        </p:txBody>
      </p:sp>
      <p:pic>
        <p:nvPicPr>
          <p:cNvPr id="3" name="Рисунок 2" descr="Picture background">
            <a:extLst>
              <a:ext uri="{FF2B5EF4-FFF2-40B4-BE49-F238E27FC236}">
                <a16:creationId xmlns:a16="http://schemas.microsoft.com/office/drawing/2014/main" id="{D563B6A9-197B-50AD-4FC6-1B09B7C30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258" y="1523933"/>
            <a:ext cx="1541183" cy="1096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Picture background">
            <a:extLst>
              <a:ext uri="{FF2B5EF4-FFF2-40B4-BE49-F238E27FC236}">
                <a16:creationId xmlns:a16="http://schemas.microsoft.com/office/drawing/2014/main" id="{107D3C2D-0076-81A3-5E75-8A6A28338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82" y="2357496"/>
            <a:ext cx="1461481" cy="1061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Picture background">
            <a:extLst>
              <a:ext uri="{FF2B5EF4-FFF2-40B4-BE49-F238E27FC236}">
                <a16:creationId xmlns:a16="http://schemas.microsoft.com/office/drawing/2014/main" id="{84F5E6E3-E91F-02E8-02FD-CB5BAD6B1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341" y="3081078"/>
            <a:ext cx="1815704" cy="1348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6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442A5D-05F3-26B4-3CD1-7BCB4A938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Причины многообразия </a:t>
            </a:r>
            <a:br>
              <a:rPr lang="ru-RU" b="1" dirty="0"/>
            </a:br>
            <a:r>
              <a:rPr lang="ru-RU" b="1" dirty="0"/>
              <a:t>органических веществ.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651473-5CF6-9D7F-702E-0E880F935566}"/>
              </a:ext>
            </a:extLst>
          </p:cNvPr>
          <p:cNvSpPr txBox="1"/>
          <p:nvPr/>
        </p:nvSpPr>
        <p:spPr>
          <a:xfrm>
            <a:off x="838200" y="2017336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</a:t>
            </a:r>
            <a:r>
              <a:rPr lang="ru-RU" sz="2800" dirty="0"/>
              <a:t>. Углерод, с другими атомами углерода, может образовывать </a:t>
            </a:r>
            <a:r>
              <a:rPr lang="ru-RU" sz="2800" b="1" dirty="0">
                <a:solidFill>
                  <a:schemeClr val="accent2"/>
                </a:solidFill>
              </a:rPr>
              <a:t>цепочки</a:t>
            </a:r>
            <a:r>
              <a:rPr lang="ru-RU" sz="2800" dirty="0"/>
              <a:t> разной </a:t>
            </a:r>
            <a:r>
              <a:rPr lang="ru-RU" sz="2800" dirty="0">
                <a:solidFill>
                  <a:schemeClr val="accent6"/>
                </a:solidFill>
              </a:rPr>
              <a:t>длины</a:t>
            </a:r>
            <a:r>
              <a:rPr lang="ru-RU" sz="28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51F3A-C355-8868-04EC-2EB388008673}"/>
              </a:ext>
            </a:extLst>
          </p:cNvPr>
          <p:cNvSpPr txBox="1"/>
          <p:nvPr/>
        </p:nvSpPr>
        <p:spPr>
          <a:xfrm>
            <a:off x="1168943" y="3049351"/>
            <a:ext cx="556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3609194-B177-01E0-4CDC-07CCBCD0993C}"/>
              </a:ext>
            </a:extLst>
          </p:cNvPr>
          <p:cNvCxnSpPr/>
          <p:nvPr/>
        </p:nvCxnSpPr>
        <p:spPr>
          <a:xfrm flipV="1">
            <a:off x="1659117" y="3423926"/>
            <a:ext cx="421064" cy="1014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D3B566D-98CD-CB68-DC8A-B60D17A174A3}"/>
              </a:ext>
            </a:extLst>
          </p:cNvPr>
          <p:cNvSpPr txBox="1"/>
          <p:nvPr/>
        </p:nvSpPr>
        <p:spPr>
          <a:xfrm>
            <a:off x="2080182" y="3039205"/>
            <a:ext cx="5561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/>
              <a:t>С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D9F9B1C-2715-5DAC-8914-BD7C5AFFB1FC}"/>
              </a:ext>
            </a:extLst>
          </p:cNvPr>
          <p:cNvCxnSpPr/>
          <p:nvPr/>
        </p:nvCxnSpPr>
        <p:spPr>
          <a:xfrm flipV="1">
            <a:off x="2636362" y="3434073"/>
            <a:ext cx="421064" cy="1014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741016D-C1FF-0676-1755-CA3F59DDAA60}"/>
              </a:ext>
            </a:extLst>
          </p:cNvPr>
          <p:cNvCxnSpPr/>
          <p:nvPr/>
        </p:nvCxnSpPr>
        <p:spPr>
          <a:xfrm flipV="1">
            <a:off x="3604169" y="3423924"/>
            <a:ext cx="421064" cy="1014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9C952F9-3001-2FF6-BA33-CFE5A72E2A14}"/>
              </a:ext>
            </a:extLst>
          </p:cNvPr>
          <p:cNvSpPr txBox="1"/>
          <p:nvPr/>
        </p:nvSpPr>
        <p:spPr>
          <a:xfrm>
            <a:off x="3096698" y="3039205"/>
            <a:ext cx="55617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/>
              <a:t>С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93D4AD-8E54-3DA1-2671-ABBF8CC6DC5D}"/>
              </a:ext>
            </a:extLst>
          </p:cNvPr>
          <p:cNvSpPr txBox="1"/>
          <p:nvPr/>
        </p:nvSpPr>
        <p:spPr>
          <a:xfrm>
            <a:off x="4025233" y="3034271"/>
            <a:ext cx="55617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/>
              <a:t>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ACC746-095A-B35B-C1D9-31700C5ED58C}"/>
              </a:ext>
            </a:extLst>
          </p:cNvPr>
          <p:cNvSpPr txBox="1"/>
          <p:nvPr/>
        </p:nvSpPr>
        <p:spPr>
          <a:xfrm>
            <a:off x="4953768" y="3024123"/>
            <a:ext cx="5561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/>
              <a:t>С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962F066B-E881-F10C-D69A-6E83D4C74CE3}"/>
              </a:ext>
            </a:extLst>
          </p:cNvPr>
          <p:cNvCxnSpPr/>
          <p:nvPr/>
        </p:nvCxnSpPr>
        <p:spPr>
          <a:xfrm flipV="1">
            <a:off x="4518580" y="3408844"/>
            <a:ext cx="421064" cy="1014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12F9ABA-DB43-DC3D-4023-43D6CED7AA87}"/>
              </a:ext>
            </a:extLst>
          </p:cNvPr>
          <p:cNvSpPr txBox="1"/>
          <p:nvPr/>
        </p:nvSpPr>
        <p:spPr>
          <a:xfrm>
            <a:off x="838200" y="4017818"/>
            <a:ext cx="1035455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II</a:t>
            </a:r>
            <a:r>
              <a:rPr lang="ru-RU" sz="2800" dirty="0"/>
              <a:t>. Углерод, с другими атомами углерода, может образовывать </a:t>
            </a:r>
            <a:r>
              <a:rPr lang="ru-RU" sz="2800" b="1" dirty="0">
                <a:solidFill>
                  <a:schemeClr val="accent2"/>
                </a:solidFill>
              </a:rPr>
              <a:t>цепочки</a:t>
            </a:r>
            <a:r>
              <a:rPr lang="ru-RU" sz="2800" dirty="0"/>
              <a:t> разного </a:t>
            </a:r>
            <a:r>
              <a:rPr lang="ru-RU" sz="2800" dirty="0">
                <a:solidFill>
                  <a:schemeClr val="accent6"/>
                </a:solidFill>
              </a:rPr>
              <a:t>вида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486023-1F56-0B31-5755-30FF662FEF91}"/>
              </a:ext>
            </a:extLst>
          </p:cNvPr>
          <p:cNvSpPr txBox="1"/>
          <p:nvPr/>
        </p:nvSpPr>
        <p:spPr>
          <a:xfrm>
            <a:off x="1534985" y="5078618"/>
            <a:ext cx="4138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/>
              <a:t>Нормальные цепочки</a:t>
            </a:r>
            <a:r>
              <a:rPr lang="ru-RU" dirty="0"/>
              <a:t>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F444D2C-E3A3-4AA4-90DD-EABC24F3A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187" y="5673725"/>
            <a:ext cx="50292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9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3" grpId="0"/>
      <p:bldP spid="15" grpId="0"/>
      <p:bldP spid="17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319033-4FE4-02B4-F8B6-80EE364BAD97}"/>
              </a:ext>
            </a:extLst>
          </p:cNvPr>
          <p:cNvSpPr txBox="1"/>
          <p:nvPr/>
        </p:nvSpPr>
        <p:spPr>
          <a:xfrm>
            <a:off x="1432874" y="735291"/>
            <a:ext cx="5627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2. Разветвленные цепочки.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091F59-0D7C-051F-06B4-4E587B8010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27695"/>
          <a:stretch/>
        </p:blipFill>
        <p:spPr>
          <a:xfrm>
            <a:off x="2170514" y="1495949"/>
            <a:ext cx="3636398" cy="8191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B3287F6-C405-E483-F798-3A3E0D931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748" y="1153049"/>
            <a:ext cx="742950" cy="1162050"/>
          </a:xfrm>
          <a:prstGeom prst="rect">
            <a:avLst/>
          </a:prstGeom>
        </p:spPr>
      </p:pic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66FE7F5B-81FD-611F-C599-38CC8D78D151}"/>
              </a:ext>
            </a:extLst>
          </p:cNvPr>
          <p:cNvCxnSpPr>
            <a:cxnSpLocks/>
          </p:cNvCxnSpPr>
          <p:nvPr/>
        </p:nvCxnSpPr>
        <p:spPr>
          <a:xfrm>
            <a:off x="2583527" y="2315099"/>
            <a:ext cx="348792" cy="245097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1A7E4F9-58FC-AC70-622E-8EEA7C934CD2}"/>
              </a:ext>
            </a:extLst>
          </p:cNvPr>
          <p:cNvCxnSpPr/>
          <p:nvPr/>
        </p:nvCxnSpPr>
        <p:spPr>
          <a:xfrm>
            <a:off x="6278252" y="1905523"/>
            <a:ext cx="78242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661FF6-0FAC-4E89-B080-6EAEDCDA21C3}"/>
              </a:ext>
            </a:extLst>
          </p:cNvPr>
          <p:cNvSpPr txBox="1"/>
          <p:nvPr/>
        </p:nvSpPr>
        <p:spPr>
          <a:xfrm>
            <a:off x="7136090" y="1674690"/>
            <a:ext cx="3393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Основная </a:t>
            </a:r>
            <a:r>
              <a:rPr lang="ru-RU" sz="2400" dirty="0">
                <a:solidFill>
                  <a:srgbClr val="FF0000"/>
                </a:solidFill>
              </a:rPr>
              <a:t>часть </a:t>
            </a:r>
            <a:r>
              <a:rPr lang="ru-RU" sz="2400" dirty="0"/>
              <a:t>цепочки</a:t>
            </a: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040015AE-CB81-744B-DECD-0ED2026EE04A}"/>
              </a:ext>
            </a:extLst>
          </p:cNvPr>
          <p:cNvCxnSpPr/>
          <p:nvPr/>
        </p:nvCxnSpPr>
        <p:spPr>
          <a:xfrm>
            <a:off x="5608949" y="2851181"/>
            <a:ext cx="78242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4349DAE-0E3B-8A4F-2BE1-2A6C63ABA36E}"/>
              </a:ext>
            </a:extLst>
          </p:cNvPr>
          <p:cNvSpPr txBox="1"/>
          <p:nvPr/>
        </p:nvSpPr>
        <p:spPr>
          <a:xfrm>
            <a:off x="6391373" y="2620348"/>
            <a:ext cx="335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боковая </a:t>
            </a:r>
            <a:r>
              <a:rPr lang="ru-RU" sz="2400" dirty="0">
                <a:solidFill>
                  <a:srgbClr val="FF0000"/>
                </a:solidFill>
              </a:rPr>
              <a:t>часть </a:t>
            </a:r>
            <a:r>
              <a:rPr lang="ru-RU" sz="2400" dirty="0"/>
              <a:t>цепочки</a:t>
            </a: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C2D82754-F4CE-242A-BCC4-EFAE0D1D0D64}"/>
              </a:ext>
            </a:extLst>
          </p:cNvPr>
          <p:cNvSpPr/>
          <p:nvPr/>
        </p:nvSpPr>
        <p:spPr>
          <a:xfrm>
            <a:off x="4411300" y="2552537"/>
            <a:ext cx="573977" cy="597289"/>
          </a:xfrm>
          <a:custGeom>
            <a:avLst/>
            <a:gdLst>
              <a:gd name="connsiteX0" fmla="*/ 17112 w 573977"/>
              <a:gd name="connsiteY0" fmla="*/ 243593 h 597289"/>
              <a:gd name="connsiteX1" fmla="*/ 167940 w 573977"/>
              <a:gd name="connsiteY1" fmla="*/ 7923 h 597289"/>
              <a:gd name="connsiteX2" fmla="*/ 450745 w 573977"/>
              <a:gd name="connsiteY2" fmla="*/ 73910 h 597289"/>
              <a:gd name="connsiteX3" fmla="*/ 573293 w 573977"/>
              <a:gd name="connsiteY3" fmla="*/ 253020 h 597289"/>
              <a:gd name="connsiteX4" fmla="*/ 488452 w 573977"/>
              <a:gd name="connsiteY4" fmla="*/ 516970 h 597289"/>
              <a:gd name="connsiteX5" fmla="*/ 252782 w 573977"/>
              <a:gd name="connsiteY5" fmla="*/ 592385 h 597289"/>
              <a:gd name="connsiteX6" fmla="*/ 17112 w 573977"/>
              <a:gd name="connsiteY6" fmla="*/ 403848 h 597289"/>
              <a:gd name="connsiteX7" fmla="*/ 17112 w 573977"/>
              <a:gd name="connsiteY7" fmla="*/ 328434 h 597289"/>
              <a:gd name="connsiteX8" fmla="*/ 7685 w 573977"/>
              <a:gd name="connsiteY8" fmla="*/ 337861 h 597289"/>
              <a:gd name="connsiteX9" fmla="*/ 7685 w 573977"/>
              <a:gd name="connsiteY9" fmla="*/ 337861 h 59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3977" h="597289">
                <a:moveTo>
                  <a:pt x="17112" y="243593"/>
                </a:moveTo>
                <a:cubicBezTo>
                  <a:pt x="56390" y="139898"/>
                  <a:pt x="95668" y="36203"/>
                  <a:pt x="167940" y="7923"/>
                </a:cubicBezTo>
                <a:cubicBezTo>
                  <a:pt x="240212" y="-20357"/>
                  <a:pt x="383186" y="33061"/>
                  <a:pt x="450745" y="73910"/>
                </a:cubicBezTo>
                <a:cubicBezTo>
                  <a:pt x="518304" y="114759"/>
                  <a:pt x="567008" y="179177"/>
                  <a:pt x="573293" y="253020"/>
                </a:cubicBezTo>
                <a:cubicBezTo>
                  <a:pt x="579578" y="326863"/>
                  <a:pt x="541871" y="460409"/>
                  <a:pt x="488452" y="516970"/>
                </a:cubicBezTo>
                <a:cubicBezTo>
                  <a:pt x="435034" y="573531"/>
                  <a:pt x="331339" y="611239"/>
                  <a:pt x="252782" y="592385"/>
                </a:cubicBezTo>
                <a:cubicBezTo>
                  <a:pt x="174225" y="573531"/>
                  <a:pt x="56390" y="447840"/>
                  <a:pt x="17112" y="403848"/>
                </a:cubicBezTo>
                <a:cubicBezTo>
                  <a:pt x="-22166" y="359856"/>
                  <a:pt x="18683" y="339432"/>
                  <a:pt x="17112" y="328434"/>
                </a:cubicBezTo>
                <a:cubicBezTo>
                  <a:pt x="15541" y="317436"/>
                  <a:pt x="7685" y="337861"/>
                  <a:pt x="7685" y="337861"/>
                </a:cubicBezTo>
                <a:lnTo>
                  <a:pt x="7685" y="337861"/>
                </a:lnTo>
              </a:path>
            </a:pathLst>
          </a:cu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6AA7C9-019F-481C-544D-8167207BF8C8}"/>
              </a:ext>
            </a:extLst>
          </p:cNvPr>
          <p:cNvSpPr txBox="1"/>
          <p:nvPr/>
        </p:nvSpPr>
        <p:spPr>
          <a:xfrm>
            <a:off x="1432874" y="3566006"/>
            <a:ext cx="5816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3. Циклическая (замкнутая) цепочка.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EB2445-A5A4-1517-40AC-A5417078430F}"/>
              </a:ext>
            </a:extLst>
          </p:cNvPr>
          <p:cNvSpPr txBox="1"/>
          <p:nvPr/>
        </p:nvSpPr>
        <p:spPr>
          <a:xfrm>
            <a:off x="4084163" y="4188498"/>
            <a:ext cx="5137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/>
              <a:t>С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8D6069E-6434-94A0-0E2C-4FD990AB40F5}"/>
              </a:ext>
            </a:extLst>
          </p:cNvPr>
          <p:cNvSpPr txBox="1"/>
          <p:nvPr/>
        </p:nvSpPr>
        <p:spPr>
          <a:xfrm>
            <a:off x="4885442" y="4797382"/>
            <a:ext cx="5739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E2746C-4178-217D-5D88-FA8CBB2305F9}"/>
              </a:ext>
            </a:extLst>
          </p:cNvPr>
          <p:cNvSpPr txBox="1"/>
          <p:nvPr/>
        </p:nvSpPr>
        <p:spPr>
          <a:xfrm>
            <a:off x="3222667" y="4760376"/>
            <a:ext cx="5739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DDECFE-C6BA-17A1-4D38-C84DBD7FA059}"/>
              </a:ext>
            </a:extLst>
          </p:cNvPr>
          <p:cNvSpPr txBox="1"/>
          <p:nvPr/>
        </p:nvSpPr>
        <p:spPr>
          <a:xfrm>
            <a:off x="4527223" y="5627280"/>
            <a:ext cx="5739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9F4150-E668-35D2-E110-74F09EC3FD54}"/>
              </a:ext>
            </a:extLst>
          </p:cNvPr>
          <p:cNvSpPr txBox="1"/>
          <p:nvPr/>
        </p:nvSpPr>
        <p:spPr>
          <a:xfrm>
            <a:off x="3699778" y="5627280"/>
            <a:ext cx="5739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234997D6-74B5-4067-AE69-F14A134C95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471" y="5963228"/>
            <a:ext cx="451143" cy="48772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C6A7D1F5-5106-99EC-DD81-8AAFBB4B3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899430">
            <a:off x="4588639" y="4833867"/>
            <a:ext cx="451143" cy="48772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7256B933-0474-58BA-55CB-138EF2C81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381667">
            <a:off x="3619158" y="4833867"/>
            <a:ext cx="451143" cy="4877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E0A35CB6-E1B9-6312-CF68-0C91D363F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26150">
            <a:off x="3441884" y="5602895"/>
            <a:ext cx="451143" cy="48772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7E21EB9F-82C9-AA96-7304-F18679FD2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914247">
            <a:off x="4801362" y="5617107"/>
            <a:ext cx="451143" cy="4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L -1.25E-6 0.06713 C -1.25E-6 0.09745 0.01953 0.13495 0.03594 0.13495 L 0.07188 0.1349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L -1.25E-6 0.07268 C -1.25E-6 0.10509 0.08399 0.1456 0.15208 0.1456 L 0.30456 0.1456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21" y="72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07407E-6 L 0.23386 -0.003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9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L -1.25E-6 0.07268 C -1.25E-6 0.10532 0.06289 0.1456 0.11393 0.1456 L 0.228 0.1456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93" y="72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5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7" grpId="0" animBg="1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E4749-A19D-9A56-6A0E-FCC204CD4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Причины многообразия </a:t>
            </a:r>
            <a:b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органических веществ.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870B7-6822-05E1-890B-64136B6813E9}"/>
              </a:ext>
            </a:extLst>
          </p:cNvPr>
          <p:cNvSpPr txBox="1"/>
          <p:nvPr/>
        </p:nvSpPr>
        <p:spPr>
          <a:xfrm>
            <a:off x="838199" y="1953329"/>
            <a:ext cx="10515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III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Углерод, с другим атомом углерода, может образовывать </a:t>
            </a:r>
            <a:r>
              <a:rPr lang="ru-RU" sz="2800" b="1" dirty="0">
                <a:solidFill>
                  <a:srgbClr val="ED7D31"/>
                </a:solidFill>
                <a:latin typeface="Calibri" panose="020F0502020204030204"/>
              </a:rPr>
              <a:t>разного типа связи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8A1BB4-9D64-343D-A3FE-5C0CE19169B8}"/>
              </a:ext>
            </a:extLst>
          </p:cNvPr>
          <p:cNvSpPr txBox="1"/>
          <p:nvPr/>
        </p:nvSpPr>
        <p:spPr>
          <a:xfrm>
            <a:off x="838199" y="2990296"/>
            <a:ext cx="3346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 Одинарные связи: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502D69-3886-585F-93C5-C24E949361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5221"/>
          <a:stretch/>
        </p:blipFill>
        <p:spPr>
          <a:xfrm>
            <a:off x="4085102" y="2898783"/>
            <a:ext cx="1755799" cy="8169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E4F036-E3E5-D959-0866-A22403FBDEBD}"/>
              </a:ext>
            </a:extLst>
          </p:cNvPr>
          <p:cNvSpPr txBox="1"/>
          <p:nvPr/>
        </p:nvSpPr>
        <p:spPr>
          <a:xfrm>
            <a:off x="838199" y="3797546"/>
            <a:ext cx="3487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Двойные связи: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2604E06-53F7-D5CF-C639-682F93C7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45" y="3715718"/>
            <a:ext cx="1755800" cy="8169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7A94BA-648D-F059-D0EE-842EEB65C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102" y="4139904"/>
            <a:ext cx="451143" cy="487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6EBE27-4451-3141-9DA1-3182DA852AB2}"/>
              </a:ext>
            </a:extLst>
          </p:cNvPr>
          <p:cNvSpPr txBox="1"/>
          <p:nvPr/>
        </p:nvSpPr>
        <p:spPr>
          <a:xfrm>
            <a:off x="838199" y="4734855"/>
            <a:ext cx="3469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Тройные связи: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D66E129-4A00-F435-C682-C0785FC58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45" y="4661156"/>
            <a:ext cx="1755800" cy="8169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E1D225-0760-CCB9-3836-D60F9C14A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021" y="4908066"/>
            <a:ext cx="451143" cy="4877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002B7C-34D1-CB3B-07F3-0051ABA92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020" y="5100981"/>
            <a:ext cx="451143" cy="487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CB3C69-867C-9F1E-5EB7-8E28252F5433}"/>
              </a:ext>
            </a:extLst>
          </p:cNvPr>
          <p:cNvSpPr txBox="1"/>
          <p:nvPr/>
        </p:nvSpPr>
        <p:spPr>
          <a:xfrm>
            <a:off x="6169058" y="4124185"/>
            <a:ext cx="4524866" cy="9541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Двойные и тройные связи называются </a:t>
            </a:r>
            <a:r>
              <a:rPr lang="ru-RU" sz="2800" b="1" dirty="0">
                <a:solidFill>
                  <a:srgbClr val="FF0000"/>
                </a:solidFill>
              </a:rPr>
              <a:t>кратными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080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27B84620-9260-C08F-A6E8-7428E1C3965B}"/>
              </a:ext>
            </a:extLst>
          </p:cNvPr>
          <p:cNvSpPr/>
          <p:nvPr/>
        </p:nvSpPr>
        <p:spPr>
          <a:xfrm>
            <a:off x="6575589" y="2971800"/>
            <a:ext cx="5085368" cy="3344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CE0D31E9-2DFA-1BD0-C02F-D8264E796FC5}"/>
              </a:ext>
            </a:extLst>
          </p:cNvPr>
          <p:cNvSpPr/>
          <p:nvPr/>
        </p:nvSpPr>
        <p:spPr>
          <a:xfrm>
            <a:off x="452487" y="2971800"/>
            <a:ext cx="5949221" cy="3344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0DB03-0EC3-3817-7CA3-3904B207B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Составление формул </a:t>
            </a:r>
            <a:r>
              <a:rPr lang="ru-RU" b="1" dirty="0">
                <a:solidFill>
                  <a:schemeClr val="accent2"/>
                </a:solidFill>
              </a:rPr>
              <a:t>углеводородов</a:t>
            </a:r>
            <a:r>
              <a:rPr lang="ru-RU" b="1" dirty="0"/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6259BE-3B67-942D-DDCC-02CEB135A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46" y="3877752"/>
            <a:ext cx="5029636" cy="816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5A65C9-4723-8DA4-309D-B79E84E6D6A4}"/>
              </a:ext>
            </a:extLst>
          </p:cNvPr>
          <p:cNvSpPr txBox="1"/>
          <p:nvPr/>
        </p:nvSpPr>
        <p:spPr>
          <a:xfrm>
            <a:off x="838200" y="1621411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 Какова валентность углерода?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933D6E-F1A3-9E44-6B57-0F108BBD9E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6"/>
          <a:stretch/>
        </p:blipFill>
        <p:spPr>
          <a:xfrm>
            <a:off x="6168817" y="1430098"/>
            <a:ext cx="672445" cy="1031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D61D59-8CEE-2266-8E14-3610F8767BE2}"/>
              </a:ext>
            </a:extLst>
          </p:cNvPr>
          <p:cNvSpPr txBox="1"/>
          <p:nvPr/>
        </p:nvSpPr>
        <p:spPr>
          <a:xfrm>
            <a:off x="838200" y="2328421"/>
            <a:ext cx="4939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2. А что такое валентность?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35D647-C401-9ECA-CD20-B8C98F006C7C}"/>
              </a:ext>
            </a:extLst>
          </p:cNvPr>
          <p:cNvSpPr txBox="1"/>
          <p:nvPr/>
        </p:nvSpPr>
        <p:spPr>
          <a:xfrm>
            <a:off x="5953081" y="2328420"/>
            <a:ext cx="5298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Число связей </a:t>
            </a:r>
            <a:r>
              <a:rPr lang="ru-RU" sz="2800" dirty="0"/>
              <a:t>с другими атомами.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F7B0F75-ACFB-0AC5-0B95-57B9E132C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931" y="4191000"/>
            <a:ext cx="451143" cy="4877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BBF7360-9F98-B506-9BE1-62CFE00B6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304" y="4215386"/>
            <a:ext cx="451143" cy="4877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A0F164-2EBD-0E92-BE08-34BB69A73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60275" y="3764257"/>
            <a:ext cx="451143" cy="4877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40DC51A-A30C-5CB7-2804-43D51AFF9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3746" y="3563071"/>
            <a:ext cx="48772" cy="45114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034981A-6849-FA79-5FA2-F6A26C7A8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9492" y="3508228"/>
            <a:ext cx="48772" cy="451143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683FCF33-5216-8A85-16E6-46DFA6EC4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0825" y="3563070"/>
            <a:ext cx="48772" cy="451143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FB900C51-5D2D-6C92-2AC1-7531D3C9AF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3386" y="3569321"/>
            <a:ext cx="48772" cy="451143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CB81FA36-DF80-5019-DDF2-878CBD1F4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215" y="4623814"/>
            <a:ext cx="48772" cy="451143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0D74D5D-0578-D730-7407-6F9866D4E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2518" y="4599414"/>
            <a:ext cx="48772" cy="45114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3B00A27E-F6E6-EAA9-6AFF-861E37616B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714" y="4571072"/>
            <a:ext cx="48772" cy="451143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B96094F-5BA1-208C-6A8D-7799FE824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6803" y="4550642"/>
            <a:ext cx="48772" cy="451143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E34D2894-DBA9-401A-E1C1-CC2A3A34E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2120" y="4531655"/>
            <a:ext cx="48772" cy="45114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25B10F6-EA1A-4E26-20A0-7835EB4C6A2B}"/>
              </a:ext>
            </a:extLst>
          </p:cNvPr>
          <p:cNvSpPr txBox="1"/>
          <p:nvPr/>
        </p:nvSpPr>
        <p:spPr>
          <a:xfrm>
            <a:off x="9489343" y="1524007"/>
            <a:ext cx="583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1E3747-77AB-EF86-B655-43D81982159D}"/>
              </a:ext>
            </a:extLst>
          </p:cNvPr>
          <p:cNvSpPr txBox="1"/>
          <p:nvPr/>
        </p:nvSpPr>
        <p:spPr>
          <a:xfrm>
            <a:off x="3149776" y="2971800"/>
            <a:ext cx="5532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02B49F-09A3-6DC9-30BE-1FCCCA4E2E4A}"/>
              </a:ext>
            </a:extLst>
          </p:cNvPr>
          <p:cNvSpPr txBox="1"/>
          <p:nvPr/>
        </p:nvSpPr>
        <p:spPr>
          <a:xfrm>
            <a:off x="2134368" y="2999689"/>
            <a:ext cx="553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5AF8F021-F918-177D-0B43-A63B47FB64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6630" y="2894086"/>
            <a:ext cx="1093063" cy="108732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E5938C7-2888-6CE3-95D8-9DA59F94ED77}"/>
              </a:ext>
            </a:extLst>
          </p:cNvPr>
          <p:cNvSpPr txBox="1"/>
          <p:nvPr/>
        </p:nvSpPr>
        <p:spPr>
          <a:xfrm>
            <a:off x="1209215" y="2984990"/>
            <a:ext cx="5532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AAED6104-EFCC-9003-E4CC-0BCE62E3D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2174" y="2879913"/>
            <a:ext cx="1018120" cy="117663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CE6CBBF6-7535-68CD-8D84-8D98E0EAF9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060" y="3706352"/>
            <a:ext cx="1018120" cy="117663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5916A69-6977-BE76-9520-E037702864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126" y="4796643"/>
            <a:ext cx="1018120" cy="1176630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D58094A4-5023-5BEA-FDBF-4E63D16BE0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8886" y="4795121"/>
            <a:ext cx="1018120" cy="1176630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8A05B0DA-96D8-35BC-88F3-93C81E909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2426" y="4767232"/>
            <a:ext cx="1018120" cy="1176630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14FAF144-740C-3ED3-5A19-F6FE421663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8082" y="4739815"/>
            <a:ext cx="1018120" cy="1176630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1766E6A7-2A05-BB02-CAF6-49A523D483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3399" y="4749739"/>
            <a:ext cx="1018120" cy="1176630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6C9A0D33-94C9-BD68-C86E-4CF5D33B58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7704" y="3690337"/>
            <a:ext cx="1018120" cy="1176630"/>
          </a:xfrm>
          <a:prstGeom prst="rect">
            <a:avLst/>
          </a:prstGeom>
        </p:spPr>
      </p:pic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A9B889B8-CD6B-5E09-EA01-A87ECCEF7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239385" y="1683157"/>
            <a:ext cx="48772" cy="451143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709481C-CDF6-7C6A-B5AB-1AF4F29B27F5}"/>
              </a:ext>
            </a:extLst>
          </p:cNvPr>
          <p:cNvSpPr txBox="1"/>
          <p:nvPr/>
        </p:nvSpPr>
        <p:spPr>
          <a:xfrm>
            <a:off x="7078231" y="1621411"/>
            <a:ext cx="2019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Водорода?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4CF9911-F2E5-8F28-20DE-F71DE5F963E3}"/>
              </a:ext>
            </a:extLst>
          </p:cNvPr>
          <p:cNvSpPr txBox="1"/>
          <p:nvPr/>
        </p:nvSpPr>
        <p:spPr>
          <a:xfrm>
            <a:off x="1058704" y="5792969"/>
            <a:ext cx="5114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Полная СТРУКТУРНАЯ формула</a:t>
            </a:r>
          </a:p>
        </p:txBody>
      </p:sp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A064B1FE-9B51-FE84-18C0-DFA6D00CDA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2027" y="3690337"/>
            <a:ext cx="969348" cy="1176630"/>
          </a:xfrm>
          <a:prstGeom prst="rect">
            <a:avLst/>
          </a:prstGeom>
        </p:spPr>
      </p:pic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64FAFF36-C6FB-38ED-E318-DA0585A6D0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7784" y="3677212"/>
            <a:ext cx="969348" cy="1176630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2FC9DC4F-8939-8961-D7A5-2D44D98985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8372" y="3672755"/>
            <a:ext cx="969348" cy="1176630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id="{FB3E486B-0E13-6095-D35B-E3F93DCD53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2310" y="3697904"/>
            <a:ext cx="969348" cy="1176630"/>
          </a:xfrm>
          <a:prstGeom prst="rect">
            <a:avLst/>
          </a:prstGeom>
        </p:spPr>
      </p:pic>
      <p:pic>
        <p:nvPicPr>
          <p:cNvPr id="71" name="Рисунок 70">
            <a:extLst>
              <a:ext uri="{FF2B5EF4-FFF2-40B4-BE49-F238E27FC236}">
                <a16:creationId xmlns:a16="http://schemas.microsoft.com/office/drawing/2014/main" id="{39D184EB-AC31-97D3-CB45-178C39A8E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6712" y="3719611"/>
            <a:ext cx="969348" cy="1176630"/>
          </a:xfrm>
          <a:prstGeom prst="rect">
            <a:avLst/>
          </a:prstGeom>
        </p:spPr>
      </p:pic>
      <p:pic>
        <p:nvPicPr>
          <p:cNvPr id="72" name="Рисунок 71">
            <a:extLst>
              <a:ext uri="{FF2B5EF4-FFF2-40B4-BE49-F238E27FC236}">
                <a16:creationId xmlns:a16="http://schemas.microsoft.com/office/drawing/2014/main" id="{01C0B91A-50F1-142D-019E-FE1069044D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4391" y="4171191"/>
            <a:ext cx="422903" cy="45719"/>
          </a:xfrm>
          <a:prstGeom prst="rect">
            <a:avLst/>
          </a:prstGeom>
        </p:spPr>
      </p:pic>
      <p:pic>
        <p:nvPicPr>
          <p:cNvPr id="73" name="Рисунок 72">
            <a:extLst>
              <a:ext uri="{FF2B5EF4-FFF2-40B4-BE49-F238E27FC236}">
                <a16:creationId xmlns:a16="http://schemas.microsoft.com/office/drawing/2014/main" id="{7032A8A3-7F97-F0C8-1466-B71457F6E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9397" y="4152482"/>
            <a:ext cx="422903" cy="45719"/>
          </a:xfrm>
          <a:prstGeom prst="rect">
            <a:avLst/>
          </a:prstGeom>
        </p:spPr>
      </p:pic>
      <p:pic>
        <p:nvPicPr>
          <p:cNvPr id="74" name="Рисунок 73">
            <a:extLst>
              <a:ext uri="{FF2B5EF4-FFF2-40B4-BE49-F238E27FC236}">
                <a16:creationId xmlns:a16="http://schemas.microsoft.com/office/drawing/2014/main" id="{D4B6F6CB-7C81-FE2B-1B02-2E20DA6B2B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6501" y="4152482"/>
            <a:ext cx="422903" cy="45719"/>
          </a:xfrm>
          <a:prstGeom prst="rect">
            <a:avLst/>
          </a:prstGeom>
        </p:spPr>
      </p:pic>
      <p:pic>
        <p:nvPicPr>
          <p:cNvPr id="75" name="Рисунок 74">
            <a:extLst>
              <a:ext uri="{FF2B5EF4-FFF2-40B4-BE49-F238E27FC236}">
                <a16:creationId xmlns:a16="http://schemas.microsoft.com/office/drawing/2014/main" id="{3F9761F3-C03A-E2FA-EDA5-A1579F953B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10173427" y="4148333"/>
            <a:ext cx="422903" cy="45719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6DED6B4D-F1C7-4CEE-0916-3F2BCD1AE35F}"/>
              </a:ext>
            </a:extLst>
          </p:cNvPr>
          <p:cNvSpPr txBox="1"/>
          <p:nvPr/>
        </p:nvSpPr>
        <p:spPr>
          <a:xfrm>
            <a:off x="6759705" y="3844307"/>
            <a:ext cx="735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2400" dirty="0"/>
              <a:t>3</a:t>
            </a:r>
            <a:endParaRPr lang="ru-RU" dirty="0"/>
          </a:p>
        </p:txBody>
      </p:sp>
      <p:pic>
        <p:nvPicPr>
          <p:cNvPr id="80" name="Рисунок 79">
            <a:extLst>
              <a:ext uri="{FF2B5EF4-FFF2-40B4-BE49-F238E27FC236}">
                <a16:creationId xmlns:a16="http://schemas.microsoft.com/office/drawing/2014/main" id="{067E870F-233D-D894-E164-80042484E5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68834" y="3690337"/>
            <a:ext cx="1018120" cy="1176630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B0AD2C7E-99C4-9E73-D14D-729EFABFF0A7}"/>
              </a:ext>
            </a:extLst>
          </p:cNvPr>
          <p:cNvSpPr txBox="1"/>
          <p:nvPr/>
        </p:nvSpPr>
        <p:spPr>
          <a:xfrm>
            <a:off x="7838058" y="3830665"/>
            <a:ext cx="73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2400" dirty="0"/>
              <a:t>2</a:t>
            </a:r>
            <a:endParaRPr lang="ru-RU" dirty="0"/>
          </a:p>
        </p:txBody>
      </p:sp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0B3940DB-62BB-026F-A8FA-A0E02DABDE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0772" y="3679318"/>
            <a:ext cx="1018120" cy="1176630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897428CB-0FBA-FA53-B2A5-EC9EDB340994}"/>
              </a:ext>
            </a:extLst>
          </p:cNvPr>
          <p:cNvSpPr txBox="1"/>
          <p:nvPr/>
        </p:nvSpPr>
        <p:spPr>
          <a:xfrm>
            <a:off x="6997526" y="2920279"/>
            <a:ext cx="411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Сокращенная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СТРУКТУРНАЯ </a:t>
            </a:r>
            <a:r>
              <a:rPr lang="ru-RU" sz="2800" dirty="0"/>
              <a:t>ФОРМУЛА: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F87379F-1CD1-D172-B87F-C6A2C1D8ACA3}"/>
              </a:ext>
            </a:extLst>
          </p:cNvPr>
          <p:cNvSpPr txBox="1"/>
          <p:nvPr/>
        </p:nvSpPr>
        <p:spPr>
          <a:xfrm>
            <a:off x="9816515" y="3813480"/>
            <a:ext cx="7595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06D339-639A-A1AC-1D2C-A96B4B16D08D}"/>
              </a:ext>
            </a:extLst>
          </p:cNvPr>
          <p:cNvSpPr txBox="1"/>
          <p:nvPr/>
        </p:nvSpPr>
        <p:spPr>
          <a:xfrm>
            <a:off x="10211718" y="4867584"/>
            <a:ext cx="13803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</a:t>
            </a:r>
            <a:r>
              <a:rPr lang="ru-RU" sz="2400" dirty="0"/>
              <a:t>5</a:t>
            </a:r>
            <a:r>
              <a:rPr lang="ru-RU" sz="4400" dirty="0"/>
              <a:t>Н</a:t>
            </a:r>
            <a:r>
              <a:rPr lang="ru-RU" sz="2400" dirty="0"/>
              <a:t>12</a:t>
            </a:r>
            <a:endParaRPr lang="ru-RU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7C7C286-8860-0659-1A1E-F805EAE640F4}"/>
              </a:ext>
            </a:extLst>
          </p:cNvPr>
          <p:cNvSpPr txBox="1"/>
          <p:nvPr/>
        </p:nvSpPr>
        <p:spPr>
          <a:xfrm>
            <a:off x="7170219" y="4783587"/>
            <a:ext cx="27623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МОЛЕКУЛЯРНАЯ</a:t>
            </a:r>
            <a:r>
              <a:rPr lang="ru-RU" sz="2800" dirty="0"/>
              <a:t> ФОРМУЛА:</a:t>
            </a:r>
          </a:p>
        </p:txBody>
      </p:sp>
    </p:spTree>
    <p:extLst>
      <p:ext uri="{BB962C8B-B14F-4D97-AF65-F5344CB8AC3E}">
        <p14:creationId xmlns:p14="http://schemas.microsoft.com/office/powerpoint/2010/main" val="254338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5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4" grpId="0"/>
      <p:bldP spid="36" grpId="0"/>
      <p:bldP spid="38" grpId="0"/>
      <p:bldP spid="42" grpId="0"/>
      <p:bldP spid="60" grpId="0"/>
      <p:bldP spid="61" grpId="0"/>
      <p:bldP spid="78" grpId="0"/>
      <p:bldP spid="81" grpId="0"/>
      <p:bldP spid="86" grpId="0"/>
      <p:bldP spid="90" grpId="0"/>
      <p:bldP spid="91" grpId="0"/>
      <p:bldP spid="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6156D9-78D5-0B60-3BCE-D9E36F742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729" y="411605"/>
            <a:ext cx="10774837" cy="1388915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Структурная формула </a:t>
            </a:r>
            <a:r>
              <a:rPr lang="ru-RU" b="1" dirty="0"/>
              <a:t>(СФ) </a:t>
            </a:r>
            <a:r>
              <a:rPr lang="ru-RU" dirty="0"/>
              <a:t>показывает порядок связи атомов в молекуле (ЦЕПОЧКУ) и их валентности.</a:t>
            </a:r>
          </a:p>
          <a:p>
            <a:r>
              <a:rPr lang="ru-RU" dirty="0">
                <a:solidFill>
                  <a:srgbClr val="FF0000"/>
                </a:solidFill>
              </a:rPr>
              <a:t>Молекулярная формула </a:t>
            </a:r>
            <a:r>
              <a:rPr lang="ru-RU" b="1" dirty="0"/>
              <a:t>(МФ) </a:t>
            </a:r>
            <a:r>
              <a:rPr lang="ru-RU" dirty="0"/>
              <a:t>– это суммарная формула.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5FDB7F-A1A1-53ED-6FA0-C2C4746A8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36" y="3140233"/>
            <a:ext cx="5137401" cy="24820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4B5E38-B393-AE63-2970-8850EBE01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914" y="2485979"/>
            <a:ext cx="3581900" cy="30293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941462-37F1-AB0E-FCEC-CB45CBC22C4B}"/>
              </a:ext>
            </a:extLst>
          </p:cNvPr>
          <p:cNvSpPr txBox="1"/>
          <p:nvPr/>
        </p:nvSpPr>
        <p:spPr>
          <a:xfrm>
            <a:off x="716435" y="3336306"/>
            <a:ext cx="735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2000" dirty="0"/>
              <a:t>3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FC2483-1465-02B9-5F92-B4BEC8ED3E44}"/>
              </a:ext>
            </a:extLst>
          </p:cNvPr>
          <p:cNvSpPr txBox="1"/>
          <p:nvPr/>
        </p:nvSpPr>
        <p:spPr>
          <a:xfrm>
            <a:off x="5168246" y="3342352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4959C-2782-EC79-2C6F-E8E1AEFEA293}"/>
              </a:ext>
            </a:extLst>
          </p:cNvPr>
          <p:cNvSpPr txBox="1"/>
          <p:nvPr/>
        </p:nvSpPr>
        <p:spPr>
          <a:xfrm>
            <a:off x="2612402" y="3376882"/>
            <a:ext cx="697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2000" dirty="0"/>
              <a:t>2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CEF5A4-E54E-3F41-96D0-3D1C7C0AA29C}"/>
              </a:ext>
            </a:extLst>
          </p:cNvPr>
          <p:cNvSpPr txBox="1"/>
          <p:nvPr/>
        </p:nvSpPr>
        <p:spPr>
          <a:xfrm>
            <a:off x="8477054" y="4427058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1A7C23-5E3D-C362-489E-2E1BAAAEDB36}"/>
              </a:ext>
            </a:extLst>
          </p:cNvPr>
          <p:cNvSpPr txBox="1"/>
          <p:nvPr/>
        </p:nvSpPr>
        <p:spPr>
          <a:xfrm>
            <a:off x="8720117" y="3321616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6F3E72-2A5E-C361-16B4-2249AAFAE044}"/>
              </a:ext>
            </a:extLst>
          </p:cNvPr>
          <p:cNvSpPr txBox="1"/>
          <p:nvPr/>
        </p:nvSpPr>
        <p:spPr>
          <a:xfrm>
            <a:off x="10460218" y="4464408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4B7A8C-E725-EB93-4EFB-F1510DB97152}"/>
              </a:ext>
            </a:extLst>
          </p:cNvPr>
          <p:cNvSpPr txBox="1"/>
          <p:nvPr/>
        </p:nvSpPr>
        <p:spPr>
          <a:xfrm>
            <a:off x="10900320" y="3376883"/>
            <a:ext cx="73529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33D768-7FD3-4406-A0E1-2D03D17CFEF4}"/>
              </a:ext>
            </a:extLst>
          </p:cNvPr>
          <p:cNvSpPr txBox="1"/>
          <p:nvPr/>
        </p:nvSpPr>
        <p:spPr>
          <a:xfrm>
            <a:off x="9829015" y="2557611"/>
            <a:ext cx="73529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B459FB-4139-6872-5B97-0DB5E41F558F}"/>
              </a:ext>
            </a:extLst>
          </p:cNvPr>
          <p:cNvSpPr txBox="1"/>
          <p:nvPr/>
        </p:nvSpPr>
        <p:spPr>
          <a:xfrm>
            <a:off x="4048814" y="4641545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EB93ED-A122-DB39-3C97-E5CED2EBD67B}"/>
              </a:ext>
            </a:extLst>
          </p:cNvPr>
          <p:cNvSpPr txBox="1"/>
          <p:nvPr/>
        </p:nvSpPr>
        <p:spPr>
          <a:xfrm>
            <a:off x="3886486" y="3376883"/>
            <a:ext cx="6857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F783E1-729D-2BB9-3BCD-457C8FD1240A}"/>
              </a:ext>
            </a:extLst>
          </p:cNvPr>
          <p:cNvSpPr txBox="1"/>
          <p:nvPr/>
        </p:nvSpPr>
        <p:spPr>
          <a:xfrm>
            <a:off x="6066147" y="3627572"/>
            <a:ext cx="13103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</a:t>
            </a:r>
            <a:r>
              <a:rPr lang="ru-RU" sz="2400" dirty="0"/>
              <a:t>5</a:t>
            </a:r>
            <a:r>
              <a:rPr lang="ru-RU" sz="4400" dirty="0"/>
              <a:t>Н</a:t>
            </a:r>
            <a:r>
              <a:rPr lang="ru-RU" sz="2400" dirty="0"/>
              <a:t>12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26E2B8-9F2F-D0E2-8DF1-75254FB1FE3D}"/>
              </a:ext>
            </a:extLst>
          </p:cNvPr>
          <p:cNvSpPr txBox="1"/>
          <p:nvPr/>
        </p:nvSpPr>
        <p:spPr>
          <a:xfrm>
            <a:off x="9448015" y="5247096"/>
            <a:ext cx="13551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598F5F3-5C31-E4F6-9317-57433ED170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9" y="2281958"/>
            <a:ext cx="5901871" cy="67935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21DC7D5-7954-810C-2BE4-EF2FCDC8473C}"/>
              </a:ext>
            </a:extLst>
          </p:cNvPr>
          <p:cNvSpPr txBox="1"/>
          <p:nvPr/>
        </p:nvSpPr>
        <p:spPr>
          <a:xfrm>
            <a:off x="6554593" y="2236913"/>
            <a:ext cx="12985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A47C95-A77A-D346-2DBF-940477FCE4BB}"/>
              </a:ext>
            </a:extLst>
          </p:cNvPr>
          <p:cNvSpPr txBox="1"/>
          <p:nvPr/>
        </p:nvSpPr>
        <p:spPr>
          <a:xfrm>
            <a:off x="1026192" y="1913906"/>
            <a:ext cx="397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А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3E307E-6F9E-4EC1-6667-0F491ED7976F}"/>
              </a:ext>
            </a:extLst>
          </p:cNvPr>
          <p:cNvSpPr txBox="1"/>
          <p:nvPr/>
        </p:nvSpPr>
        <p:spPr>
          <a:xfrm>
            <a:off x="1026192" y="3060006"/>
            <a:ext cx="4161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EF36C9-C78A-E796-33BD-448D83725A58}"/>
              </a:ext>
            </a:extLst>
          </p:cNvPr>
          <p:cNvSpPr txBox="1"/>
          <p:nvPr/>
        </p:nvSpPr>
        <p:spPr>
          <a:xfrm>
            <a:off x="9000027" y="2297211"/>
            <a:ext cx="4161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</a:t>
            </a:r>
          </a:p>
        </p:txBody>
      </p:sp>
      <p:sp>
        <p:nvSpPr>
          <p:cNvPr id="40" name="Полилиния: фигура 39">
            <a:extLst>
              <a:ext uri="{FF2B5EF4-FFF2-40B4-BE49-F238E27FC236}">
                <a16:creationId xmlns:a16="http://schemas.microsoft.com/office/drawing/2014/main" id="{F515A40C-524E-1781-6B28-4B91F0B13614}"/>
              </a:ext>
            </a:extLst>
          </p:cNvPr>
          <p:cNvSpPr/>
          <p:nvPr/>
        </p:nvSpPr>
        <p:spPr>
          <a:xfrm>
            <a:off x="6501550" y="2176378"/>
            <a:ext cx="1279408" cy="1094794"/>
          </a:xfrm>
          <a:custGeom>
            <a:avLst/>
            <a:gdLst>
              <a:gd name="connsiteX0" fmla="*/ 97213 w 1279408"/>
              <a:gd name="connsiteY0" fmla="*/ 218030 h 1094794"/>
              <a:gd name="connsiteX1" fmla="*/ 257469 w 1279408"/>
              <a:gd name="connsiteY1" fmla="*/ 48348 h 1094794"/>
              <a:gd name="connsiteX2" fmla="*/ 502565 w 1279408"/>
              <a:gd name="connsiteY2" fmla="*/ 10641 h 1094794"/>
              <a:gd name="connsiteX3" fmla="*/ 719382 w 1279408"/>
              <a:gd name="connsiteY3" fmla="*/ 10641 h 1094794"/>
              <a:gd name="connsiteX4" fmla="*/ 1039893 w 1279408"/>
              <a:gd name="connsiteY4" fmla="*/ 133189 h 1094794"/>
              <a:gd name="connsiteX5" fmla="*/ 1266137 w 1279408"/>
              <a:gd name="connsiteY5" fmla="*/ 491408 h 1094794"/>
              <a:gd name="connsiteX6" fmla="*/ 1181295 w 1279408"/>
              <a:gd name="connsiteY6" fmla="*/ 906187 h 1094794"/>
              <a:gd name="connsiteX7" fmla="*/ 596834 w 1279408"/>
              <a:gd name="connsiteY7" fmla="*/ 1094723 h 1094794"/>
              <a:gd name="connsiteX8" fmla="*/ 153774 w 1279408"/>
              <a:gd name="connsiteY8" fmla="*/ 925041 h 1094794"/>
              <a:gd name="connsiteX9" fmla="*/ 2945 w 1279408"/>
              <a:gd name="connsiteY9" fmla="*/ 661090 h 1094794"/>
              <a:gd name="connsiteX10" fmla="*/ 50079 w 1279408"/>
              <a:gd name="connsiteY10" fmla="*/ 284018 h 1094794"/>
              <a:gd name="connsiteX11" fmla="*/ 50079 w 1279408"/>
              <a:gd name="connsiteY11" fmla="*/ 284018 h 109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79408" h="1094794">
                <a:moveTo>
                  <a:pt x="97213" y="218030"/>
                </a:moveTo>
                <a:cubicBezTo>
                  <a:pt x="143561" y="150471"/>
                  <a:pt x="189910" y="82913"/>
                  <a:pt x="257469" y="48348"/>
                </a:cubicBezTo>
                <a:cubicBezTo>
                  <a:pt x="325028" y="13783"/>
                  <a:pt x="425580" y="16925"/>
                  <a:pt x="502565" y="10641"/>
                </a:cubicBezTo>
                <a:cubicBezTo>
                  <a:pt x="579550" y="4357"/>
                  <a:pt x="629827" y="-9784"/>
                  <a:pt x="719382" y="10641"/>
                </a:cubicBezTo>
                <a:cubicBezTo>
                  <a:pt x="808937" y="31066"/>
                  <a:pt x="948767" y="53061"/>
                  <a:pt x="1039893" y="133189"/>
                </a:cubicBezTo>
                <a:cubicBezTo>
                  <a:pt x="1131019" y="213317"/>
                  <a:pt x="1242570" y="362575"/>
                  <a:pt x="1266137" y="491408"/>
                </a:cubicBezTo>
                <a:cubicBezTo>
                  <a:pt x="1289704" y="620241"/>
                  <a:pt x="1292845" y="805635"/>
                  <a:pt x="1181295" y="906187"/>
                </a:cubicBezTo>
                <a:cubicBezTo>
                  <a:pt x="1069745" y="1006739"/>
                  <a:pt x="768087" y="1091581"/>
                  <a:pt x="596834" y="1094723"/>
                </a:cubicBezTo>
                <a:cubicBezTo>
                  <a:pt x="425581" y="1097865"/>
                  <a:pt x="252756" y="997313"/>
                  <a:pt x="153774" y="925041"/>
                </a:cubicBezTo>
                <a:cubicBezTo>
                  <a:pt x="54792" y="852769"/>
                  <a:pt x="20227" y="767927"/>
                  <a:pt x="2945" y="661090"/>
                </a:cubicBezTo>
                <a:cubicBezTo>
                  <a:pt x="-14337" y="554253"/>
                  <a:pt x="50079" y="284018"/>
                  <a:pt x="50079" y="284018"/>
                </a:cubicBezTo>
                <a:lnTo>
                  <a:pt x="50079" y="284018"/>
                </a:ln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: фигура 40">
            <a:extLst>
              <a:ext uri="{FF2B5EF4-FFF2-40B4-BE49-F238E27FC236}">
                <a16:creationId xmlns:a16="http://schemas.microsoft.com/office/drawing/2014/main" id="{FBF3F5FD-08C3-5511-9D82-75269AC7200F}"/>
              </a:ext>
            </a:extLst>
          </p:cNvPr>
          <p:cNvSpPr/>
          <p:nvPr/>
        </p:nvSpPr>
        <p:spPr>
          <a:xfrm>
            <a:off x="6066147" y="3609135"/>
            <a:ext cx="1337702" cy="941765"/>
          </a:xfrm>
          <a:custGeom>
            <a:avLst/>
            <a:gdLst>
              <a:gd name="connsiteX0" fmla="*/ 28 w 1337702"/>
              <a:gd name="connsiteY0" fmla="*/ 311714 h 941765"/>
              <a:gd name="connsiteX1" fmla="*/ 150857 w 1337702"/>
              <a:gd name="connsiteY1" fmla="*/ 85471 h 941765"/>
              <a:gd name="connsiteX2" fmla="*/ 565636 w 1337702"/>
              <a:gd name="connsiteY2" fmla="*/ 10057 h 941765"/>
              <a:gd name="connsiteX3" fmla="*/ 923855 w 1337702"/>
              <a:gd name="connsiteY3" fmla="*/ 28910 h 941765"/>
              <a:gd name="connsiteX4" fmla="*/ 1282073 w 1337702"/>
              <a:gd name="connsiteY4" fmla="*/ 264580 h 941765"/>
              <a:gd name="connsiteX5" fmla="*/ 1300927 w 1337702"/>
              <a:gd name="connsiteY5" fmla="*/ 754774 h 941765"/>
              <a:gd name="connsiteX6" fmla="*/ 933281 w 1337702"/>
              <a:gd name="connsiteY6" fmla="*/ 933884 h 941765"/>
              <a:gd name="connsiteX7" fmla="*/ 358246 w 1337702"/>
              <a:gd name="connsiteY7" fmla="*/ 886750 h 941765"/>
              <a:gd name="connsiteX8" fmla="*/ 56589 w 1337702"/>
              <a:gd name="connsiteY8" fmla="*/ 679360 h 941765"/>
              <a:gd name="connsiteX9" fmla="*/ 28 w 1337702"/>
              <a:gd name="connsiteY9" fmla="*/ 434263 h 941765"/>
              <a:gd name="connsiteX10" fmla="*/ 28 w 1337702"/>
              <a:gd name="connsiteY10" fmla="*/ 434263 h 94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37702" h="941765">
                <a:moveTo>
                  <a:pt x="28" y="311714"/>
                </a:moveTo>
                <a:cubicBezTo>
                  <a:pt x="28308" y="223730"/>
                  <a:pt x="56589" y="135747"/>
                  <a:pt x="150857" y="85471"/>
                </a:cubicBezTo>
                <a:cubicBezTo>
                  <a:pt x="245125" y="35195"/>
                  <a:pt x="436803" y="19484"/>
                  <a:pt x="565636" y="10057"/>
                </a:cubicBezTo>
                <a:cubicBezTo>
                  <a:pt x="694469" y="630"/>
                  <a:pt x="804449" y="-13510"/>
                  <a:pt x="923855" y="28910"/>
                </a:cubicBezTo>
                <a:cubicBezTo>
                  <a:pt x="1043261" y="71330"/>
                  <a:pt x="1219228" y="143603"/>
                  <a:pt x="1282073" y="264580"/>
                </a:cubicBezTo>
                <a:cubicBezTo>
                  <a:pt x="1344918" y="385557"/>
                  <a:pt x="1359059" y="643223"/>
                  <a:pt x="1300927" y="754774"/>
                </a:cubicBezTo>
                <a:cubicBezTo>
                  <a:pt x="1242795" y="866325"/>
                  <a:pt x="1090395" y="911888"/>
                  <a:pt x="933281" y="933884"/>
                </a:cubicBezTo>
                <a:cubicBezTo>
                  <a:pt x="776168" y="955880"/>
                  <a:pt x="504361" y="929171"/>
                  <a:pt x="358246" y="886750"/>
                </a:cubicBezTo>
                <a:cubicBezTo>
                  <a:pt x="212131" y="844329"/>
                  <a:pt x="116292" y="754774"/>
                  <a:pt x="56589" y="679360"/>
                </a:cubicBezTo>
                <a:cubicBezTo>
                  <a:pt x="-3114" y="603946"/>
                  <a:pt x="28" y="434263"/>
                  <a:pt x="28" y="434263"/>
                </a:cubicBezTo>
                <a:lnTo>
                  <a:pt x="28" y="434263"/>
                </a:ln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969B974-063B-A28F-39F8-2FFF8D592F0A}"/>
              </a:ext>
            </a:extLst>
          </p:cNvPr>
          <p:cNvSpPr txBox="1"/>
          <p:nvPr/>
        </p:nvSpPr>
        <p:spPr>
          <a:xfrm>
            <a:off x="678729" y="5198725"/>
            <a:ext cx="7532017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А</a:t>
            </a:r>
            <a:r>
              <a:rPr lang="ru-RU" sz="2800" dirty="0"/>
              <a:t> и </a:t>
            </a:r>
            <a:r>
              <a:rPr lang="ru-RU" sz="2800" b="1" dirty="0">
                <a:solidFill>
                  <a:schemeClr val="accent2"/>
                </a:solidFill>
              </a:rPr>
              <a:t>Б</a:t>
            </a:r>
            <a:r>
              <a:rPr lang="ru-RU" sz="2800" dirty="0"/>
              <a:t> – изомеры.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Изомеры</a:t>
            </a:r>
            <a:r>
              <a:rPr lang="ru-RU" sz="2800" dirty="0"/>
              <a:t> – это вещества, у которых одинаковая </a:t>
            </a:r>
            <a:r>
              <a:rPr lang="ru-RU" sz="2800" b="1" dirty="0"/>
              <a:t>МФ</a:t>
            </a:r>
            <a:r>
              <a:rPr lang="ru-RU" sz="2800" dirty="0"/>
              <a:t>, а разная </a:t>
            </a:r>
            <a:r>
              <a:rPr lang="ru-RU" sz="2800" b="1" dirty="0"/>
              <a:t>СФ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433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8" grpId="0"/>
      <p:bldP spid="30" grpId="0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7D1462-530D-8598-028F-D832A1232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446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Понятие о гомологах.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1DFDFE-F3D5-F1D8-BF2D-85A1244A05C9}"/>
              </a:ext>
            </a:extLst>
          </p:cNvPr>
          <p:cNvSpPr txBox="1"/>
          <p:nvPr/>
        </p:nvSpPr>
        <p:spPr>
          <a:xfrm>
            <a:off x="1536569" y="1894788"/>
            <a:ext cx="556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F0973-A0CD-8C72-1AC9-667688EBA15D}"/>
              </a:ext>
            </a:extLst>
          </p:cNvPr>
          <p:cNvSpPr txBox="1"/>
          <p:nvPr/>
        </p:nvSpPr>
        <p:spPr>
          <a:xfrm>
            <a:off x="2582944" y="3340497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B2B288-B8E8-88EE-50A6-F83370AC2718}"/>
              </a:ext>
            </a:extLst>
          </p:cNvPr>
          <p:cNvSpPr txBox="1"/>
          <p:nvPr/>
        </p:nvSpPr>
        <p:spPr>
          <a:xfrm>
            <a:off x="3705915" y="4405311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BD72B-EDFF-80E5-F38D-4B0E67D6200C}"/>
              </a:ext>
            </a:extLst>
          </p:cNvPr>
          <p:cNvSpPr txBox="1"/>
          <p:nvPr/>
        </p:nvSpPr>
        <p:spPr>
          <a:xfrm>
            <a:off x="2630076" y="4408869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4F1A3A-06AF-DF0E-1229-B1B9C0411BE9}"/>
              </a:ext>
            </a:extLst>
          </p:cNvPr>
          <p:cNvSpPr txBox="1"/>
          <p:nvPr/>
        </p:nvSpPr>
        <p:spPr>
          <a:xfrm>
            <a:off x="1550710" y="4374037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17BA91-7442-BFDC-485D-5059BFEE5FB9}"/>
              </a:ext>
            </a:extLst>
          </p:cNvPr>
          <p:cNvSpPr txBox="1"/>
          <p:nvPr/>
        </p:nvSpPr>
        <p:spPr>
          <a:xfrm>
            <a:off x="1514181" y="3329706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CEBD38A9-03FF-CE3C-6B75-B7373780F940}"/>
              </a:ext>
            </a:extLst>
          </p:cNvPr>
          <p:cNvCxnSpPr/>
          <p:nvPr/>
        </p:nvCxnSpPr>
        <p:spPr>
          <a:xfrm>
            <a:off x="1953704" y="2287156"/>
            <a:ext cx="278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10C5D849-352A-D77F-0A4F-4985DBE16DD4}"/>
              </a:ext>
            </a:extLst>
          </p:cNvPr>
          <p:cNvCxnSpPr/>
          <p:nvPr/>
        </p:nvCxnSpPr>
        <p:spPr>
          <a:xfrm>
            <a:off x="1258478" y="2287156"/>
            <a:ext cx="278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EC777AD-7FBE-10A8-F742-AFB59DBF4013}"/>
              </a:ext>
            </a:extLst>
          </p:cNvPr>
          <p:cNvCxnSpPr/>
          <p:nvPr/>
        </p:nvCxnSpPr>
        <p:spPr>
          <a:xfrm>
            <a:off x="2351986" y="3751864"/>
            <a:ext cx="278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CFECD03C-9ADF-FCFB-9E08-A54921E46A73}"/>
              </a:ext>
            </a:extLst>
          </p:cNvPr>
          <p:cNvCxnSpPr/>
          <p:nvPr/>
        </p:nvCxnSpPr>
        <p:spPr>
          <a:xfrm>
            <a:off x="2436829" y="4793589"/>
            <a:ext cx="278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3C33B60A-3503-BE2D-E44E-76FC3F1D4ED6}"/>
              </a:ext>
            </a:extLst>
          </p:cNvPr>
          <p:cNvCxnSpPr/>
          <p:nvPr/>
        </p:nvCxnSpPr>
        <p:spPr>
          <a:xfrm>
            <a:off x="3452183" y="4790031"/>
            <a:ext cx="278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03BB59C-C8D7-264A-21FE-F1BD24D43280}"/>
              </a:ext>
            </a:extLst>
          </p:cNvPr>
          <p:cNvCxnSpPr>
            <a:cxnSpLocks/>
          </p:cNvCxnSpPr>
          <p:nvPr/>
        </p:nvCxnSpPr>
        <p:spPr>
          <a:xfrm>
            <a:off x="1792271" y="1748382"/>
            <a:ext cx="0" cy="2928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E279C6EC-7540-AFEF-B46D-72A61F7BD3DB}"/>
              </a:ext>
            </a:extLst>
          </p:cNvPr>
          <p:cNvCxnSpPr>
            <a:cxnSpLocks/>
          </p:cNvCxnSpPr>
          <p:nvPr/>
        </p:nvCxnSpPr>
        <p:spPr>
          <a:xfrm>
            <a:off x="1792271" y="2570953"/>
            <a:ext cx="0" cy="2928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C7F3038-06D3-E086-80F2-45C7B2778AD5}"/>
              </a:ext>
            </a:extLst>
          </p:cNvPr>
          <p:cNvSpPr txBox="1"/>
          <p:nvPr/>
        </p:nvSpPr>
        <p:spPr>
          <a:xfrm>
            <a:off x="2885391" y="4411341"/>
            <a:ext cx="692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2400" dirty="0"/>
              <a:t>2</a:t>
            </a:r>
            <a:endParaRPr lang="ru-RU" sz="4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281270-91C1-C689-48C8-700787DE9C44}"/>
              </a:ext>
            </a:extLst>
          </p:cNvPr>
          <p:cNvSpPr txBox="1"/>
          <p:nvPr/>
        </p:nvSpPr>
        <p:spPr>
          <a:xfrm>
            <a:off x="1776955" y="3326165"/>
            <a:ext cx="6952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20FDC7-C035-F6F9-169A-9C48215CD02E}"/>
              </a:ext>
            </a:extLst>
          </p:cNvPr>
          <p:cNvSpPr txBox="1"/>
          <p:nvPr/>
        </p:nvSpPr>
        <p:spPr>
          <a:xfrm>
            <a:off x="2853965" y="3340496"/>
            <a:ext cx="692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821D5-4311-40EC-3C1B-B03ACC92446A}"/>
              </a:ext>
            </a:extLst>
          </p:cNvPr>
          <p:cNvSpPr txBox="1"/>
          <p:nvPr/>
        </p:nvSpPr>
        <p:spPr>
          <a:xfrm>
            <a:off x="1532441" y="2677830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1BD0D0-6FE1-02AF-FF96-16CA86A51C09}"/>
              </a:ext>
            </a:extLst>
          </p:cNvPr>
          <p:cNvSpPr txBox="1"/>
          <p:nvPr/>
        </p:nvSpPr>
        <p:spPr>
          <a:xfrm>
            <a:off x="2212941" y="1902435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718004-53CD-EC7D-FBD0-6D4428DAA74A}"/>
              </a:ext>
            </a:extLst>
          </p:cNvPr>
          <p:cNvSpPr txBox="1"/>
          <p:nvPr/>
        </p:nvSpPr>
        <p:spPr>
          <a:xfrm>
            <a:off x="3965940" y="4408869"/>
            <a:ext cx="692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0B21A1-0CA1-248E-A7EE-40CECF1E7100}"/>
              </a:ext>
            </a:extLst>
          </p:cNvPr>
          <p:cNvSpPr txBox="1"/>
          <p:nvPr/>
        </p:nvSpPr>
        <p:spPr>
          <a:xfrm>
            <a:off x="1550710" y="1132460"/>
            <a:ext cx="5420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41DC0D5-7894-972E-8A2D-D9A2F55CD433}"/>
              </a:ext>
            </a:extLst>
          </p:cNvPr>
          <p:cNvSpPr txBox="1"/>
          <p:nvPr/>
        </p:nvSpPr>
        <p:spPr>
          <a:xfrm>
            <a:off x="1828800" y="4370480"/>
            <a:ext cx="692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27EA22-12D3-C709-24E9-B7F48030B0F6}"/>
              </a:ext>
            </a:extLst>
          </p:cNvPr>
          <p:cNvSpPr txBox="1"/>
          <p:nvPr/>
        </p:nvSpPr>
        <p:spPr>
          <a:xfrm>
            <a:off x="771820" y="1894787"/>
            <a:ext cx="556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0491EF-81C1-4C4A-D843-98A9FB5EE583}"/>
              </a:ext>
            </a:extLst>
          </p:cNvPr>
          <p:cNvSpPr txBox="1"/>
          <p:nvPr/>
        </p:nvSpPr>
        <p:spPr>
          <a:xfrm>
            <a:off x="5416485" y="1890118"/>
            <a:ext cx="10840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СН</a:t>
            </a:r>
            <a:r>
              <a:rPr lang="ru-RU" sz="2400" dirty="0"/>
              <a:t>4</a:t>
            </a:r>
            <a:endParaRPr lang="ru-RU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5DF44A-7034-CDC9-8013-C5DF6FADAF8E}"/>
              </a:ext>
            </a:extLst>
          </p:cNvPr>
          <p:cNvSpPr txBox="1"/>
          <p:nvPr/>
        </p:nvSpPr>
        <p:spPr>
          <a:xfrm>
            <a:off x="5416485" y="3323421"/>
            <a:ext cx="11539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7578A4-6CB1-C475-C3AE-99183DBBF16B}"/>
              </a:ext>
            </a:extLst>
          </p:cNvPr>
          <p:cNvSpPr txBox="1"/>
          <p:nvPr/>
        </p:nvSpPr>
        <p:spPr>
          <a:xfrm>
            <a:off x="5416485" y="4370479"/>
            <a:ext cx="11539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Правая фигурная скобка 45">
            <a:extLst>
              <a:ext uri="{FF2B5EF4-FFF2-40B4-BE49-F238E27FC236}">
                <a16:creationId xmlns:a16="http://schemas.microsoft.com/office/drawing/2014/main" id="{4D62B1B9-4001-015C-7588-DB6F096E3938}"/>
              </a:ext>
            </a:extLst>
          </p:cNvPr>
          <p:cNvSpPr/>
          <p:nvPr/>
        </p:nvSpPr>
        <p:spPr>
          <a:xfrm>
            <a:off x="6500568" y="2205872"/>
            <a:ext cx="370002" cy="1470582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E82D65-2ECE-0028-A8ED-A0FCCDE81B21}"/>
              </a:ext>
            </a:extLst>
          </p:cNvPr>
          <p:cNvSpPr txBox="1"/>
          <p:nvPr/>
        </p:nvSpPr>
        <p:spPr>
          <a:xfrm>
            <a:off x="7120183" y="2574612"/>
            <a:ext cx="106876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Правая фигурная скобка 48">
            <a:extLst>
              <a:ext uri="{FF2B5EF4-FFF2-40B4-BE49-F238E27FC236}">
                <a16:creationId xmlns:a16="http://schemas.microsoft.com/office/drawing/2014/main" id="{E2A6641E-B558-7711-2557-0EFAFE5CA669}"/>
              </a:ext>
            </a:extLst>
          </p:cNvPr>
          <p:cNvSpPr/>
          <p:nvPr/>
        </p:nvSpPr>
        <p:spPr>
          <a:xfrm>
            <a:off x="6522956" y="3751864"/>
            <a:ext cx="392393" cy="1041725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095B28A-BFC3-6513-F209-15943B2FCC2C}"/>
              </a:ext>
            </a:extLst>
          </p:cNvPr>
          <p:cNvSpPr txBox="1"/>
          <p:nvPr/>
        </p:nvSpPr>
        <p:spPr>
          <a:xfrm>
            <a:off x="7119596" y="3888005"/>
            <a:ext cx="106876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FD45B1C1-C3D1-1747-9AEE-3D6AAA2CC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715" y="4868999"/>
            <a:ext cx="408467" cy="107298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F544833-65B3-4338-FF85-7D435907909D}"/>
              </a:ext>
            </a:extLst>
          </p:cNvPr>
          <p:cNvSpPr txBox="1"/>
          <p:nvPr/>
        </p:nvSpPr>
        <p:spPr>
          <a:xfrm>
            <a:off x="7200902" y="5020772"/>
            <a:ext cx="98745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7629CE-33FF-1AB2-34EF-1EA64C5A1144}"/>
              </a:ext>
            </a:extLst>
          </p:cNvPr>
          <p:cNvSpPr txBox="1"/>
          <p:nvPr/>
        </p:nvSpPr>
        <p:spPr>
          <a:xfrm>
            <a:off x="5400968" y="5417537"/>
            <a:ext cx="129461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CDF756-CA40-41CD-FB3D-ACB12367360B}"/>
              </a:ext>
            </a:extLst>
          </p:cNvPr>
          <p:cNvSpPr txBox="1"/>
          <p:nvPr/>
        </p:nvSpPr>
        <p:spPr>
          <a:xfrm>
            <a:off x="8514373" y="1401525"/>
            <a:ext cx="2839427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гомологическая разница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Вещества, между которыми есть одна или несколько гомологических разниц, называются </a:t>
            </a:r>
            <a:r>
              <a:rPr lang="ru-RU" sz="2800" dirty="0">
                <a:solidFill>
                  <a:srgbClr val="FF0000"/>
                </a:solidFill>
                <a:latin typeface="Calibri" panose="020F0502020204030204"/>
              </a:rPr>
              <a:t>ГОМОЛОГИ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09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26" grpId="0"/>
      <p:bldP spid="28" grpId="0"/>
      <p:bldP spid="30" grpId="0"/>
      <p:bldP spid="32" grpId="0"/>
      <p:bldP spid="34" grpId="0"/>
      <p:bldP spid="36" grpId="0"/>
      <p:bldP spid="38" grpId="0"/>
      <p:bldP spid="40" grpId="0"/>
      <p:bldP spid="41" grpId="0"/>
      <p:bldP spid="43" grpId="0"/>
      <p:bldP spid="45" grpId="0"/>
      <p:bldP spid="46" grpId="0" animBg="1"/>
      <p:bldP spid="48" grpId="0"/>
      <p:bldP spid="49" grpId="0" animBg="1"/>
      <p:bldP spid="51" grpId="0"/>
      <p:bldP spid="54" grpId="0"/>
      <p:bldP spid="56" grpId="0"/>
      <p:bldP spid="5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561</Words>
  <Application>Microsoft Office PowerPoint</Application>
  <PresentationFormat>Широкоэкранный</PresentationFormat>
  <Paragraphs>181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Основные понятия в органической химии.</vt:lpstr>
      <vt:lpstr>Строение атома углерода.</vt:lpstr>
      <vt:lpstr>Органическая химия – это химия углерода С, в соединениях с:</vt:lpstr>
      <vt:lpstr>Причины многообразия  органических веществ.</vt:lpstr>
      <vt:lpstr>Презентация PowerPoint</vt:lpstr>
      <vt:lpstr>Причины многообразия  органических веществ.</vt:lpstr>
      <vt:lpstr>Составление формул углеводородов.</vt:lpstr>
      <vt:lpstr>Презентация PowerPoint</vt:lpstr>
      <vt:lpstr>Понятие о гомологах.</vt:lpstr>
      <vt:lpstr>Презентация PowerPoint</vt:lpstr>
      <vt:lpstr>Гомологический ряд алканов.</vt:lpstr>
      <vt:lpstr>Гомологический ряд алканов.</vt:lpstr>
      <vt:lpstr>Радикалы.</vt:lpstr>
      <vt:lpstr>Гомологический ряд алканов.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B-ZONE</dc:creator>
  <cp:lastModifiedBy>B-ZONE</cp:lastModifiedBy>
  <cp:revision>5</cp:revision>
  <dcterms:created xsi:type="dcterms:W3CDTF">2025-01-07T20:09:56Z</dcterms:created>
  <dcterms:modified xsi:type="dcterms:W3CDTF">2025-01-09T18:50:57Z</dcterms:modified>
</cp:coreProperties>
</file>