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notesMasterIdLst>
    <p:notesMasterId r:id="rId12"/>
  </p:notesMasterIdLst>
  <p:sldIdLst>
    <p:sldId id="342" r:id="rId2"/>
    <p:sldId id="505" r:id="rId3"/>
    <p:sldId id="535" r:id="rId4"/>
    <p:sldId id="536" r:id="rId5"/>
    <p:sldId id="541" r:id="rId6"/>
    <p:sldId id="537" r:id="rId7"/>
    <p:sldId id="538" r:id="rId8"/>
    <p:sldId id="539" r:id="rId9"/>
    <p:sldId id="540" r:id="rId10"/>
    <p:sldId id="39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0FB22AA-353B-4860-B8A6-E392F930352E}">
          <p14:sldIdLst>
            <p14:sldId id="342"/>
            <p14:sldId id="505"/>
            <p14:sldId id="535"/>
            <p14:sldId id="536"/>
            <p14:sldId id="541"/>
          </p14:sldIdLst>
        </p14:section>
        <p14:section name="Раздел без заголовка" id="{00FCBE07-BB2D-448A-9BCD-47AC5F51AB7A}">
          <p14:sldIdLst>
            <p14:sldId id="537"/>
            <p14:sldId id="538"/>
            <p14:sldId id="539"/>
            <p14:sldId id="540"/>
            <p14:sldId id="3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66"/>
    <a:srgbClr val="E5FFE5"/>
    <a:srgbClr val="E5F5FF"/>
    <a:srgbClr val="FFFFFF"/>
    <a:srgbClr val="CDFFCD"/>
    <a:srgbClr val="663300"/>
    <a:srgbClr val="FCFCE8"/>
    <a:srgbClr val="CCECFF"/>
    <a:srgbClr val="027449"/>
    <a:srgbClr val="0775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7898" autoAdjust="0"/>
  </p:normalViewPr>
  <p:slideViewPr>
    <p:cSldViewPr>
      <p:cViewPr varScale="1">
        <p:scale>
          <a:sx n="88" d="100"/>
          <a:sy n="88" d="100"/>
        </p:scale>
        <p:origin x="130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AC182F-49B2-47D7-9E43-6370CCAFB30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D8AFC24-3DE7-488E-81EA-E3484199F075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xfrm>
          <a:off x="0" y="2319"/>
          <a:ext cx="3873662" cy="1531119"/>
        </a:xfrm>
        <a:prstGeom prst="roundRect">
          <a:avLst/>
        </a:prstGeom>
        <a:solidFill>
          <a:sysClr val="window" lastClr="FFFFFF"/>
        </a:solidFill>
        <a:ln w="15875" cap="flat" cmpd="sng" algn="ctr">
          <a:solidFill>
            <a:srgbClr val="42BA97"/>
          </a:solidFill>
          <a:prstDash val="solid"/>
        </a:ln>
        <a:effectLst/>
      </dgm:spPr>
      <dgm:t>
        <a:bodyPr/>
        <a:lstStyle/>
        <a:p>
          <a:r>
            <a:rPr lang="ru-RU" sz="1600" b="1" dirty="0" smtClean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Вводная часть</a:t>
          </a:r>
        </a:p>
        <a:p>
          <a:r>
            <a:rPr lang="ru-RU" sz="1600" dirty="0" smtClean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Подготовка организма к физической нагрузке, организация внимания детей. </a:t>
          </a:r>
          <a:endParaRPr lang="ru-RU" sz="1600" dirty="0">
            <a:solidFill>
              <a:sysClr val="windowText" lastClr="00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A500710C-F540-4079-B69D-E4EED273EC84}" type="parTrans" cxnId="{AF6FB58D-07FC-4D19-A888-D2C5B96F3FA1}">
      <dgm:prSet/>
      <dgm:spPr/>
      <dgm:t>
        <a:bodyPr/>
        <a:lstStyle/>
        <a:p>
          <a:endParaRPr lang="ru-RU"/>
        </a:p>
      </dgm:t>
    </dgm:pt>
    <dgm:pt modelId="{636E4914-0E4F-4888-A9F1-4B90FEA00E44}" type="sibTrans" cxnId="{AF6FB58D-07FC-4D19-A888-D2C5B96F3FA1}">
      <dgm:prSet/>
      <dgm:spPr/>
      <dgm:t>
        <a:bodyPr/>
        <a:lstStyle/>
        <a:p>
          <a:endParaRPr lang="ru-RU"/>
        </a:p>
      </dgm:t>
    </dgm:pt>
    <dgm:pt modelId="{45C940C9-2058-4F9E-A6C2-5DA8871872A7}">
      <dgm:prSet phldrT="[Текст]"/>
      <dgm:spPr>
        <a:xfrm rot="5400000">
          <a:off x="6615028" y="-2675376"/>
          <a:ext cx="1403779" cy="6886511"/>
        </a:xfrm>
        <a:prstGeom prst="round2SameRect">
          <a:avLst/>
        </a:prstGeom>
        <a:solidFill>
          <a:srgbClr val="1CADE4">
            <a:alpha val="90000"/>
            <a:tint val="40000"/>
            <a:hueOff val="0"/>
            <a:satOff val="0"/>
            <a:lumOff val="0"/>
            <a:alphaOff val="0"/>
          </a:srgbClr>
        </a:solidFill>
        <a:ln w="15875" cap="flat" cmpd="sng" algn="ctr">
          <a:solidFill>
            <a:srgbClr val="1CADE4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 sz="16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473B5056-7CD1-4AF9-8F73-E7A9260509EF}" type="parTrans" cxnId="{40A828FC-93D1-4E20-A5DC-E50AC78796A8}">
      <dgm:prSet/>
      <dgm:spPr/>
      <dgm:t>
        <a:bodyPr/>
        <a:lstStyle/>
        <a:p>
          <a:endParaRPr lang="ru-RU"/>
        </a:p>
      </dgm:t>
    </dgm:pt>
    <dgm:pt modelId="{EFED4F1B-5488-4034-B860-B5AC3FF9AD8E}" type="sibTrans" cxnId="{40A828FC-93D1-4E20-A5DC-E50AC78796A8}">
      <dgm:prSet/>
      <dgm:spPr/>
      <dgm:t>
        <a:bodyPr/>
        <a:lstStyle/>
        <a:p>
          <a:endParaRPr lang="ru-RU"/>
        </a:p>
      </dgm:t>
    </dgm:pt>
    <dgm:pt modelId="{A3248991-6A74-4480-A2EC-A66EE110480E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xfrm>
          <a:off x="0" y="1609995"/>
          <a:ext cx="3873662" cy="1531119"/>
        </a:xfrm>
        <a:prstGeom prst="roundRect">
          <a:avLst/>
        </a:prstGeom>
        <a:solidFill>
          <a:sysClr val="window" lastClr="FFFFFF"/>
        </a:solidFill>
        <a:ln w="15875" cap="flat" cmpd="sng" algn="ctr">
          <a:solidFill>
            <a:srgbClr val="42BA97"/>
          </a:solidFill>
          <a:prstDash val="solid"/>
        </a:ln>
        <a:effectLst/>
      </dgm:spPr>
      <dgm:t>
        <a:bodyPr/>
        <a:lstStyle/>
        <a:p>
          <a:r>
            <a:rPr lang="ru-RU" sz="1600" b="1" dirty="0" smtClean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Основная часть</a:t>
          </a:r>
        </a:p>
        <a:p>
          <a:r>
            <a:rPr lang="ru-RU" sz="1600" dirty="0" smtClean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Последовательная проработка всех групп мышц, повышение общего тонуса организма.</a:t>
          </a:r>
          <a:endParaRPr lang="ru-RU" sz="1600" dirty="0">
            <a:solidFill>
              <a:sysClr val="windowText" lastClr="00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B0C2D7F5-55A4-4518-976A-20506BB3221E}" type="parTrans" cxnId="{6CD1A947-A7AF-44EF-904E-041BD7585D0C}">
      <dgm:prSet/>
      <dgm:spPr/>
      <dgm:t>
        <a:bodyPr/>
        <a:lstStyle/>
        <a:p>
          <a:endParaRPr lang="ru-RU"/>
        </a:p>
      </dgm:t>
    </dgm:pt>
    <dgm:pt modelId="{6CBAE540-0338-4141-917E-A5093C3BA4F6}" type="sibTrans" cxnId="{6CD1A947-A7AF-44EF-904E-041BD7585D0C}">
      <dgm:prSet/>
      <dgm:spPr/>
      <dgm:t>
        <a:bodyPr/>
        <a:lstStyle/>
        <a:p>
          <a:endParaRPr lang="ru-RU"/>
        </a:p>
      </dgm:t>
    </dgm:pt>
    <dgm:pt modelId="{FAE96D15-9831-44A2-969E-42E81B044EDA}">
      <dgm:prSet phldrT="[Текст]" custT="1"/>
      <dgm:spPr>
        <a:xfrm rot="5400000">
          <a:off x="6609908" y="-1067700"/>
          <a:ext cx="1414019" cy="6886511"/>
        </a:xfrm>
        <a:prstGeom prst="round2SameRect">
          <a:avLst/>
        </a:prstGeom>
        <a:solidFill>
          <a:srgbClr val="1CADE4">
            <a:alpha val="90000"/>
            <a:tint val="40000"/>
            <a:hueOff val="0"/>
            <a:satOff val="0"/>
            <a:lumOff val="0"/>
            <a:alphaOff val="0"/>
          </a:srgbClr>
        </a:solidFill>
        <a:ln w="15875" cap="flat" cmpd="sng" algn="ctr">
          <a:solidFill>
            <a:srgbClr val="1CADE4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sz="1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Общеразвивающие упражнения для рук, плечевого пояса, туловища, ног. Могут использоваться предметы (мячи, ленты, палки). Упражнения выполняются в определенной последовательности: потягивания, затем для рук и плеч, далее для мышц спины и пресса, в конце для ног.</a:t>
          </a:r>
          <a:endParaRPr lang="ru-RU" sz="1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D6A1FDF7-6AFE-4C4E-A756-7CE4BEF0020B}" type="parTrans" cxnId="{680AA7FA-80A1-4E48-953F-ECEC8C1AA48E}">
      <dgm:prSet/>
      <dgm:spPr/>
      <dgm:t>
        <a:bodyPr/>
        <a:lstStyle/>
        <a:p>
          <a:endParaRPr lang="ru-RU"/>
        </a:p>
      </dgm:t>
    </dgm:pt>
    <dgm:pt modelId="{44432AF1-1BCB-4EDC-A232-B71C39A6963A}" type="sibTrans" cxnId="{680AA7FA-80A1-4E48-953F-ECEC8C1AA48E}">
      <dgm:prSet/>
      <dgm:spPr/>
      <dgm:t>
        <a:bodyPr/>
        <a:lstStyle/>
        <a:p>
          <a:endParaRPr lang="ru-RU"/>
        </a:p>
      </dgm:t>
    </dgm:pt>
    <dgm:pt modelId="{523CBDF1-9EE0-48DE-A25E-9EB60F832C97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xfrm>
          <a:off x="0" y="3217670"/>
          <a:ext cx="3873662" cy="1531119"/>
        </a:xfrm>
        <a:prstGeom prst="roundRect">
          <a:avLst/>
        </a:prstGeom>
        <a:solidFill>
          <a:sysClr val="window" lastClr="FFFFFF"/>
        </a:solidFill>
        <a:ln w="15875" cap="flat" cmpd="sng" algn="ctr">
          <a:solidFill>
            <a:srgbClr val="42BA97"/>
          </a:solidFill>
          <a:prstDash val="solid"/>
        </a:ln>
        <a:effectLst/>
      </dgm:spPr>
      <dgm:t>
        <a:bodyPr/>
        <a:lstStyle/>
        <a:p>
          <a:r>
            <a:rPr lang="ru-RU" sz="1600" b="1" dirty="0" smtClean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Заключительная часть</a:t>
          </a:r>
        </a:p>
        <a:p>
          <a:r>
            <a:rPr lang="ru-RU" sz="1600" dirty="0" smtClean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Восстановление дыхания, снижение физического и эмоционального возбуждения, приведение организма в спокойное состояние.</a:t>
          </a:r>
          <a:endParaRPr lang="ru-RU" sz="1600" dirty="0">
            <a:solidFill>
              <a:sysClr val="windowText" lastClr="00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16F9C356-225A-4884-84FC-4EE803AC25BA}" type="parTrans" cxnId="{712F76AC-AF0D-40B8-B643-8A5229D7AE39}">
      <dgm:prSet/>
      <dgm:spPr/>
      <dgm:t>
        <a:bodyPr/>
        <a:lstStyle/>
        <a:p>
          <a:endParaRPr lang="ru-RU"/>
        </a:p>
      </dgm:t>
    </dgm:pt>
    <dgm:pt modelId="{9C388419-9337-4430-9622-90054116BDC3}" type="sibTrans" cxnId="{712F76AC-AF0D-40B8-B643-8A5229D7AE39}">
      <dgm:prSet/>
      <dgm:spPr/>
      <dgm:t>
        <a:bodyPr/>
        <a:lstStyle/>
        <a:p>
          <a:endParaRPr lang="ru-RU"/>
        </a:p>
      </dgm:t>
    </dgm:pt>
    <dgm:pt modelId="{D70AAC5B-BA8C-438D-A3F1-160BE5F270ED}">
      <dgm:prSet phldrT="[Текст]" custT="1"/>
      <dgm:spPr>
        <a:xfrm rot="5400000">
          <a:off x="6704470" y="539974"/>
          <a:ext cx="1224895" cy="6886511"/>
        </a:xfrm>
        <a:prstGeom prst="round2SameRect">
          <a:avLst/>
        </a:prstGeom>
        <a:solidFill>
          <a:srgbClr val="1CADE4">
            <a:alpha val="90000"/>
            <a:tint val="40000"/>
            <a:hueOff val="0"/>
            <a:satOff val="0"/>
            <a:lumOff val="0"/>
            <a:alphaOff val="0"/>
          </a:srgbClr>
        </a:solidFill>
        <a:ln w="15875" cap="flat" cmpd="sng" algn="ctr">
          <a:solidFill>
            <a:srgbClr val="1CADE4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sz="1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Спокойная ходьба, упражнения на дыхание, расслабление, малоподвижная игра.</a:t>
          </a:r>
          <a:endParaRPr lang="ru-RU" sz="1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69BF3008-51EC-4F5E-BC04-E4BC96434908}" type="parTrans" cxnId="{B4DB4151-3EA5-4098-9ECF-9E4159335106}">
      <dgm:prSet/>
      <dgm:spPr/>
      <dgm:t>
        <a:bodyPr/>
        <a:lstStyle/>
        <a:p>
          <a:endParaRPr lang="ru-RU"/>
        </a:p>
      </dgm:t>
    </dgm:pt>
    <dgm:pt modelId="{FE4DF3FF-AA8E-455B-9E32-2A545FF9326C}" type="sibTrans" cxnId="{B4DB4151-3EA5-4098-9ECF-9E4159335106}">
      <dgm:prSet/>
      <dgm:spPr/>
      <dgm:t>
        <a:bodyPr/>
        <a:lstStyle/>
        <a:p>
          <a:endParaRPr lang="ru-RU"/>
        </a:p>
      </dgm:t>
    </dgm:pt>
    <dgm:pt modelId="{DD04C66F-489A-4352-B7E8-C5981FD567C5}">
      <dgm:prSet custT="1"/>
      <dgm:spPr>
        <a:xfrm rot="5400000">
          <a:off x="6615028" y="-2675376"/>
          <a:ext cx="1403779" cy="6886511"/>
        </a:xfrm>
        <a:prstGeom prst="round2SameRect">
          <a:avLst/>
        </a:prstGeom>
        <a:solidFill>
          <a:srgbClr val="1CADE4">
            <a:alpha val="90000"/>
            <a:tint val="40000"/>
            <a:hueOff val="0"/>
            <a:satOff val="0"/>
            <a:lumOff val="0"/>
            <a:alphaOff val="0"/>
          </a:srgbClr>
        </a:solidFill>
        <a:ln w="15875" cap="flat" cmpd="sng" algn="ctr">
          <a:solidFill>
            <a:srgbClr val="1CADE4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sz="18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Построения (круг, колонна), различные виды ходьбы (на носках, пятках, с высоким подниманием колен), легкий бег, упражнения для профилактики плоскостопия.</a:t>
          </a:r>
          <a:endParaRPr lang="ru-RU" sz="1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36B55F2F-3829-497E-8494-29B8E9415BA0}" type="parTrans" cxnId="{65ABC4BB-CC7D-4600-8627-183BB99EA944}">
      <dgm:prSet/>
      <dgm:spPr/>
      <dgm:t>
        <a:bodyPr/>
        <a:lstStyle/>
        <a:p>
          <a:endParaRPr lang="ru-RU"/>
        </a:p>
      </dgm:t>
    </dgm:pt>
    <dgm:pt modelId="{66D935C7-5106-4B96-94F2-A0373D960AB9}" type="sibTrans" cxnId="{65ABC4BB-CC7D-4600-8627-183BB99EA944}">
      <dgm:prSet/>
      <dgm:spPr/>
      <dgm:t>
        <a:bodyPr/>
        <a:lstStyle/>
        <a:p>
          <a:endParaRPr lang="ru-RU"/>
        </a:p>
      </dgm:t>
    </dgm:pt>
    <dgm:pt modelId="{2B36BD8C-757F-499F-B2CB-3CEDADFFAC54}" type="pres">
      <dgm:prSet presAssocID="{9EAC182F-49B2-47D7-9E43-6370CCAFB3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DA1FE7-62E2-4960-9E64-37AEBE3407BA}" type="pres">
      <dgm:prSet presAssocID="{DD8AFC24-3DE7-488E-81EA-E3484199F075}" presName="linNode" presStyleCnt="0"/>
      <dgm:spPr/>
    </dgm:pt>
    <dgm:pt modelId="{20805277-0E91-415C-887F-C9D25EEC8833}" type="pres">
      <dgm:prSet presAssocID="{DD8AFC24-3DE7-488E-81EA-E3484199F075}" presName="parentText" presStyleLbl="node1" presStyleIdx="0" presStyleCnt="3" custScaleX="821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262873-E397-44B0-9417-DCC47672C077}" type="pres">
      <dgm:prSet presAssocID="{DD8AFC24-3DE7-488E-81EA-E3484199F075}" presName="descendantText" presStyleLbl="alignAccFollowNode1" presStyleIdx="0" presStyleCnt="3" custScaleY="1146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4EF0F0-48AD-4E7B-B25D-63EFA5989152}" type="pres">
      <dgm:prSet presAssocID="{636E4914-0E4F-4888-A9F1-4B90FEA00E44}" presName="sp" presStyleCnt="0"/>
      <dgm:spPr/>
    </dgm:pt>
    <dgm:pt modelId="{E2CC2F89-E4BE-4506-B904-20AEC2F8EA26}" type="pres">
      <dgm:prSet presAssocID="{A3248991-6A74-4480-A2EC-A66EE110480E}" presName="linNode" presStyleCnt="0"/>
      <dgm:spPr/>
    </dgm:pt>
    <dgm:pt modelId="{3A5253F2-5B07-4469-A470-1AEBAA598DCE}" type="pres">
      <dgm:prSet presAssocID="{A3248991-6A74-4480-A2EC-A66EE110480E}" presName="parentText" presStyleLbl="node1" presStyleIdx="1" presStyleCnt="3" custScaleX="82173" custScaleY="8319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1EE413-1A0B-4359-B973-6DD4EAC24C1D}" type="pres">
      <dgm:prSet presAssocID="{A3248991-6A74-4480-A2EC-A66EE110480E}" presName="descendantText" presStyleLbl="alignAccFollowNode1" presStyleIdx="1" presStyleCnt="3" custScaleY="1154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AFB507-89BD-45DD-8346-556E4C91594F}" type="pres">
      <dgm:prSet presAssocID="{6CBAE540-0338-4141-917E-A5093C3BA4F6}" presName="sp" presStyleCnt="0"/>
      <dgm:spPr/>
    </dgm:pt>
    <dgm:pt modelId="{E68B83CA-74BE-4DE0-9B79-E7714E758C30}" type="pres">
      <dgm:prSet presAssocID="{523CBDF1-9EE0-48DE-A25E-9EB60F832C97}" presName="linNode" presStyleCnt="0"/>
      <dgm:spPr/>
    </dgm:pt>
    <dgm:pt modelId="{EC5E9006-93D5-45D6-9E6F-2B3764000E5B}" type="pres">
      <dgm:prSet presAssocID="{523CBDF1-9EE0-48DE-A25E-9EB60F832C97}" presName="parentText" presStyleLbl="node1" presStyleIdx="2" presStyleCnt="3" custScaleX="821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2869F1-EA16-4E99-9B01-885D8BB7F82B}" type="pres">
      <dgm:prSet presAssocID="{523CBDF1-9EE0-48DE-A25E-9EB60F832C97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32C4B5-674C-4CB3-B257-A4DF2249385E}" type="presOf" srcId="{9EAC182F-49B2-47D7-9E43-6370CCAFB303}" destId="{2B36BD8C-757F-499F-B2CB-3CEDADFFAC54}" srcOrd="0" destOrd="0" presId="urn:microsoft.com/office/officeart/2005/8/layout/vList5"/>
    <dgm:cxn modelId="{6CD1A947-A7AF-44EF-904E-041BD7585D0C}" srcId="{9EAC182F-49B2-47D7-9E43-6370CCAFB303}" destId="{A3248991-6A74-4480-A2EC-A66EE110480E}" srcOrd="1" destOrd="0" parTransId="{B0C2D7F5-55A4-4518-976A-20506BB3221E}" sibTransId="{6CBAE540-0338-4141-917E-A5093C3BA4F6}"/>
    <dgm:cxn modelId="{E0374FEB-A9D2-4C28-B2D8-CA823B950FD0}" type="presOf" srcId="{A3248991-6A74-4480-A2EC-A66EE110480E}" destId="{3A5253F2-5B07-4469-A470-1AEBAA598DCE}" srcOrd="0" destOrd="0" presId="urn:microsoft.com/office/officeart/2005/8/layout/vList5"/>
    <dgm:cxn modelId="{295B2E17-7160-4ECE-9925-AC0DAD2D37F0}" type="presOf" srcId="{D70AAC5B-BA8C-438D-A3F1-160BE5F270ED}" destId="{3D2869F1-EA16-4E99-9B01-885D8BB7F82B}" srcOrd="0" destOrd="0" presId="urn:microsoft.com/office/officeart/2005/8/layout/vList5"/>
    <dgm:cxn modelId="{3B04F4E0-2617-4D1C-93F5-81E3BC82BF11}" type="presOf" srcId="{DD8AFC24-3DE7-488E-81EA-E3484199F075}" destId="{20805277-0E91-415C-887F-C9D25EEC8833}" srcOrd="0" destOrd="0" presId="urn:microsoft.com/office/officeart/2005/8/layout/vList5"/>
    <dgm:cxn modelId="{65ABC4BB-CC7D-4600-8627-183BB99EA944}" srcId="{DD8AFC24-3DE7-488E-81EA-E3484199F075}" destId="{DD04C66F-489A-4352-B7E8-C5981FD567C5}" srcOrd="1" destOrd="0" parTransId="{36B55F2F-3829-497E-8494-29B8E9415BA0}" sibTransId="{66D935C7-5106-4B96-94F2-A0373D960AB9}"/>
    <dgm:cxn modelId="{A2A37D5C-C167-4243-AB22-1228F370D6C7}" type="presOf" srcId="{DD04C66F-489A-4352-B7E8-C5981FD567C5}" destId="{DC262873-E397-44B0-9417-DCC47672C077}" srcOrd="0" destOrd="1" presId="urn:microsoft.com/office/officeart/2005/8/layout/vList5"/>
    <dgm:cxn modelId="{62A3238E-9655-4DCB-A80D-97E4C9DCEFC6}" type="presOf" srcId="{45C940C9-2058-4F9E-A6C2-5DA8871872A7}" destId="{DC262873-E397-44B0-9417-DCC47672C077}" srcOrd="0" destOrd="0" presId="urn:microsoft.com/office/officeart/2005/8/layout/vList5"/>
    <dgm:cxn modelId="{AF6FB58D-07FC-4D19-A888-D2C5B96F3FA1}" srcId="{9EAC182F-49B2-47D7-9E43-6370CCAFB303}" destId="{DD8AFC24-3DE7-488E-81EA-E3484199F075}" srcOrd="0" destOrd="0" parTransId="{A500710C-F540-4079-B69D-E4EED273EC84}" sibTransId="{636E4914-0E4F-4888-A9F1-4B90FEA00E44}"/>
    <dgm:cxn modelId="{680AA7FA-80A1-4E48-953F-ECEC8C1AA48E}" srcId="{A3248991-6A74-4480-A2EC-A66EE110480E}" destId="{FAE96D15-9831-44A2-969E-42E81B044EDA}" srcOrd="0" destOrd="0" parTransId="{D6A1FDF7-6AFE-4C4E-A756-7CE4BEF0020B}" sibTransId="{44432AF1-1BCB-4EDC-A232-B71C39A6963A}"/>
    <dgm:cxn modelId="{AF552A8F-0807-44ED-B31E-573B3BB2A10F}" type="presOf" srcId="{523CBDF1-9EE0-48DE-A25E-9EB60F832C97}" destId="{EC5E9006-93D5-45D6-9E6F-2B3764000E5B}" srcOrd="0" destOrd="0" presId="urn:microsoft.com/office/officeart/2005/8/layout/vList5"/>
    <dgm:cxn modelId="{40A828FC-93D1-4E20-A5DC-E50AC78796A8}" srcId="{DD8AFC24-3DE7-488E-81EA-E3484199F075}" destId="{45C940C9-2058-4F9E-A6C2-5DA8871872A7}" srcOrd="0" destOrd="0" parTransId="{473B5056-7CD1-4AF9-8F73-E7A9260509EF}" sibTransId="{EFED4F1B-5488-4034-B860-B5AC3FF9AD8E}"/>
    <dgm:cxn modelId="{B4DB4151-3EA5-4098-9ECF-9E4159335106}" srcId="{523CBDF1-9EE0-48DE-A25E-9EB60F832C97}" destId="{D70AAC5B-BA8C-438D-A3F1-160BE5F270ED}" srcOrd="0" destOrd="0" parTransId="{69BF3008-51EC-4F5E-BC04-E4BC96434908}" sibTransId="{FE4DF3FF-AA8E-455B-9E32-2A545FF9326C}"/>
    <dgm:cxn modelId="{EE177E24-4333-42D8-80BA-9424F75F82F1}" type="presOf" srcId="{FAE96D15-9831-44A2-969E-42E81B044EDA}" destId="{2F1EE413-1A0B-4359-B973-6DD4EAC24C1D}" srcOrd="0" destOrd="0" presId="urn:microsoft.com/office/officeart/2005/8/layout/vList5"/>
    <dgm:cxn modelId="{712F76AC-AF0D-40B8-B643-8A5229D7AE39}" srcId="{9EAC182F-49B2-47D7-9E43-6370CCAFB303}" destId="{523CBDF1-9EE0-48DE-A25E-9EB60F832C97}" srcOrd="2" destOrd="0" parTransId="{16F9C356-225A-4884-84FC-4EE803AC25BA}" sibTransId="{9C388419-9337-4430-9622-90054116BDC3}"/>
    <dgm:cxn modelId="{69FCDB2B-CA87-4C5C-A507-5ADFAD9C28D8}" type="presParOf" srcId="{2B36BD8C-757F-499F-B2CB-3CEDADFFAC54}" destId="{BCDA1FE7-62E2-4960-9E64-37AEBE3407BA}" srcOrd="0" destOrd="0" presId="urn:microsoft.com/office/officeart/2005/8/layout/vList5"/>
    <dgm:cxn modelId="{281EF6AE-04EE-460A-A43E-0642C2C274AB}" type="presParOf" srcId="{BCDA1FE7-62E2-4960-9E64-37AEBE3407BA}" destId="{20805277-0E91-415C-887F-C9D25EEC8833}" srcOrd="0" destOrd="0" presId="urn:microsoft.com/office/officeart/2005/8/layout/vList5"/>
    <dgm:cxn modelId="{653ED235-FD58-4487-B39F-E52F3A66FD8E}" type="presParOf" srcId="{BCDA1FE7-62E2-4960-9E64-37AEBE3407BA}" destId="{DC262873-E397-44B0-9417-DCC47672C077}" srcOrd="1" destOrd="0" presId="urn:microsoft.com/office/officeart/2005/8/layout/vList5"/>
    <dgm:cxn modelId="{237453FE-809F-4814-8306-7C56DE00579A}" type="presParOf" srcId="{2B36BD8C-757F-499F-B2CB-3CEDADFFAC54}" destId="{F44EF0F0-48AD-4E7B-B25D-63EFA5989152}" srcOrd="1" destOrd="0" presId="urn:microsoft.com/office/officeart/2005/8/layout/vList5"/>
    <dgm:cxn modelId="{E6D813FA-93B8-4140-901D-F45ABAE203C6}" type="presParOf" srcId="{2B36BD8C-757F-499F-B2CB-3CEDADFFAC54}" destId="{E2CC2F89-E4BE-4506-B904-20AEC2F8EA26}" srcOrd="2" destOrd="0" presId="urn:microsoft.com/office/officeart/2005/8/layout/vList5"/>
    <dgm:cxn modelId="{17107B1D-FEEC-4107-B251-D250E6FE16EE}" type="presParOf" srcId="{E2CC2F89-E4BE-4506-B904-20AEC2F8EA26}" destId="{3A5253F2-5B07-4469-A470-1AEBAA598DCE}" srcOrd="0" destOrd="0" presId="urn:microsoft.com/office/officeart/2005/8/layout/vList5"/>
    <dgm:cxn modelId="{1411298A-B8A7-4D8B-80F4-62942E76DB07}" type="presParOf" srcId="{E2CC2F89-E4BE-4506-B904-20AEC2F8EA26}" destId="{2F1EE413-1A0B-4359-B973-6DD4EAC24C1D}" srcOrd="1" destOrd="0" presId="urn:microsoft.com/office/officeart/2005/8/layout/vList5"/>
    <dgm:cxn modelId="{00F24109-0046-4813-A5E9-F0AAF0CC0B33}" type="presParOf" srcId="{2B36BD8C-757F-499F-B2CB-3CEDADFFAC54}" destId="{19AFB507-89BD-45DD-8346-556E4C91594F}" srcOrd="3" destOrd="0" presId="urn:microsoft.com/office/officeart/2005/8/layout/vList5"/>
    <dgm:cxn modelId="{047565FD-3C96-4487-9BD7-B37C58B95B36}" type="presParOf" srcId="{2B36BD8C-757F-499F-B2CB-3CEDADFFAC54}" destId="{E68B83CA-74BE-4DE0-9B79-E7714E758C30}" srcOrd="4" destOrd="0" presId="urn:microsoft.com/office/officeart/2005/8/layout/vList5"/>
    <dgm:cxn modelId="{D7F06C2B-A0FB-4017-B581-00494148EF5D}" type="presParOf" srcId="{E68B83CA-74BE-4DE0-9B79-E7714E758C30}" destId="{EC5E9006-93D5-45D6-9E6F-2B3764000E5B}" srcOrd="0" destOrd="0" presId="urn:microsoft.com/office/officeart/2005/8/layout/vList5"/>
    <dgm:cxn modelId="{D2A60550-3F97-446B-BECE-14C8CEFC94D8}" type="presParOf" srcId="{E68B83CA-74BE-4DE0-9B79-E7714E758C30}" destId="{3D2869F1-EA16-4E99-9B01-885D8BB7F82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262873-E397-44B0-9417-DCC47672C077}">
      <dsp:nvSpPr>
        <dsp:cNvPr id="0" name=""/>
        <dsp:cNvSpPr/>
      </dsp:nvSpPr>
      <dsp:spPr>
        <a:xfrm rot="5400000">
          <a:off x="5001738" y="-1954356"/>
          <a:ext cx="1724075" cy="5792176"/>
        </a:xfrm>
        <a:prstGeom prst="round2SameRect">
          <a:avLst/>
        </a:prstGeom>
        <a:solidFill>
          <a:srgbClr val="1CADE4">
            <a:alpha val="90000"/>
            <a:tint val="40000"/>
            <a:hueOff val="0"/>
            <a:satOff val="0"/>
            <a:lumOff val="0"/>
            <a:alphaOff val="0"/>
          </a:srgbClr>
        </a:solidFill>
        <a:ln w="15875" cap="flat" cmpd="sng" algn="ctr">
          <a:solidFill>
            <a:srgbClr val="1CADE4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Построения (круг, колонна), различные виды ходьбы (на носках, пятках, с высоким подниманием колен), легкий бег, упражнения для профилактики плоскостопия.</a:t>
          </a:r>
          <a:endParaRPr lang="ru-RU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 rot="-5400000">
        <a:off x="2967688" y="163856"/>
        <a:ext cx="5708014" cy="1555751"/>
      </dsp:txXfrm>
    </dsp:sp>
    <dsp:sp modelId="{20805277-0E91-415C-887F-C9D25EEC8833}">
      <dsp:nvSpPr>
        <dsp:cNvPr id="0" name=""/>
        <dsp:cNvSpPr/>
      </dsp:nvSpPr>
      <dsp:spPr>
        <a:xfrm>
          <a:off x="290410" y="1495"/>
          <a:ext cx="2677277" cy="1880470"/>
        </a:xfrm>
        <a:prstGeom prst="roundRect">
          <a:avLst/>
        </a:prstGeom>
        <a:solidFill>
          <a:sysClr val="window" lastClr="FFFFFF"/>
        </a:solidFill>
        <a:ln w="15875" cap="flat" cmpd="sng" algn="ctr">
          <a:solidFill>
            <a:srgbClr val="42BA97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Вводная часть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Подготовка организма к физической нагрузке, организация внимания детей. </a:t>
          </a:r>
          <a:endParaRPr lang="ru-RU" sz="1600" kern="1200" dirty="0">
            <a:solidFill>
              <a:sysClr val="windowText" lastClr="00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382207" y="93292"/>
        <a:ext cx="2493683" cy="1696876"/>
      </dsp:txXfrm>
    </dsp:sp>
    <dsp:sp modelId="{2F1EE413-1A0B-4359-B973-6DD4EAC24C1D}">
      <dsp:nvSpPr>
        <dsp:cNvPr id="0" name=""/>
        <dsp:cNvSpPr/>
      </dsp:nvSpPr>
      <dsp:spPr>
        <a:xfrm rot="5400000">
          <a:off x="4995450" y="-51772"/>
          <a:ext cx="1736652" cy="5792176"/>
        </a:xfrm>
        <a:prstGeom prst="round2SameRect">
          <a:avLst/>
        </a:prstGeom>
        <a:solidFill>
          <a:srgbClr val="1CADE4">
            <a:alpha val="90000"/>
            <a:tint val="40000"/>
            <a:hueOff val="0"/>
            <a:satOff val="0"/>
            <a:lumOff val="0"/>
            <a:alphaOff val="0"/>
          </a:srgbClr>
        </a:solidFill>
        <a:ln w="15875" cap="flat" cmpd="sng" algn="ctr">
          <a:solidFill>
            <a:srgbClr val="1CADE4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Общеразвивающие упражнения для рук, плечевого пояса, туловища, ног. Могут использоваться предметы (мячи, ленты, палки). Упражнения выполняются в определенной последовательности: потягивания, затем для рук и плеч, далее для мышц спины и пресса, в конце для ног.</a:t>
          </a:r>
          <a:endParaRPr lang="ru-RU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 rot="-5400000">
        <a:off x="2967688" y="2060766"/>
        <a:ext cx="5707400" cy="1567100"/>
      </dsp:txXfrm>
    </dsp:sp>
    <dsp:sp modelId="{3A5253F2-5B07-4469-A470-1AEBAA598DCE}">
      <dsp:nvSpPr>
        <dsp:cNvPr id="0" name=""/>
        <dsp:cNvSpPr/>
      </dsp:nvSpPr>
      <dsp:spPr>
        <a:xfrm>
          <a:off x="290410" y="2062124"/>
          <a:ext cx="2677277" cy="1564382"/>
        </a:xfrm>
        <a:prstGeom prst="roundRect">
          <a:avLst/>
        </a:prstGeom>
        <a:solidFill>
          <a:sysClr val="window" lastClr="FFFFFF"/>
        </a:solidFill>
        <a:ln w="15875" cap="flat" cmpd="sng" algn="ctr">
          <a:solidFill>
            <a:srgbClr val="42BA97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Основная часть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Последовательная проработка всех групп мышц, повышение общего тонуса организма.</a:t>
          </a:r>
          <a:endParaRPr lang="ru-RU" sz="1600" kern="1200" dirty="0">
            <a:solidFill>
              <a:sysClr val="windowText" lastClr="00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366777" y="2138491"/>
        <a:ext cx="2524543" cy="1411648"/>
      </dsp:txXfrm>
    </dsp:sp>
    <dsp:sp modelId="{3D2869F1-EA16-4E99-9B01-885D8BB7F82B}">
      <dsp:nvSpPr>
        <dsp:cNvPr id="0" name=""/>
        <dsp:cNvSpPr/>
      </dsp:nvSpPr>
      <dsp:spPr>
        <a:xfrm rot="5400000">
          <a:off x="5111588" y="1850812"/>
          <a:ext cx="1504376" cy="5792176"/>
        </a:xfrm>
        <a:prstGeom prst="round2SameRect">
          <a:avLst/>
        </a:prstGeom>
        <a:solidFill>
          <a:srgbClr val="1CADE4">
            <a:alpha val="90000"/>
            <a:tint val="40000"/>
            <a:hueOff val="0"/>
            <a:satOff val="0"/>
            <a:lumOff val="0"/>
            <a:alphaOff val="0"/>
          </a:srgbClr>
        </a:solidFill>
        <a:ln w="15875" cap="flat" cmpd="sng" algn="ctr">
          <a:solidFill>
            <a:srgbClr val="1CADE4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Спокойная ходьба, упражнения на дыхание, расслабление, малоподвижная игра.</a:t>
          </a:r>
          <a:endParaRPr lang="ru-RU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 rot="-5400000">
        <a:off x="2967688" y="4068150"/>
        <a:ext cx="5718738" cy="1357500"/>
      </dsp:txXfrm>
    </dsp:sp>
    <dsp:sp modelId="{EC5E9006-93D5-45D6-9E6F-2B3764000E5B}">
      <dsp:nvSpPr>
        <dsp:cNvPr id="0" name=""/>
        <dsp:cNvSpPr/>
      </dsp:nvSpPr>
      <dsp:spPr>
        <a:xfrm>
          <a:off x="290410" y="3806665"/>
          <a:ext cx="2677277" cy="1880470"/>
        </a:xfrm>
        <a:prstGeom prst="roundRect">
          <a:avLst/>
        </a:prstGeom>
        <a:solidFill>
          <a:sysClr val="window" lastClr="FFFFFF"/>
        </a:solidFill>
        <a:ln w="15875" cap="flat" cmpd="sng" algn="ctr">
          <a:solidFill>
            <a:srgbClr val="42BA97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Заключительная часть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Восстановление дыхания, снижение физического и эмоционального возбуждения, приведение организма в спокойное состояние.</a:t>
          </a:r>
          <a:endParaRPr lang="ru-RU" sz="1600" kern="1200" dirty="0">
            <a:solidFill>
              <a:sysClr val="windowText" lastClr="00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382207" y="3898462"/>
        <a:ext cx="2493683" cy="16968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1F894-0876-4649-9243-B441AAA3FE4C}" type="datetimeFigureOut">
              <a:rPr lang="ru-RU" smtClean="0"/>
              <a:pPr/>
              <a:t>07.12.2025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09A62-8425-402B-ABA1-ED8DFD00D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152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946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946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D19A7-7C70-4AEC-9613-F41C67DF82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924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DE817-24AD-4613-9476-0C80614968C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477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E00038-2B64-4E98-9BA2-678830B397C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592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29B7FE-92E6-4A7A-AF70-3EB54C6FDDF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298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8F30CE-E9D3-41D1-BB71-47D41CCDD84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35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35AE62-73B7-44EC-A8D6-17A9DDE7D7E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971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42EB9A-2DE1-4D54-8A04-28C3A308871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187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24A16C-2EA6-475A-9659-2402D56E962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911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191215-D581-4608-A530-387DC6A9E40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631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C5B8D0-189E-41DB-8FFF-80F6FD6A62C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989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6CDCBA-80EF-4BB6-9DC0-5BFABA4B2FD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676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03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03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844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844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844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0D3FA4-F105-4A2A-857C-9A4E765B750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997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Подзаголовок 2"/>
          <p:cNvSpPr txBox="1">
            <a:spLocks/>
          </p:cNvSpPr>
          <p:nvPr/>
        </p:nvSpPr>
        <p:spPr bwMode="auto">
          <a:xfrm>
            <a:off x="3131840" y="4437112"/>
            <a:ext cx="5504486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0"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1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1391030"/>
            <a:ext cx="8064896" cy="2774696"/>
          </a:xfrm>
          <a:prstGeom prst="roundRect">
            <a:avLst>
              <a:gd name="adj" fmla="val 10000"/>
            </a:avLst>
          </a:prstGeom>
          <a:solidFill>
            <a:srgbClr val="E1FFE1"/>
          </a:solidFill>
          <a:ln w="19050">
            <a:solidFill>
              <a:srgbClr val="42665A"/>
            </a:solidFill>
          </a:ln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</p:sp>
      <p:sp>
        <p:nvSpPr>
          <p:cNvPr id="8" name="Прямоугольник 7"/>
          <p:cNvSpPr/>
          <p:nvPr/>
        </p:nvSpPr>
        <p:spPr>
          <a:xfrm>
            <a:off x="2411760" y="85497"/>
            <a:ext cx="6224566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детский сад №3 с. </a:t>
            </a:r>
            <a:r>
              <a:rPr lang="ru-RU" sz="2000" dirty="0" err="1" smtClean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Таремское</a:t>
            </a:r>
            <a:endParaRPr lang="ru-RU" sz="2000" dirty="0">
              <a:solidFill>
                <a:srgbClr val="2929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07604" y="1609604"/>
            <a:ext cx="7416824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ru-RU" sz="2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БРЕЙН-РИНГ </a:t>
            </a: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родителей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«ЗДОРОВЫЙ МАЛЫШ»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E:\3 Таремское\24.Аттестация\эмблем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1520" y="85497"/>
            <a:ext cx="1512168" cy="1209733"/>
          </a:xfrm>
          <a:prstGeom prst="roundRect">
            <a:avLst>
              <a:gd name="adj" fmla="val 16667"/>
            </a:avLst>
          </a:prstGeom>
          <a:ln w="25400">
            <a:solidFill>
              <a:srgbClr val="006666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6841" y="4554711"/>
            <a:ext cx="2977328" cy="210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49712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/>
          <p:cNvSpPr txBox="1">
            <a:spLocks/>
          </p:cNvSpPr>
          <p:nvPr/>
        </p:nvSpPr>
        <p:spPr bwMode="auto">
          <a:xfrm>
            <a:off x="971600" y="2060848"/>
            <a:ext cx="7776864" cy="928694"/>
          </a:xfrm>
          <a:prstGeom prst="rect">
            <a:avLst/>
          </a:prstGeom>
          <a:solidFill>
            <a:srgbClr val="F3FFF3"/>
          </a:solidFill>
          <a:ln w="25400">
            <a:solidFill>
              <a:srgbClr val="027449"/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defRPr/>
            </a:pPr>
            <a:r>
              <a:rPr lang="ru-RU" sz="4400" b="1" kern="0" dirty="0" smtClean="0">
                <a:latin typeface="+mj-lt"/>
              </a:rPr>
              <a:t>Спасибо за внимание</a:t>
            </a:r>
            <a:endParaRPr lang="ru-RU" sz="4400" kern="0" dirty="0" smtClean="0">
              <a:latin typeface="+mj-lt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ru-RU" sz="1800" kern="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6635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E:\3 Таремское\24.Аттестация\эмблем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7504" y="85497"/>
            <a:ext cx="1725116" cy="1380091"/>
          </a:xfrm>
          <a:prstGeom prst="roundRect">
            <a:avLst>
              <a:gd name="adj" fmla="val 16667"/>
            </a:avLst>
          </a:prstGeom>
          <a:ln w="25400">
            <a:solidFill>
              <a:srgbClr val="006666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979712" y="332656"/>
            <a:ext cx="6970975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</a:t>
            </a:r>
            <a:r>
              <a:rPr lang="ru-RU" sz="2800" b="1" dirty="0" smtClean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«</a:t>
            </a:r>
            <a:r>
              <a:rPr lang="ru-RU" sz="2800" b="1" dirty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Блиц-вопрос»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820" y="1700808"/>
            <a:ext cx="3672408" cy="4896544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164110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5534" y="116632"/>
            <a:ext cx="6970975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</a:t>
            </a:r>
            <a:r>
              <a:rPr lang="ru-RU" sz="2800" b="1" dirty="0" smtClean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«Черный ящик»</a:t>
            </a:r>
            <a:endParaRPr lang="ru-RU" sz="2800" b="1" dirty="0">
              <a:solidFill>
                <a:srgbClr val="2929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142" y="1844824"/>
            <a:ext cx="6142241" cy="4622732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986" y="1203"/>
            <a:ext cx="1932599" cy="15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8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23728" y="255331"/>
            <a:ext cx="6671326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3 </a:t>
            </a:r>
            <a:r>
              <a:rPr lang="ru-RU" sz="2800" b="1" dirty="0" smtClean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зарядку становись</a:t>
            </a:r>
            <a:r>
              <a:rPr lang="ru-RU" sz="2800" b="1" dirty="0" smtClean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b="1" dirty="0">
              <a:solidFill>
                <a:srgbClr val="2929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8" y="0"/>
            <a:ext cx="1932599" cy="15850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2060848"/>
            <a:ext cx="7128792" cy="432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1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47664" y="44624"/>
            <a:ext cx="6671326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утренней гимнастики</a:t>
            </a:r>
            <a:endParaRPr lang="ru-RU" sz="2800" b="1" dirty="0">
              <a:solidFill>
                <a:srgbClr val="2929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583898865"/>
              </p:ext>
            </p:extLst>
          </p:nvPr>
        </p:nvGraphicFramePr>
        <p:xfrm>
          <a:off x="25219" y="764704"/>
          <a:ext cx="9050275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131840" y="6309320"/>
            <a:ext cx="547260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утренней гимнастики зависит от возраста детей: </a:t>
            </a: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младшая группа (3–4 года) — 4–6 минут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93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23728" y="255331"/>
            <a:ext cx="6671326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</a:t>
            </a:r>
            <a:r>
              <a:rPr lang="ru-RU" sz="2800" b="1" dirty="0" smtClean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800" b="1" dirty="0">
              <a:solidFill>
                <a:srgbClr val="2929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8" y="0"/>
            <a:ext cx="1932599" cy="158509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570" y="1196752"/>
            <a:ext cx="4813059" cy="5256584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401915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23728" y="219859"/>
            <a:ext cx="6671326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</a:t>
            </a:r>
            <a:r>
              <a:rPr lang="ru-RU" sz="2000" b="1" dirty="0" smtClean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Пофантазируйте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сочините «вредные советы» на тему </a:t>
            </a: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заболеть простудой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8" y="0"/>
            <a:ext cx="1932599" cy="158509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2004" y="1783099"/>
            <a:ext cx="2158710" cy="1436892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2439" y="3751216"/>
            <a:ext cx="2450926" cy="2450926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/>
          <a:srcRect b="10566"/>
          <a:stretch/>
        </p:blipFill>
        <p:spPr>
          <a:xfrm>
            <a:off x="890438" y="3339035"/>
            <a:ext cx="2158711" cy="1498453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6467" y="3332836"/>
            <a:ext cx="2708232" cy="1436168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8736" y="1560904"/>
            <a:ext cx="1322114" cy="16686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6901" y="4976679"/>
            <a:ext cx="2232249" cy="1648976"/>
          </a:xfrm>
          <a:prstGeom prst="rect">
            <a:avLst/>
          </a:prstGeom>
          <a:ln w="9525">
            <a:solidFill>
              <a:srgbClr val="00B0F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/>
          <a:srcRect b="7594"/>
          <a:stretch/>
        </p:blipFill>
        <p:spPr>
          <a:xfrm>
            <a:off x="6768494" y="1629773"/>
            <a:ext cx="1584177" cy="15308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00191" y="4922518"/>
            <a:ext cx="2614507" cy="1737742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158048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23728" y="255331"/>
            <a:ext cx="6671326" cy="11387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</a:t>
            </a:r>
            <a:r>
              <a:rPr lang="ru-RU" sz="2000" b="1" dirty="0" smtClean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Пофантазируйте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сочините «вредные советы» на тему «Как быстро поправиться (набрать вес)».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8" y="0"/>
            <a:ext cx="1932599" cy="158509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3967" y="5137845"/>
            <a:ext cx="1616849" cy="16168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583" y="3573016"/>
            <a:ext cx="2530069" cy="15121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8429" y="1615157"/>
            <a:ext cx="3212870" cy="16948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70352" y="1615157"/>
            <a:ext cx="2152075" cy="15058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838" y="1585096"/>
            <a:ext cx="2533813" cy="18832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106" y="5267049"/>
            <a:ext cx="2410546" cy="14570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42162" y="3462128"/>
            <a:ext cx="2188654" cy="14570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23928" y="3893728"/>
            <a:ext cx="2042815" cy="2746642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58789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23728" y="255331"/>
            <a:ext cx="6671326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</a:t>
            </a:r>
            <a:r>
              <a:rPr lang="ru-RU" sz="2800" b="1" dirty="0" smtClean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«Эстафета»</a:t>
            </a:r>
            <a:endParaRPr lang="ru-RU" sz="2800" b="1" dirty="0">
              <a:solidFill>
                <a:srgbClr val="2929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8" y="0"/>
            <a:ext cx="1932599" cy="158509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2348880"/>
            <a:ext cx="7719345" cy="2767443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100516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Слои">
  <a:themeElements>
    <a:clrScheme name="Слои 9">
      <a:dk1>
        <a:srgbClr val="000000"/>
      </a:dk1>
      <a:lt1>
        <a:srgbClr val="FFFFFF"/>
      </a:lt1>
      <a:dk2>
        <a:srgbClr val="FF0000"/>
      </a:dk2>
      <a:lt2>
        <a:srgbClr val="009999"/>
      </a:lt2>
      <a:accent1>
        <a:srgbClr val="C7B505"/>
      </a:accent1>
      <a:accent2>
        <a:srgbClr val="FFFF66"/>
      </a:accent2>
      <a:accent3>
        <a:srgbClr val="FFFFFF"/>
      </a:accent3>
      <a:accent4>
        <a:srgbClr val="000000"/>
      </a:accent4>
      <a:accent5>
        <a:srgbClr val="E0D7AA"/>
      </a:accent5>
      <a:accent6>
        <a:srgbClr val="E7E75C"/>
      </a:accent6>
      <a:hlink>
        <a:srgbClr val="5A84D8"/>
      </a:hlink>
      <a:folHlink>
        <a:srgbClr val="A0C6BA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8912</TotalTime>
  <Words>229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Wingdings</vt:lpstr>
      <vt:lpstr>2_Слои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презинтации:</dc:title>
  <dc:creator>admin</dc:creator>
  <cp:lastModifiedBy>Admin</cp:lastModifiedBy>
  <cp:revision>506</cp:revision>
  <cp:lastPrinted>2022-11-17T08:05:43Z</cp:lastPrinted>
  <dcterms:created xsi:type="dcterms:W3CDTF">2014-05-12T14:29:53Z</dcterms:created>
  <dcterms:modified xsi:type="dcterms:W3CDTF">2025-12-07T18:22:03Z</dcterms:modified>
</cp:coreProperties>
</file>