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8" r:id="rId13"/>
    <p:sldId id="267" r:id="rId14"/>
    <p:sldId id="266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276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BBFB1B-56AC-44D6-9FF7-A31201A01C35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A18D8-6569-4FD7-B08A-995BA35A2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243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AD569D-743B-4815-A37E-BCCAA1C746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43AF716-692C-4058-A633-B8F7ED5E3C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526907C-932B-4ABE-9FAB-006AEDA22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BFF9B7C-E7B4-46A0-8881-5A4FD60B8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6B8A056-F2FD-4012-8CCF-74809C095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133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FBE448-91CC-4B3E-8E8A-C1FA27180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B2CAFE3-18DB-4A0F-9C6C-7BD0FB4BE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C538341-192E-4A28-9A72-F959CE6BA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C210C2F-581B-4700-A098-B04E9CB46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A46BAC-7C17-456B-A4DE-EC793F32E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069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CA649E36-A979-45EB-9EF9-B27F267B18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DFD8B4F-499E-495D-8E7E-38169979B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1A8B62A-E5BA-4CDA-B09B-ED4987A5A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9691284-0199-4C1E-AD19-09B275161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272C9F2-0990-422C-9C96-798A0A065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567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842B88-D6EE-49BE-BEA7-26056C7B9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DA8F61B-4756-4F46-88F0-A8B9E0006C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574BD3-216A-40B0-8676-B799C6820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3268F51-D4FD-45C7-B789-6E34EC019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FBA0B9E-C0EF-4B93-9023-E2E65D237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03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E23475-0F84-4F5B-BA1A-B9148AD72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B769506-2547-4BDB-BE0A-CF6F1956A1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9C57AAC-003C-4325-A4F1-FC0E67792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C4AB0DA-4133-4EFA-AA9B-49BD80F01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1E919AB-BEA8-4BC1-95FD-90DC2648E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992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C276DF-E907-4460-A454-6107F2A7D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DAC1E88-2925-40D6-A521-BF38A858E9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C3C37E2-DE40-4C89-B297-E51F4399DC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14E9A1E-90E4-452F-9841-2DFF01811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1246F79-6332-4AEF-9A1D-CFDC211B1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6CBD750-4C70-4556-BC1A-54CF8CA33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84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509334-531E-4AE4-B4CC-B4E4E1DBE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B441711-C5D6-4364-96DD-48A8CD919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31CD30D-8D55-4B0F-9F28-45BB451AD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8686857-A0CF-4FDF-9147-4F43C72603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88CEBD50-F0B5-4CAF-B0D5-A0032B216D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60A5ED5-E159-4058-A88A-9CC60757D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F72AEBE-0460-467C-8E56-7A6FFCADF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83C9985-E2EC-4256-BCC4-D9089AA30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27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84212A-5832-4937-B002-4F4966DFD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CC63CDA-653F-4443-881B-2F3200F4C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9FE4FC8-16C0-401D-A11C-AF9E0B790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E582F08-E2B1-437E-84A8-51F729F4F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14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D0B62FF8-D9A1-4AE8-AEE8-9DA3CA5CF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193BAA8-CC26-4B0A-A266-A9BF6397C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5DC8639-6024-453B-A6E5-6860E7450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229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B9B55A-5D83-4060-8E38-3E2FCC112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D9671F3-1A27-49A0-B9D1-47D2350A33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D8E2D0B-2BF5-4E33-8F9C-420BD3A83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0B8D0BA-9F61-4521-99F5-9242D68EE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3AAF2C-3CB9-426E-89B1-4BC264A2F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A26E101-81E2-4499-AF86-DC136AFFB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024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6EE120-478B-4929-81D1-F0E0B16B6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802EB2F-8AFA-4374-B3E0-B677E9083F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7CDF4FC-0EE9-4716-9936-D76F8442E7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3C2A752-C2D7-4999-B752-FA5DF0F21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3B28D04-1D12-4C1B-B9FB-482B1647B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0C2D35E-0B06-4403-AB4B-CE06A8D3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893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DEA50C-2291-43E5-9082-45C67DFFD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AF290A4-7FFC-4077-955A-5AF672D3D9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B722E0B-ED35-412B-9CE1-E9148FA590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98C7F-17BB-42B9-A5BE-2B322BCC00DF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5726F96-7FAA-47AE-8F65-377A9CEFE6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20FFD70-2006-4FC1-969F-FA23E503E4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1D25F-553F-4D75-9D67-0CDC034EC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745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227C58-476B-43DD-B052-DFB1BEE0D0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38629"/>
            <a:ext cx="9144000" cy="2002971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Наука блокадного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Ленинграда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C7EB9CD-24C3-49B3-812C-8D52338993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14850" y="4667250"/>
            <a:ext cx="7219950" cy="1695450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          </a:t>
            </a:r>
            <a:r>
              <a:rPr lang="ru-RU" b="1" dirty="0" smtClean="0">
                <a:solidFill>
                  <a:srgbClr val="002060"/>
                </a:solidFill>
              </a:rPr>
              <a:t>Автор:  </a:t>
            </a:r>
            <a:r>
              <a:rPr lang="ru-RU" i="1" dirty="0" smtClean="0">
                <a:solidFill>
                  <a:srgbClr val="002060"/>
                </a:solidFill>
              </a:rPr>
              <a:t>Денисова </a:t>
            </a:r>
            <a:r>
              <a:rPr lang="ru-RU" i="1" dirty="0">
                <a:solidFill>
                  <a:srgbClr val="002060"/>
                </a:solidFill>
              </a:rPr>
              <a:t>Татьяна Павловна. </a:t>
            </a:r>
          </a:p>
          <a:p>
            <a:r>
              <a:rPr lang="ru-RU" i="1" dirty="0">
                <a:solidFill>
                  <a:srgbClr val="002060"/>
                </a:solidFill>
              </a:rPr>
              <a:t>Учитель Физической </a:t>
            </a:r>
            <a:r>
              <a:rPr lang="ru-RU" i="1" dirty="0" smtClean="0">
                <a:solidFill>
                  <a:srgbClr val="002060"/>
                </a:solidFill>
              </a:rPr>
              <a:t>культуры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ГБОУ СОШ№</a:t>
            </a:r>
            <a:r>
              <a:rPr lang="ru-RU" i="1" dirty="0">
                <a:solidFill>
                  <a:srgbClr val="002060"/>
                </a:solidFill>
              </a:rPr>
              <a:t>158 Калининского района </a:t>
            </a:r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i="1" dirty="0" err="1" smtClean="0">
                <a:solidFill>
                  <a:srgbClr val="002060"/>
                </a:solidFill>
              </a:rPr>
              <a:t>г.Санкт</a:t>
            </a:r>
            <a:r>
              <a:rPr lang="ru-RU" i="1" dirty="0" smtClean="0">
                <a:solidFill>
                  <a:srgbClr val="002060"/>
                </a:solidFill>
              </a:rPr>
              <a:t>-Петербург</a:t>
            </a:r>
            <a:endParaRPr lang="ru-RU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98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9384D2-B0E4-4044-823B-3E84DFA73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Изобретения, нацеленные на улучшение работы транспорта и предприятий Ленинграда.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C15FC83-B5E0-449A-ACD8-FDA5754A93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Осенью сорок первого года многие ленинградцы носили небольшие </a:t>
            </a:r>
            <a:r>
              <a:rPr lang="ru-RU" dirty="0">
                <a:solidFill>
                  <a:srgbClr val="FF0000"/>
                </a:solidFill>
              </a:rPr>
              <a:t>значки, фосфоресцирующие</a:t>
            </a:r>
            <a:r>
              <a:rPr lang="ru-RU" dirty="0"/>
              <a:t> в темноте как светлячки. Они помогали людям ориентироваться на темных улицах. Производство светящихся составов во время блокады организовал в Радиевом институте известный физик профессор </a:t>
            </a:r>
            <a:r>
              <a:rPr lang="ru-RU" dirty="0">
                <a:solidFill>
                  <a:srgbClr val="FF0000"/>
                </a:solidFill>
              </a:rPr>
              <a:t>А. Б. </a:t>
            </a:r>
            <a:r>
              <a:rPr lang="ru-RU" dirty="0" err="1">
                <a:solidFill>
                  <a:srgbClr val="FF0000"/>
                </a:solidFill>
              </a:rPr>
              <a:t>Вериго</a:t>
            </a:r>
            <a:r>
              <a:rPr lang="ru-RU" dirty="0"/>
              <a:t>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BA0E16E0-CD7F-4895-88E8-3EC06390259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955691"/>
            <a:ext cx="5631543" cy="4225620"/>
          </a:xfrm>
        </p:spPr>
      </p:pic>
    </p:spTree>
    <p:extLst>
      <p:ext uri="{BB962C8B-B14F-4D97-AF65-F5344CB8AC3E}">
        <p14:creationId xmlns:p14="http://schemas.microsoft.com/office/powerpoint/2010/main" val="1545450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3E8C70-8F50-4192-BA45-47D693563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Разработки, реализация которых направленны на повышение выживаемости горожан Ленинграда.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AFFFB87-5C26-4FDD-A90E-C000BE334CD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Наши физики и химики довольно быстро нашли </a:t>
            </a:r>
            <a:r>
              <a:rPr lang="ru-RU" dirty="0">
                <a:solidFill>
                  <a:srgbClr val="FF0000"/>
                </a:solidFill>
              </a:rPr>
              <a:t>способ превращения </a:t>
            </a:r>
            <a:r>
              <a:rPr lang="ru-RU" b="1" dirty="0">
                <a:solidFill>
                  <a:srgbClr val="FF0000"/>
                </a:solidFill>
              </a:rPr>
              <a:t>красок</a:t>
            </a:r>
            <a:r>
              <a:rPr lang="ru-RU" dirty="0">
                <a:solidFill>
                  <a:srgbClr val="FF0000"/>
                </a:solidFill>
              </a:rPr>
              <a:t> в пищу. </a:t>
            </a:r>
            <a:r>
              <a:rPr lang="ru-RU" dirty="0"/>
              <a:t>В городе начали работать установки, извлекавшие из этого неожиданного “сырья” съедобное масло. Правда, запах краски в масле сохранялся, но кто в блокаде обращал внимание на подобные пустяки.</a:t>
            </a:r>
          </a:p>
          <a:p>
            <a:r>
              <a:rPr lang="ru-RU" b="1" dirty="0">
                <a:solidFill>
                  <a:srgbClr val="FF0000"/>
                </a:solidFill>
              </a:rPr>
              <a:t>Целлюлоза</a:t>
            </a:r>
            <a:r>
              <a:rPr lang="ru-RU" dirty="0"/>
              <a:t>, шедшая для производства бумаги, стала использоваться для изготовления пищевых дрожжей и как добавка к хлебу. Это не был полноценный продукт, но все же человеческий организм получал с ним какое-то количество питательных веществ.</a:t>
            </a:r>
          </a:p>
          <a:p>
            <a:r>
              <a:rPr lang="ru-RU" dirty="0"/>
              <a:t>Еще одна разработка ученых Гидролизного института — технология получения </a:t>
            </a:r>
            <a:r>
              <a:rPr lang="ru-RU" u="sng" dirty="0">
                <a:solidFill>
                  <a:srgbClr val="FF0000"/>
                </a:solidFill>
              </a:rPr>
              <a:t>белковых дрожжей на основе древесного сырья </a:t>
            </a:r>
            <a:r>
              <a:rPr lang="ru-RU" dirty="0"/>
              <a:t>— спасла не меньше жизней, чем целлюлоза. Белковые дрожжи — гораздо более питательный элемент, а, кроме того, они могут служить основной для производства самых разных блюд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58B434F2-2139-4306-A186-B14754B4330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2" y="1690688"/>
            <a:ext cx="5816598" cy="4231141"/>
          </a:xfrm>
        </p:spPr>
      </p:pic>
    </p:spTree>
    <p:extLst>
      <p:ext uri="{BB962C8B-B14F-4D97-AF65-F5344CB8AC3E}">
        <p14:creationId xmlns:p14="http://schemas.microsoft.com/office/powerpoint/2010/main" val="1948604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C159D7-17CC-41E1-ABBD-27CFB2325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Подвиг ученых ВИР.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F666C4-FD3C-4336-84BF-E56762047D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7715" y="1825625"/>
            <a:ext cx="5428342" cy="483325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 algn="ctr">
              <a:buNone/>
            </a:pPr>
            <a:r>
              <a:rPr lang="ru-RU" dirty="0"/>
              <a:t>Пожалуй, самым ярким и самым поразительным примером верности науке и самопожертвования, гуманитарного мужества и мужества житейского стала история уникальной </a:t>
            </a:r>
            <a:r>
              <a:rPr lang="ru-RU" dirty="0">
                <a:solidFill>
                  <a:srgbClr val="FF0000"/>
                </a:solidFill>
              </a:rPr>
              <a:t>коллекции Всесоюзного института растениеводства</a:t>
            </a:r>
            <a:r>
              <a:rPr lang="ru-RU" dirty="0"/>
              <a:t>. Она пережила первую, самую трудную блокадную зиму, в полной сохранности. Сегодня это трудно себе представить, но тогда изможденные, истощенные голодом люди не подняли руку ни на один мешочек с семенами, ни на одну картофелину из заложенной в подвале института коллекции. 30 человек из числа сотрудников института умерли в ту зиму голодной смертью, но коллекция осталась нетронутой.</a:t>
            </a:r>
          </a:p>
          <a:p>
            <a:endParaRPr lang="ru-RU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BE1E7D2C-09F8-42E4-896E-4C0A46C55D4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056" y="1592829"/>
            <a:ext cx="6444343" cy="4833257"/>
          </a:xfrm>
        </p:spPr>
      </p:pic>
    </p:spTree>
    <p:extLst>
      <p:ext uri="{BB962C8B-B14F-4D97-AF65-F5344CB8AC3E}">
        <p14:creationId xmlns:p14="http://schemas.microsoft.com/office/powerpoint/2010/main" val="1112360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1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A09093-AFE4-4CD2-AEF0-B32CFE778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4171"/>
            <a:ext cx="10515600" cy="1001487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Изобретения медиков.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AABF9C6-9EA1-48FE-A049-D391D3EDF0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6743" y="1175657"/>
            <a:ext cx="5773058" cy="5508171"/>
          </a:xfrm>
        </p:spPr>
        <p:txBody>
          <a:bodyPr>
            <a:normAutofit fontScale="55000" lnSpcReduction="20000"/>
          </a:bodyPr>
          <a:lstStyle/>
          <a:p>
            <a:pPr fontAlgn="base"/>
            <a:endParaRPr lang="ru-RU" dirty="0"/>
          </a:p>
          <a:p>
            <a:pPr fontAlgn="base"/>
            <a:r>
              <a:rPr lang="ru-RU" sz="3300" dirty="0"/>
              <a:t>Труд медиков блокадного Ленинграда проходил в экстремальных, зачастую нечеловеческих условиях. И тем не менее ленинградские медики самоотверженно исполняли свой </a:t>
            </a:r>
            <a:r>
              <a:rPr lang="ru-RU" sz="3300" dirty="0" err="1"/>
              <a:t>долгю</a:t>
            </a:r>
            <a:r>
              <a:rPr lang="ru-RU" sz="3300" dirty="0"/>
              <a:t>. При этом они зачастую проявляли смекалку и изобретательность. Так, они ухитрились делать медицинские биксы из …консервных банок. Еще несколько изобретений:</a:t>
            </a:r>
          </a:p>
          <a:p>
            <a:pPr fontAlgn="base"/>
            <a:r>
              <a:rPr lang="ru-RU" sz="3300" i="1" dirty="0"/>
              <a:t>Электрод для дарсонвализации</a:t>
            </a:r>
            <a:r>
              <a:rPr lang="ru-RU" sz="3300" dirty="0"/>
              <a:t>)С успехом заменил дорогие вакуумные электроды.</a:t>
            </a:r>
          </a:p>
          <a:p>
            <a:pPr fontAlgn="base"/>
            <a:r>
              <a:rPr lang="ru-RU" sz="3300" i="1" dirty="0" err="1"/>
              <a:t>Катализин</a:t>
            </a:r>
            <a:r>
              <a:rPr lang="ru-RU" sz="3300" dirty="0"/>
              <a:t> – обработанные дрожжевые </a:t>
            </a:r>
            <a:r>
              <a:rPr lang="ru-RU" sz="3300" dirty="0" err="1"/>
              <a:t>культуры.Метод</a:t>
            </a:r>
            <a:r>
              <a:rPr lang="ru-RU" sz="3300" dirty="0"/>
              <a:t> оправдал себя при лечении гнойных ран.</a:t>
            </a:r>
          </a:p>
          <a:p>
            <a:pPr fontAlgn="base"/>
            <a:r>
              <a:rPr lang="ru-RU" sz="3300" i="1" dirty="0"/>
              <a:t>Метод отрицательной </a:t>
            </a:r>
            <a:r>
              <a:rPr lang="ru-RU" sz="3300" i="1" dirty="0" err="1"/>
              <a:t>аэроизации</a:t>
            </a:r>
            <a:r>
              <a:rPr lang="ru-RU" sz="3300" i="1" dirty="0"/>
              <a:t> при контузиях, </a:t>
            </a:r>
            <a:r>
              <a:rPr lang="ru-RU" sz="3300" i="1" dirty="0" err="1"/>
              <a:t>коммоциях</a:t>
            </a:r>
            <a:r>
              <a:rPr lang="ru-RU" sz="3300" i="1" dirty="0"/>
              <a:t> и гипертонической болезни</a:t>
            </a:r>
            <a:r>
              <a:rPr lang="ru-RU" sz="3300" dirty="0"/>
              <a:t>. По прибору, сконструированному профессором Военно-Медицинской Академии, физиком </a:t>
            </a:r>
            <a:r>
              <a:rPr lang="ru-RU" sz="3300" dirty="0" err="1"/>
              <a:t>Вериго</a:t>
            </a:r>
            <a:r>
              <a:rPr lang="ru-RU" sz="3300" dirty="0"/>
              <a:t>, создается отрицательный ионизированный поток согретого воздуха, действующий на дыхательные пути. </a:t>
            </a:r>
          </a:p>
          <a:p>
            <a:pPr fontAlgn="base"/>
            <a:r>
              <a:rPr lang="ru-RU" sz="3300" i="1" dirty="0"/>
              <a:t>Метод ультрафиолетового облучения кварцевыми лампами цинготных больных</a:t>
            </a:r>
            <a:r>
              <a:rPr lang="ru-RU" sz="3300" dirty="0"/>
              <a:t>. Метод позволяет получить быстрый терапевтический эффект при лечении цинготных больных 2–3 степени даже при недостаточной даче витаминов.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B3EF7F9B-C846-46B8-9867-1CB26ADF2CA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211" y="1814286"/>
            <a:ext cx="6141763" cy="4078514"/>
          </a:xfrm>
        </p:spPr>
      </p:pic>
    </p:spTree>
    <p:extLst>
      <p:ext uri="{BB962C8B-B14F-4D97-AF65-F5344CB8AC3E}">
        <p14:creationId xmlns:p14="http://schemas.microsoft.com/office/powerpoint/2010/main" val="1664101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78738709-711C-4EDD-B45E-3A1F792E7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1999" y="1"/>
            <a:ext cx="5080001" cy="1640114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«Нигде, никогда я не видел таких стремительных темпов перехода научной идеи в практику, как в Ленинграде в месяцы войны»                            </a:t>
            </a:r>
            <a:r>
              <a:rPr lang="ru-RU" sz="1400" b="1" i="1" dirty="0">
                <a:solidFill>
                  <a:srgbClr val="002060"/>
                </a:solidFill>
              </a:rPr>
              <a:t>Академик  </a:t>
            </a:r>
            <a:r>
              <a:rPr lang="ru-RU" sz="1400" b="1" i="1" dirty="0" err="1">
                <a:solidFill>
                  <a:srgbClr val="002060"/>
                </a:solidFill>
              </a:rPr>
              <a:t>А.Ф.Иоффе</a:t>
            </a:r>
            <a:r>
              <a:rPr lang="ru-RU" sz="1400" b="1" i="1" dirty="0">
                <a:solidFill>
                  <a:srgbClr val="002060"/>
                </a:solidFill>
              </a:rPr>
              <a:t> 1942год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xmlns="" id="{FF7206D7-8BBE-444D-885A-DE25D3EB95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В изнурительные дни блокады ученые Ленинграда успешно решали задачи огромной сложности и создали капитальный труд в сфере медицины, военно-технического оснащения, транспортного, электрического развития не только для города, но и армии.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rgbClr val="002060"/>
                </a:solidFill>
              </a:rPr>
              <a:t>Вечна память ученым, инженерам, служителям, погибшим в блокадном городе, но оставшимся верными своей профессии, своему делу…</a:t>
            </a:r>
          </a:p>
        </p:txBody>
      </p:sp>
    </p:spTree>
    <p:extLst>
      <p:ext uri="{BB962C8B-B14F-4D97-AF65-F5344CB8AC3E}">
        <p14:creationId xmlns:p14="http://schemas.microsoft.com/office/powerpoint/2010/main" val="3898506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DCD9C458-A79E-4DF2-B657-8C3A0B24E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6019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Список используемой литературы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E218D98-5FCE-4492-ACC6-FF13A074E8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714" y="1161144"/>
            <a:ext cx="10628086" cy="493984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3100" b="1" i="1" dirty="0">
                <a:solidFill>
                  <a:srgbClr val="002060"/>
                </a:solidFill>
              </a:rPr>
              <a:t>Василик В.В. Подвиг ученых-медиков и изобретателей блокадного Ленинграда // Гуманитарное пространство. 2020. № 6. С. 779–784.</a:t>
            </a:r>
          </a:p>
          <a:p>
            <a:pPr lvl="0"/>
            <a:r>
              <a:rPr lang="ru-RU" sz="3100" b="1" i="1" dirty="0">
                <a:solidFill>
                  <a:srgbClr val="002060"/>
                </a:solidFill>
              </a:rPr>
              <a:t>Парамонов В.Н., Сурнина М.К. Витамины для блокадников // История в подробностях. 2014. № 1 (43). С. 32–37.</a:t>
            </a:r>
          </a:p>
          <a:p>
            <a:pPr lvl="0"/>
            <a:r>
              <a:rPr lang="ru-RU" sz="3100" b="1" i="1" dirty="0">
                <a:solidFill>
                  <a:srgbClr val="002060"/>
                </a:solidFill>
              </a:rPr>
              <a:t>Солдатова О.Н. Изобретатели и изобретательская деятельность в развитии научно-технического прогресса промышленности советского государства (1917–1956): монография. Самара, 2013.</a:t>
            </a:r>
          </a:p>
          <a:p>
            <a:pPr lvl="0"/>
            <a:r>
              <a:rPr lang="ru-RU" sz="3100" b="1" i="1" dirty="0">
                <a:solidFill>
                  <a:srgbClr val="002060"/>
                </a:solidFill>
              </a:rPr>
              <a:t>Фролов М.И. Вклад ленинградских ученых в создание и развитие военной техники, вооружения и в обеспечение жизни населения блокированного Ленинграда (1941–1944 гг.) // </a:t>
            </a:r>
            <a:r>
              <a:rPr lang="ru-RU" sz="3100" b="1" i="1" dirty="0" err="1">
                <a:solidFill>
                  <a:srgbClr val="002060"/>
                </a:solidFill>
              </a:rPr>
              <a:t>Вестн</a:t>
            </a:r>
            <a:r>
              <a:rPr lang="ru-RU" sz="3100" b="1" i="1" dirty="0">
                <a:solidFill>
                  <a:srgbClr val="002060"/>
                </a:solidFill>
              </a:rPr>
              <a:t>. Ленингр. гос. ун-та им. А.С. Пушкина. 2012. № 3. С. 83–90.</a:t>
            </a:r>
          </a:p>
          <a:p>
            <a:pPr lvl="0" fontAlgn="base"/>
            <a:r>
              <a:rPr lang="ru-RU" sz="3100" b="1" i="1" dirty="0">
                <a:solidFill>
                  <a:srgbClr val="002060"/>
                </a:solidFill>
              </a:rPr>
              <a:t>Коломиец М. В. Броня на колёсах. М., 2007.</a:t>
            </a:r>
          </a:p>
          <a:p>
            <a:pPr lvl="0" fontAlgn="base"/>
            <a:r>
              <a:rPr lang="ru-RU" sz="3100" b="1" i="1" dirty="0">
                <a:solidFill>
                  <a:srgbClr val="002060"/>
                </a:solidFill>
              </a:rPr>
              <a:t>Оружие Победы. М., 1987.</a:t>
            </a:r>
          </a:p>
          <a:p>
            <a:pPr lvl="0"/>
            <a:r>
              <a:rPr lang="ru-RU" sz="3100" b="1" i="1" dirty="0">
                <a:solidFill>
                  <a:srgbClr val="002060"/>
                </a:solidFill>
              </a:rPr>
              <a:t>Страницы героической летописи // Наука и жизнь. 1965. № 5. С. 10</a:t>
            </a:r>
          </a:p>
          <a:p>
            <a:pPr marL="0" lvl="0" indent="0" algn="r">
              <a:buNone/>
            </a:pPr>
            <a:endParaRPr lang="ru-RU" sz="3100" b="1" i="1" dirty="0">
              <a:solidFill>
                <a:srgbClr val="002060"/>
              </a:solidFill>
            </a:endParaRPr>
          </a:p>
          <a:p>
            <a:pPr marL="0" lvl="0" indent="0" algn="ctr">
              <a:buNone/>
            </a:pPr>
            <a:r>
              <a:rPr lang="ru-RU" sz="3100" b="1" i="1" dirty="0">
                <a:solidFill>
                  <a:srgbClr val="002060"/>
                </a:solidFill>
              </a:rPr>
              <a:t>г. Санкт-Петербург 2022г.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50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A250F6-0CA3-43B7-9F34-E370A6051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b="1" dirty="0">
                <a:solidFill>
                  <a:srgbClr val="002060"/>
                </a:solidFill>
              </a:rPr>
              <a:t>СТАТИСТИКА.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1F9184-9804-44D9-BFA3-21AC1EAF6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577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В октябре 1941 года в Ленинграде трудились 12 академиков и 15 членов-корреспондентов Академии наук СССР. А к концу 1943 года ленинградская академическая наука потеряла трех академиков — Сергея Жебелева, Павла </a:t>
            </a:r>
            <a:r>
              <a:rPr lang="ru-RU" b="1" dirty="0" err="1">
                <a:solidFill>
                  <a:srgbClr val="002060"/>
                </a:solidFill>
              </a:rPr>
              <a:t>Коковцова</a:t>
            </a:r>
            <a:r>
              <a:rPr lang="ru-RU" b="1" dirty="0">
                <a:solidFill>
                  <a:srgbClr val="002060"/>
                </a:solidFill>
              </a:rPr>
              <a:t> и Алексея Ухтомского, пятерых членов-корреспондентов, 22 профессора и доктора наук и 54 кандидата наук. Всего же за время блокады умерли — прежде всего, от голода и истощения, а также погибли во время обстрелов и бомбежек — 470 сотрудников ленинградских академических научных учреждений, а ленинградская высшая школа потеряла более четверти своего профессорско-преподавательского состава.</a:t>
            </a:r>
          </a:p>
        </p:txBody>
      </p:sp>
    </p:spTree>
    <p:extLst>
      <p:ext uri="{BB962C8B-B14F-4D97-AF65-F5344CB8AC3E}">
        <p14:creationId xmlns:p14="http://schemas.microsoft.com/office/powerpoint/2010/main" val="235691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2435A3-2401-47D6-AC5E-89C558C85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CFC2C2B-06A4-4A4E-882F-28076288F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86FE014-368A-4128-9605-050B3FD4BC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497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C79418-449A-4968-929C-BDA73906A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Военно-технические разработки.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A47DA2A-FD61-450F-BC45-92F5894E46B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01" y="1825625"/>
            <a:ext cx="5666600" cy="4197804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6B197767-9CFB-4866-BFD1-93981F65051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45-мм противотанковая пушка ленинградского производства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Ленинградские конструкторы за очень короткий срок разработали и запустили в производство новую противотанковую пушку, собиравшуюся на основе либо танковых орудий, либо пушек для казематных артиллерийских установок.</a:t>
            </a:r>
          </a:p>
        </p:txBody>
      </p:sp>
    </p:spTree>
    <p:extLst>
      <p:ext uri="{BB962C8B-B14F-4D97-AF65-F5344CB8AC3E}">
        <p14:creationId xmlns:p14="http://schemas.microsoft.com/office/powerpoint/2010/main" val="3861768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>
            <a:extLst>
              <a:ext uri="{FF2B5EF4-FFF2-40B4-BE49-F238E27FC236}">
                <a16:creationId xmlns:a16="http://schemas.microsoft.com/office/drawing/2014/main" xmlns="" id="{9FC59598-3F7B-4FE6-B594-DCB3D7BA5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Военно-технические разработки.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2C90CECD-11F5-491C-BC5E-5190E669E90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 fontAlgn="base">
              <a:buNone/>
            </a:pPr>
            <a:r>
              <a:rPr lang="ru-RU" b="1" dirty="0">
                <a:solidFill>
                  <a:srgbClr val="002060"/>
                </a:solidFill>
              </a:rPr>
              <a:t>Самоходные орудия на базе танков Т-26</a:t>
            </a:r>
          </a:p>
          <a:p>
            <a:pPr marL="0" indent="0" algn="ctr" fontAlgn="base">
              <a:buNone/>
            </a:pPr>
            <a:r>
              <a:rPr lang="ru-RU" dirty="0">
                <a:solidFill>
                  <a:srgbClr val="002060"/>
                </a:solidFill>
              </a:rPr>
              <a:t>Во время Великой Отечественной войны эти орудия оказались в числе первых самоходных установок поддержки пехоты. В Ленинграде для их постройки использовали в первую очередь сохранившиеся корпуса различных огнемётных танков на базе лёгкого Т-26. Решение о производстве этих САУ приняли в августе 1942 года.</a:t>
            </a:r>
          </a:p>
          <a:p>
            <a:endParaRPr lang="ru-RU" dirty="0"/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xmlns="" id="{C954CD67-4D22-4D47-BF4E-BE1362C4E79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2" y="1897606"/>
            <a:ext cx="5700486" cy="4279357"/>
          </a:xfrm>
        </p:spPr>
      </p:pic>
    </p:spTree>
    <p:extLst>
      <p:ext uri="{BB962C8B-B14F-4D97-AF65-F5344CB8AC3E}">
        <p14:creationId xmlns:p14="http://schemas.microsoft.com/office/powerpoint/2010/main" val="933172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9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D44681-9B9B-44D9-B4AB-B3EF2E474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Военно-технические разработки.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DE69CAD-C69E-4766-9F37-88F5127E84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560661"/>
          </a:xfrm>
          <a:blipFill dpi="0" rotWithShape="1">
            <a:blip r:embed="rId3">
              <a:alphaModFix amt="11000"/>
            </a:blip>
            <a:srcRect/>
            <a:tile tx="0" ty="0" sx="100000" sy="100000" flip="none" algn="tl"/>
          </a:blipFill>
        </p:spPr>
        <p:txBody>
          <a:bodyPr>
            <a:normAutofit fontScale="77500" lnSpcReduction="20000"/>
          </a:bodyPr>
          <a:lstStyle/>
          <a:p>
            <a:pPr marL="0" indent="0" algn="ctr" fontAlgn="base">
              <a:buNone/>
            </a:pPr>
            <a:r>
              <a:rPr lang="ru-RU" b="1" dirty="0">
                <a:solidFill>
                  <a:srgbClr val="002060"/>
                </a:solidFill>
              </a:rPr>
              <a:t>Бронемашины на базе грузовиков ГАЗ-АА и ЗиС-5</a:t>
            </a:r>
          </a:p>
          <a:p>
            <a:pPr marL="0" indent="0" algn="ctr" fontAlgn="base">
              <a:buNone/>
            </a:pPr>
            <a:r>
              <a:rPr lang="ru-RU" dirty="0">
                <a:solidFill>
                  <a:srgbClr val="002060"/>
                </a:solidFill>
              </a:rPr>
              <a:t>Одно из самых необычных ленинградских военных изделий, навевающее воспоминания о временах Гражданской войны. Такие бронемашины изготавливались на Ижорском заводе для вооружения дивизии Народного ополчения Ленинграда. Инициатива в их изготовлении принадлежала дирекции и партийной организации завода, а Ленинградский горком партии её поддержал. Проект бронирования автомобилей был разработан за сутки. Броневые листы толщиной 5–6 мм устанавливались для защиты кабины и двигателя. Уже к 15 июля 1941 года завод выпустил первые образцы.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B22104F3-C8E9-4D05-889B-91DFE856171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341" y="2072363"/>
            <a:ext cx="5181600" cy="3834946"/>
          </a:xfrm>
        </p:spPr>
      </p:pic>
    </p:spTree>
    <p:extLst>
      <p:ext uri="{BB962C8B-B14F-4D97-AF65-F5344CB8AC3E}">
        <p14:creationId xmlns:p14="http://schemas.microsoft.com/office/powerpoint/2010/main" val="40176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C89993-8C7E-42F1-8088-77071C673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Военно-технические разработки.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8561F504-CE25-4694-B51B-D45519BB240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15" y="1636942"/>
            <a:ext cx="5656943" cy="4750515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8D0B662-A564-48B4-8314-F825603B8FA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ru-RU" b="1" dirty="0"/>
              <a:t>Стальные нагрудники ПЗ-ЗИФ-20 и ПЗ-ЗИФ-22</a:t>
            </a:r>
          </a:p>
          <a:p>
            <a:pPr marL="0" indent="0" fontAlgn="base">
              <a:buNone/>
            </a:pPr>
            <a:r>
              <a:rPr lang="ru-RU" dirty="0"/>
              <a:t>Помимо широко известных образцов стальных панцирей СН-42, Красная армия использовала и другие средства индивидуальной защиты. В ещё блокированном Ленинграде к 1943 году были разработаны и испытаны образцы стальных панцирей несколько иной конструкции.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1567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D54DFB-FCA1-48C4-AC66-E74E7E508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Изобретения, нацеленные на улучшение работы транспорта и предприятий Ленинграда.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5CB2F38-A96F-4F26-BCF6-AFE6A0E350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16913" y="1868410"/>
            <a:ext cx="5434051" cy="432918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28 июля 1943 г. изобретатель-самоучка, воентехник, младший лейтенант Борис Исаакович </a:t>
            </a:r>
            <a:r>
              <a:rPr lang="ru-RU" dirty="0" err="1">
                <a:solidFill>
                  <a:srgbClr val="002060"/>
                </a:solidFill>
              </a:rPr>
              <a:t>Шелищ</a:t>
            </a:r>
            <a:r>
              <a:rPr lang="ru-RU" dirty="0">
                <a:solidFill>
                  <a:srgbClr val="002060"/>
                </a:solidFill>
              </a:rPr>
              <a:t> подал заявку на изобретение </a:t>
            </a:r>
            <a:r>
              <a:rPr lang="ru-RU" dirty="0">
                <a:solidFill>
                  <a:srgbClr val="FF0000"/>
                </a:solidFill>
              </a:rPr>
              <a:t>«Способ эксплуатации установок с аэростатами заграждения», </a:t>
            </a:r>
            <a:r>
              <a:rPr lang="ru-RU" dirty="0">
                <a:solidFill>
                  <a:srgbClr val="002060"/>
                </a:solidFill>
              </a:rPr>
              <a:t>а в 1944 г. получил на него авторское свидетельство. Оно не только спасло Ленинград от вражеской авиации, но и обеспечило стране приоритет в мире в использовании водорода в качестве топлива для автомобильных двигателей.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6B3BFED9-7978-4D96-A051-EBAD684EECC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9382"/>
            <a:ext cx="6473648" cy="4329188"/>
          </a:xfrm>
        </p:spPr>
      </p:pic>
    </p:spTree>
    <p:extLst>
      <p:ext uri="{BB962C8B-B14F-4D97-AF65-F5344CB8AC3E}">
        <p14:creationId xmlns:p14="http://schemas.microsoft.com/office/powerpoint/2010/main" val="484367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99CEDA-772F-4AE5-A0B3-46536975D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Изобретения, нацеленные на улучшение работы транспорта и предприятий Ленинграда.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404499A-857E-417A-9867-04B2C16AAF5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Специалистам из Физико-технического института имени Иоффе поручили разработать правила движения по Дороге жизни. Им предстояло изучить возможности замерзшей воды как дорожного покрытия. Вскоре </a:t>
            </a:r>
            <a:r>
              <a:rPr lang="ru-RU" dirty="0">
                <a:solidFill>
                  <a:srgbClr val="FF0000"/>
                </a:solidFill>
              </a:rPr>
              <a:t>ученый Наум </a:t>
            </a:r>
            <a:r>
              <a:rPr lang="ru-RU" dirty="0" err="1">
                <a:solidFill>
                  <a:srgbClr val="FF0000"/>
                </a:solidFill>
              </a:rPr>
              <a:t>Рейнов</a:t>
            </a:r>
            <a:r>
              <a:rPr lang="ru-RU" dirty="0">
                <a:solidFill>
                  <a:srgbClr val="FF0000"/>
                </a:solidFill>
              </a:rPr>
              <a:t> изобрел</a:t>
            </a:r>
            <a:r>
              <a:rPr lang="ru-RU" dirty="0">
                <a:solidFill>
                  <a:srgbClr val="002060"/>
                </a:solidFill>
              </a:rPr>
              <a:t> специальный прибор - </a:t>
            </a:r>
            <a:r>
              <a:rPr lang="ru-RU" dirty="0" err="1">
                <a:solidFill>
                  <a:srgbClr val="FF0000"/>
                </a:solidFill>
              </a:rPr>
              <a:t>прогибограф</a:t>
            </a:r>
            <a:r>
              <a:rPr lang="ru-RU" dirty="0">
                <a:solidFill>
                  <a:srgbClr val="002060"/>
                </a:solidFill>
              </a:rPr>
              <a:t>, который мог регистрировать колебания льда.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C7ED0FAA-0301-4957-9403-2B104BBD47B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1825625"/>
            <a:ext cx="5689159" cy="3994929"/>
          </a:xfrm>
        </p:spPr>
      </p:pic>
    </p:spTree>
    <p:extLst>
      <p:ext uri="{BB962C8B-B14F-4D97-AF65-F5344CB8AC3E}">
        <p14:creationId xmlns:p14="http://schemas.microsoft.com/office/powerpoint/2010/main" val="7367142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787</Words>
  <Application>Microsoft Office PowerPoint</Application>
  <PresentationFormat>Произвольный</PresentationFormat>
  <Paragraphs>53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Наука блокадного Ленинграда</vt:lpstr>
      <vt:lpstr> СТАТИСТИКА.</vt:lpstr>
      <vt:lpstr>Презентация PowerPoint</vt:lpstr>
      <vt:lpstr>Военно-технические разработки.</vt:lpstr>
      <vt:lpstr>Военно-технические разработки.</vt:lpstr>
      <vt:lpstr>Военно-технические разработки.</vt:lpstr>
      <vt:lpstr>Военно-технические разработки.</vt:lpstr>
      <vt:lpstr>Изобретения, нацеленные на улучшение работы транспорта и предприятий Ленинграда.</vt:lpstr>
      <vt:lpstr>Изобретения, нацеленные на улучшение работы транспорта и предприятий Ленинграда.</vt:lpstr>
      <vt:lpstr>Изобретения, нацеленные на улучшение работы транспорта и предприятий Ленинграда.</vt:lpstr>
      <vt:lpstr>Разработки, реализация которых направленны на повышение выживаемости горожан Ленинграда.</vt:lpstr>
      <vt:lpstr>Подвиг ученых ВИР.</vt:lpstr>
      <vt:lpstr>Изобретения медиков.</vt:lpstr>
      <vt:lpstr>«Нигде, никогда я не видел таких стремительных темпов перехода научной идеи в практику, как в Ленинграде в месяцы войны»                            Академик  А.Ф.Иоффе 1942год</vt:lpstr>
      <vt:lpstr>Список используемой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Наука блокадного Ленинграда</dc:title>
  <dc:creator>Татьяна Денисова</dc:creator>
  <cp:lastModifiedBy>Денисова</cp:lastModifiedBy>
  <cp:revision>30</cp:revision>
  <dcterms:created xsi:type="dcterms:W3CDTF">2022-01-26T10:52:38Z</dcterms:created>
  <dcterms:modified xsi:type="dcterms:W3CDTF">2022-05-25T05:55:55Z</dcterms:modified>
</cp:coreProperties>
</file>