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4" r:id="rId3"/>
    <p:sldId id="269" r:id="rId4"/>
    <p:sldId id="259" r:id="rId5"/>
    <p:sldId id="261" r:id="rId6"/>
    <p:sldId id="262" r:id="rId7"/>
    <p:sldId id="263" r:id="rId8"/>
    <p:sldId id="264" r:id="rId9"/>
    <p:sldId id="270" r:id="rId10"/>
    <p:sldId id="267" r:id="rId11"/>
    <p:sldId id="276" r:id="rId12"/>
    <p:sldId id="271" r:id="rId13"/>
    <p:sldId id="265" r:id="rId14"/>
    <p:sldId id="266" r:id="rId15"/>
    <p:sldId id="268" r:id="rId16"/>
    <p:sldId id="273" r:id="rId17"/>
    <p:sldId id="277" r:id="rId18"/>
    <p:sldId id="279" r:id="rId19"/>
    <p:sldId id="275" r:id="rId20"/>
    <p:sldId id="272" r:id="rId21"/>
    <p:sldId id="278" r:id="rId22"/>
    <p:sldId id="25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3932D-A0C8-4FB6-A1FC-BF6F224ACC71}" type="datetimeFigureOut">
              <a:rPr lang="ru-RU"/>
              <a:pPr>
                <a:defRPr/>
              </a:pPr>
              <a:t>27.10.2021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FE418-6E08-44B0-9EC7-91726083AB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8E3AA-4803-4DC3-B59E-B20E9E59D58C}" type="datetimeFigureOut">
              <a:rPr lang="ru-RU"/>
              <a:pPr>
                <a:defRPr/>
              </a:pPr>
              <a:t>27.10.2021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1F34C-4DCE-48D6-9976-068C9E6F5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176DD-C30F-4F6C-8DD8-714580AD2962}" type="datetimeFigureOut">
              <a:rPr lang="ru-RU"/>
              <a:pPr>
                <a:defRPr/>
              </a:pPr>
              <a:t>27.10.2021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AA12B-3A74-4298-BC78-E32C6DE4BB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45C71-9D9E-4831-A780-EDF887676AFF}" type="datetimeFigureOut">
              <a:rPr lang="ru-RU"/>
              <a:pPr>
                <a:defRPr/>
              </a:pPr>
              <a:t>27.10.2021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6C30A-70AB-41A2-9F57-98A5CD2CDE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01B0C-EF32-4C05-9B17-1AFAE61ECBCF}" type="datetimeFigureOut">
              <a:rPr lang="ru-RU"/>
              <a:pPr>
                <a:defRPr/>
              </a:pPr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A3A77-6AA5-4178-B68B-BFE42EF7C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DC2C6-91C6-4B71-AC8C-C9D1EDFC73AD}" type="datetimeFigureOut">
              <a:rPr lang="ru-RU"/>
              <a:pPr>
                <a:defRPr/>
              </a:pPr>
              <a:t>27.10.2021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5D706-E010-47F7-A423-CABCEFEAF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3A2E7-713C-4E24-A145-6EA186C7ADAD}" type="datetimeFigureOut">
              <a:rPr lang="ru-RU"/>
              <a:pPr>
                <a:defRPr/>
              </a:pPr>
              <a:t>27.10.2021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CCB7C-2386-465F-95CC-1C9F32BABF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1BAB8-05FC-4222-AFB4-DB673B50D6AD}" type="datetimeFigureOut">
              <a:rPr lang="ru-RU"/>
              <a:pPr>
                <a:defRPr/>
              </a:pPr>
              <a:t>27.10.2021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1BC31-A5C3-47E6-990A-312DC9F59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62D36-CE6D-418D-9730-6C4D3ADB9884}" type="datetimeFigureOut">
              <a:rPr lang="ru-RU"/>
              <a:pPr>
                <a:defRPr/>
              </a:pPr>
              <a:t>27.10.2021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59B58-4343-426F-984A-09DC46E15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F047B-403B-476F-ADE8-67118F408618}" type="datetimeFigureOut">
              <a:rPr lang="ru-RU"/>
              <a:pPr>
                <a:defRPr/>
              </a:pPr>
              <a:t>27.10.2021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D689C-0073-42E8-B9C0-2047836DA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FC1B4-67D8-4EEA-8E0E-B3885FF65AD3}" type="datetimeFigureOut">
              <a:rPr lang="ru-RU"/>
              <a:pPr>
                <a:defRPr/>
              </a:pPr>
              <a:t>27.10.2021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C4849-14D7-449E-9DF1-4F1DB7AE5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34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34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1BC3E6-247D-4C26-B4BF-F9B053B06765}" type="datetimeFigureOut">
              <a:rPr lang="ru-RU"/>
              <a:pPr>
                <a:defRPr/>
              </a:pPr>
              <a:t>27.10.2021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96CFB8-2535-478E-A218-E6BF696A2A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434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05" r:id="rId5"/>
    <p:sldLayoutId id="2147483704" r:id="rId6"/>
    <p:sldLayoutId id="2147483703" r:id="rId7"/>
    <p:sldLayoutId id="2147483702" r:id="rId8"/>
    <p:sldLayoutId id="2147483710" r:id="rId9"/>
    <p:sldLayoutId id="2147483701" r:id="rId10"/>
    <p:sldLayoutId id="214748370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42875" y="0"/>
          <a:ext cx="1692275" cy="169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3" imgW="7181850" imgH="9934575" progId="">
                  <p:embed/>
                </p:oleObj>
              </mc:Choice>
              <mc:Fallback>
                <p:oleObj r:id="rId3" imgW="7181850" imgH="993457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758" r="64844" b="76265"/>
                      <a:stretch>
                        <a:fillRect/>
                      </a:stretch>
                    </p:blipFill>
                    <p:spPr bwMode="auto">
                      <a:xfrm>
                        <a:off x="142875" y="0"/>
                        <a:ext cx="1692275" cy="1690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7"/>
          <p:cNvSpPr>
            <a:spLocks noGrp="1" noChangeArrowheads="1"/>
          </p:cNvSpPr>
          <p:nvPr>
            <p:ph type="subTitle" idx="1"/>
          </p:nvPr>
        </p:nvSpPr>
        <p:spPr>
          <a:xfrm>
            <a:off x="1763713" y="1628775"/>
            <a:ext cx="6361112" cy="904863"/>
          </a:xfrm>
        </p:spPr>
        <p:txBody>
          <a:bodyPr>
            <a:spAutoFit/>
          </a:bodyPr>
          <a:lstStyle/>
          <a:p>
            <a:pPr marR="0" eaLnBrk="1" hangingPunct="1"/>
            <a:endParaRPr lang="ru-RU" sz="2400" b="1" dirty="0" smtClean="0">
              <a:solidFill>
                <a:srgbClr val="000000"/>
              </a:solidFill>
              <a:latin typeface="Arial" charset="0"/>
            </a:endParaRPr>
          </a:p>
          <a:p>
            <a:pPr marR="0" algn="ctr" eaLnBrk="1" hangingPunct="1"/>
            <a:r>
              <a:rPr lang="ru-RU" sz="24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ru-RU" sz="2400" dirty="0" smtClean="0"/>
              <a:t> </a:t>
            </a:r>
          </a:p>
        </p:txBody>
      </p:sp>
      <p:sp>
        <p:nvSpPr>
          <p:cNvPr id="1029" name="Rectangle 48"/>
          <p:cNvSpPr>
            <a:spLocks noChangeArrowheads="1"/>
          </p:cNvSpPr>
          <p:nvPr/>
        </p:nvSpPr>
        <p:spPr bwMode="auto">
          <a:xfrm>
            <a:off x="1331913" y="2636838"/>
            <a:ext cx="6408737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«Театрализованные игры – путь к  детскому творчеству</a:t>
            </a:r>
            <a:r>
              <a:rPr lang="ru-RU" sz="2800" dirty="0" smtClean="0">
                <a:solidFill>
                  <a:schemeClr val="bg1"/>
                </a:solidFill>
                <a:latin typeface="Constantia" pitchFamily="18" charset="0"/>
              </a:rPr>
              <a:t>»</a:t>
            </a:r>
            <a:endParaRPr lang="ru-RU" sz="2800" dirty="0">
              <a:solidFill>
                <a:schemeClr val="bg1"/>
              </a:solidFill>
              <a:latin typeface="Constantia" pitchFamily="18" charset="0"/>
            </a:endParaRPr>
          </a:p>
          <a:p>
            <a:pPr algn="ctr"/>
            <a:endParaRPr lang="ru-RU" sz="2800" dirty="0">
              <a:latin typeface="Constantia" pitchFamily="18" charset="0"/>
            </a:endParaRPr>
          </a:p>
          <a:p>
            <a:pPr algn="ctr"/>
            <a:endParaRPr lang="ru-RU" sz="2800" dirty="0">
              <a:latin typeface="Constantia" pitchFamily="18" charset="0"/>
            </a:endParaRP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Constantia" pitchFamily="18" charset="0"/>
              </a:rPr>
              <a:t>                   </a:t>
            </a:r>
            <a:r>
              <a:rPr lang="ru-RU" sz="1600" dirty="0">
                <a:solidFill>
                  <a:schemeClr val="bg1"/>
                </a:solidFill>
                <a:latin typeface="Constantia" pitchFamily="18" charset="0"/>
              </a:rPr>
              <a:t>Воспитатель </a:t>
            </a:r>
            <a:r>
              <a:rPr lang="en-US" sz="1600" dirty="0" smtClean="0">
                <a:solidFill>
                  <a:schemeClr val="bg1"/>
                </a:solidFill>
                <a:latin typeface="Constantia" pitchFamily="18" charset="0"/>
              </a:rPr>
              <a:t>I</a:t>
            </a:r>
            <a:r>
              <a:rPr lang="ru-RU" sz="1600" dirty="0" smtClean="0">
                <a:solidFill>
                  <a:schemeClr val="bg1"/>
                </a:solidFill>
                <a:latin typeface="Constantia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Constantia" pitchFamily="18" charset="0"/>
              </a:rPr>
              <a:t>квалификационной категории</a:t>
            </a:r>
            <a:endParaRPr lang="ru-RU" sz="1600" dirty="0">
              <a:latin typeface="Constantia" pitchFamily="18" charset="0"/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Constantia" pitchFamily="18" charset="0"/>
              </a:rPr>
              <a:t>  </a:t>
            </a:r>
            <a:r>
              <a:rPr lang="ru-RU" sz="1600" dirty="0" smtClean="0">
                <a:solidFill>
                  <a:schemeClr val="bg1"/>
                </a:solidFill>
                <a:latin typeface="Constantia" pitchFamily="18" charset="0"/>
              </a:rPr>
              <a:t>         </a:t>
            </a:r>
            <a:r>
              <a:rPr lang="ru-RU" sz="1600" dirty="0" smtClean="0">
                <a:solidFill>
                  <a:schemeClr val="bg1"/>
                </a:solidFill>
                <a:latin typeface="Constantia" pitchFamily="18" charset="0"/>
              </a:rPr>
              <a:t>Татьяна Валентиновна </a:t>
            </a:r>
            <a:r>
              <a:rPr lang="ru-RU" sz="1600" dirty="0" err="1" smtClean="0">
                <a:solidFill>
                  <a:schemeClr val="bg1"/>
                </a:solidFill>
                <a:latin typeface="Constantia" pitchFamily="18" charset="0"/>
              </a:rPr>
              <a:t>Пхалагова</a:t>
            </a:r>
            <a:endParaRPr lang="ru-RU" sz="1600" dirty="0">
              <a:solidFill>
                <a:schemeClr val="bg1"/>
              </a:solidFill>
              <a:latin typeface="Constantia" pitchFamily="18" charset="0"/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Constantia" pitchFamily="18" charset="0"/>
              </a:rPr>
              <a:t>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 descr="PB1801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188913"/>
            <a:ext cx="367506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5" descr="F:\фото для гмо\Новая папка\PC1600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3860800"/>
            <a:ext cx="3752850" cy="281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 descr="P129008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860800"/>
            <a:ext cx="3600450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6" descr="F:\фото для гмо\Новая папка\PC16008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188913"/>
            <a:ext cx="259397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Администратор\Мои документы\Таня\фото д.с\конкурс чтецов 11\DSC052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3571900" cy="2678925"/>
          </a:xfrm>
          <a:prstGeom prst="rect">
            <a:avLst/>
          </a:prstGeom>
          <a:noFill/>
        </p:spPr>
      </p:pic>
      <p:pic>
        <p:nvPicPr>
          <p:cNvPr id="14339" name="Picture 3" descr="C:\Documents and Settings\Администратор\Мои документы\Таня\фото д.с\конкурс чтецов 11\DSC052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85728"/>
            <a:ext cx="3581371" cy="2686028"/>
          </a:xfrm>
          <a:prstGeom prst="rect">
            <a:avLst/>
          </a:prstGeom>
          <a:noFill/>
        </p:spPr>
      </p:pic>
      <p:pic>
        <p:nvPicPr>
          <p:cNvPr id="14340" name="Picture 4" descr="C:\Documents and Settings\Администратор\Мои документы\Таня\фото д.с\конкурс чтецов 11\PB2800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429000"/>
            <a:ext cx="3786182" cy="2839637"/>
          </a:xfrm>
          <a:prstGeom prst="rect">
            <a:avLst/>
          </a:prstGeom>
          <a:noFill/>
        </p:spPr>
      </p:pic>
      <p:pic>
        <p:nvPicPr>
          <p:cNvPr id="14341" name="Picture 5" descr="C:\Documents and Settings\Администратор\Мои документы\Таня\фото д.с\конкурс чтецов 11\PB2800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3429000"/>
            <a:ext cx="3778248" cy="2833686"/>
          </a:xfrm>
          <a:prstGeom prst="rect">
            <a:avLst/>
          </a:prstGeom>
          <a:noFill/>
        </p:spPr>
      </p:pic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2786050" y="2571744"/>
            <a:ext cx="3500462" cy="100013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2767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Конкурс чтецов</a:t>
            </a:r>
            <a:endParaRPr lang="ru-RU" sz="3600" kern="10" dirty="0">
              <a:ln w="9525">
                <a:solidFill>
                  <a:srgbClr val="993366"/>
                </a:solidFill>
                <a:round/>
                <a:headEnd/>
                <a:tailEnd/>
              </a:ln>
              <a:solidFill>
                <a:srgbClr val="80008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5" descr="F:\фото для гмо\Новая папка\S6300967.JP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34" y="357166"/>
            <a:ext cx="3892546" cy="2919409"/>
          </a:xfrm>
          <a:noFill/>
        </p:spPr>
      </p:pic>
      <p:pic>
        <p:nvPicPr>
          <p:cNvPr id="30725" name="Picture 2" descr="F:\фото для гмо\Новая папка\PICT3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594100"/>
            <a:ext cx="3786214" cy="2860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P331006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428604"/>
            <a:ext cx="3889375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3" name="Picture 7" descr="C:\Documents and Settings\Администратор\Рабочий стол\DSC05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500042"/>
            <a:ext cx="4429156" cy="3321867"/>
          </a:xfrm>
          <a:prstGeom prst="rect">
            <a:avLst/>
          </a:prstGeom>
          <a:noFill/>
        </p:spPr>
      </p:pic>
      <p:pic>
        <p:nvPicPr>
          <p:cNvPr id="24584" name="Picture 8" descr="C:\Documents and Settings\Администратор\Рабочий стол\DSC051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429000"/>
            <a:ext cx="4071934" cy="3053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F:\фото для гмо\Новая папка\PICT3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3500438"/>
            <a:ext cx="4237037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6" descr="P331007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60350"/>
            <a:ext cx="4248150" cy="318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5" descr="P33100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260350"/>
            <a:ext cx="4248150" cy="318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Администратор\Мои документы\Таня\фото д.с\фотографии с конкурса мисс мама\IMG_05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91" y="3424034"/>
            <a:ext cx="3736062" cy="2490708"/>
          </a:xfrm>
          <a:prstGeom prst="rect">
            <a:avLst/>
          </a:prstGeom>
          <a:noFill/>
        </p:spPr>
      </p:pic>
      <p:pic>
        <p:nvPicPr>
          <p:cNvPr id="26625" name="Picture 2" descr="F:\фото для гмо\Новая папка\S6300995.JPG"/>
          <p:cNvPicPr>
            <a:picLocks noChangeAspect="1" noChangeArrowheads="1"/>
          </p:cNvPicPr>
          <p:nvPr/>
        </p:nvPicPr>
        <p:blipFill>
          <a:blip r:embed="rId3" cstate="print">
            <a:lum bright="36000" contrast="42000"/>
          </a:blip>
          <a:srcRect/>
          <a:stretch>
            <a:fillRect/>
          </a:stretch>
        </p:blipFill>
        <p:spPr bwMode="auto">
          <a:xfrm>
            <a:off x="1214414" y="357166"/>
            <a:ext cx="3619496" cy="271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3" descr="F:\фото для гмо\Новая папка\IMG_0630.JPG"/>
          <p:cNvPicPr>
            <a:picLocks noChangeAspect="1" noChangeArrowheads="1"/>
          </p:cNvPicPr>
          <p:nvPr/>
        </p:nvPicPr>
        <p:blipFill>
          <a:blip r:embed="rId4" cstate="print">
            <a:lum bright="12000" contrast="6000"/>
          </a:blip>
          <a:srcRect/>
          <a:stretch>
            <a:fillRect/>
          </a:stretch>
        </p:blipFill>
        <p:spPr bwMode="auto">
          <a:xfrm>
            <a:off x="5214942" y="3214686"/>
            <a:ext cx="3643906" cy="2428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5000628" y="1000108"/>
            <a:ext cx="3357586" cy="135732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Принцесса Осень</a:t>
            </a:r>
          </a:p>
        </p:txBody>
      </p:sp>
      <p:sp>
        <p:nvSpPr>
          <p:cNvPr id="26629" name="WordArt 5"/>
          <p:cNvSpPr>
            <a:spLocks noChangeArrowheads="1" noChangeShapeType="1" noTextEdit="1"/>
          </p:cNvSpPr>
          <p:nvPr/>
        </p:nvSpPr>
        <p:spPr bwMode="auto">
          <a:xfrm>
            <a:off x="3929058" y="5500702"/>
            <a:ext cx="2498725" cy="10699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Мисс Мама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Documents and Settings\Администратор\Мои документы\Таня\фото д.с\23\P22100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3524274" cy="2643206"/>
          </a:xfrm>
          <a:prstGeom prst="rect">
            <a:avLst/>
          </a:prstGeom>
          <a:noFill/>
        </p:spPr>
      </p:pic>
      <p:pic>
        <p:nvPicPr>
          <p:cNvPr id="15364" name="Picture 4" descr="C:\Documents and Settings\Администратор\Мои документы\Таня\фото д.с\23\P2210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57166"/>
            <a:ext cx="3421057" cy="2565793"/>
          </a:xfrm>
          <a:prstGeom prst="rect">
            <a:avLst/>
          </a:prstGeom>
          <a:noFill/>
        </p:spPr>
      </p:pic>
      <p:pic>
        <p:nvPicPr>
          <p:cNvPr id="15365" name="Picture 5" descr="C:\Documents and Settings\Администратор\Мои документы\Таня\фото д.с\23\P22100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3429000"/>
            <a:ext cx="3873497" cy="2905123"/>
          </a:xfrm>
          <a:prstGeom prst="rect">
            <a:avLst/>
          </a:prstGeom>
          <a:noFill/>
        </p:spPr>
      </p:pic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 rot="21180260">
            <a:off x="4985234" y="3932366"/>
            <a:ext cx="3643338" cy="114300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Мы военные</a:t>
            </a:r>
            <a:endParaRPr lang="ru-RU" sz="3600" kern="10" dirty="0">
              <a:ln w="9525">
                <a:solidFill>
                  <a:srgbClr val="993366"/>
                </a:solidFill>
                <a:round/>
                <a:headEnd/>
                <a:tailEnd/>
              </a:ln>
              <a:solidFill>
                <a:srgbClr val="80008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Администратор\Мои документы\Таня\фото д.с\день мамы\PB250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3857652" cy="2893239"/>
          </a:xfrm>
          <a:prstGeom prst="rect">
            <a:avLst/>
          </a:prstGeom>
          <a:noFill/>
        </p:spPr>
      </p:pic>
      <p:pic>
        <p:nvPicPr>
          <p:cNvPr id="15363" name="Picture 3" descr="C:\Documents and Settings\Администратор\Мои документы\Таня\фото д.с\день мамы\PB2500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1" y="381000"/>
            <a:ext cx="3778248" cy="2833686"/>
          </a:xfrm>
          <a:prstGeom prst="rect">
            <a:avLst/>
          </a:prstGeom>
          <a:noFill/>
        </p:spPr>
      </p:pic>
      <p:pic>
        <p:nvPicPr>
          <p:cNvPr id="15364" name="Picture 4" descr="C:\Documents and Settings\Администратор\Мои документы\Таня\фото д.с\день мамы\PB2500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8000" y="3643314"/>
            <a:ext cx="3778247" cy="2833686"/>
          </a:xfrm>
          <a:prstGeom prst="rect">
            <a:avLst/>
          </a:prstGeom>
          <a:noFill/>
        </p:spPr>
      </p:pic>
      <p:pic>
        <p:nvPicPr>
          <p:cNvPr id="15365" name="Picture 5" descr="C:\Documents and Settings\Администратор\Мои документы\Таня\фото д.с\день мамы\PB25003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589734"/>
            <a:ext cx="3849686" cy="2887265"/>
          </a:xfrm>
          <a:prstGeom prst="rect">
            <a:avLst/>
          </a:prstGeom>
          <a:noFill/>
        </p:spPr>
      </p:pic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2571736" y="2571744"/>
            <a:ext cx="4000528" cy="114300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2767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Работа с родителями</a:t>
            </a:r>
            <a:endParaRPr lang="ru-RU" sz="3600" kern="10" dirty="0">
              <a:ln w="9525">
                <a:solidFill>
                  <a:srgbClr val="993366"/>
                </a:solidFill>
                <a:round/>
                <a:headEnd/>
                <a:tailEnd/>
              </a:ln>
              <a:solidFill>
                <a:srgbClr val="80008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Documents and Settings\Администратор\Мои документы\Таня\фото д.с\конкурс чтецов 11\DSC052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88640"/>
            <a:ext cx="4191029" cy="3143272"/>
          </a:xfrm>
          <a:prstGeom prst="rect">
            <a:avLst/>
          </a:prstGeom>
          <a:noFill/>
        </p:spPr>
      </p:pic>
      <p:pic>
        <p:nvPicPr>
          <p:cNvPr id="16388" name="Picture 4" descr="C:\Documents and Settings\Администратор\Мои документы\Таня\фото д.с\10000429\PICT29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429000"/>
            <a:ext cx="4071966" cy="3053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48616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«…педагог должен гореть постоянным желанием стать лучше, грамотнее, квалифицированнее. Такова специфика, своеобразие педагогического труда, ответственного, тяжёлого, сложного, но бесценного для общества…»</a:t>
            </a:r>
            <a:br>
              <a:rPr lang="ru-RU" sz="3600" dirty="0" smtClean="0"/>
            </a:br>
            <a:r>
              <a:rPr lang="ru-RU" sz="3600" dirty="0" smtClean="0"/>
              <a:t>                                             (В.А. Сухомлинский)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343284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/>
              <a:t>«Духовная жизнь ребёнка полна лишь тогда, когда она живёт в мире сказок, творчества, воображения, фантазий, а без этого он засушенный цветок».</a:t>
            </a:r>
            <a:br>
              <a:rPr lang="ru-RU" sz="3600" dirty="0" smtClean="0"/>
            </a:br>
            <a:r>
              <a:rPr lang="ru-RU" sz="3600" dirty="0" smtClean="0"/>
              <a:t>                                    (В.А. Сухомлинский)</a:t>
            </a:r>
            <a:endParaRPr lang="ru-RU" sz="3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WordArt 4"/>
          <p:cNvSpPr>
            <a:spLocks noChangeArrowheads="1" noChangeShapeType="1" noTextEdit="1"/>
          </p:cNvSpPr>
          <p:nvPr/>
        </p:nvSpPr>
        <p:spPr bwMode="auto">
          <a:xfrm>
            <a:off x="1476375" y="2781300"/>
            <a:ext cx="6481763" cy="1511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Благодарю за внимание!</a:t>
            </a:r>
          </a:p>
        </p:txBody>
      </p:sp>
      <p:pic>
        <p:nvPicPr>
          <p:cNvPr id="4" name="Рисунок 3" descr="http://kampeki.ru/d/77909/d/26861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250033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Администратор\Мои документы\Таня\фото д.с\день мамы\PB250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07" y="357166"/>
            <a:ext cx="4024341" cy="3018256"/>
          </a:xfrm>
          <a:prstGeom prst="rect">
            <a:avLst/>
          </a:prstGeom>
          <a:noFill/>
        </p:spPr>
      </p:pic>
      <p:pic>
        <p:nvPicPr>
          <p:cNvPr id="15363" name="Picture 3" descr="C:\Documents and Settings\Администратор\Мои документы\Таня\фото д.с\день мамы\PB2500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57166"/>
            <a:ext cx="4064000" cy="3048000"/>
          </a:xfrm>
          <a:prstGeom prst="rect">
            <a:avLst/>
          </a:prstGeom>
          <a:noFill/>
        </p:spPr>
      </p:pic>
      <p:pic>
        <p:nvPicPr>
          <p:cNvPr id="15365" name="Picture 5" descr="C:\Documents and Settings\Администратор\Мои документы\Таня\фото д.с\день мамы\PB25005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643314"/>
            <a:ext cx="3968749" cy="2976562"/>
          </a:xfrm>
          <a:prstGeom prst="rect">
            <a:avLst/>
          </a:prstGeom>
          <a:noFill/>
        </p:spPr>
      </p:pic>
      <p:pic>
        <p:nvPicPr>
          <p:cNvPr id="15366" name="Picture 6" descr="C:\Documents and Settings\Администратор\Мои документы\Таня\фото д.с\день мамы\PB25003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2" y="3571876"/>
            <a:ext cx="4095778" cy="30718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1826" y="349228"/>
            <a:ext cx="7851648" cy="1071571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FF0000"/>
                </a:solidFill>
              </a:rPr>
              <a:t>Модель социального развития.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57563" y="1785938"/>
            <a:ext cx="2571750" cy="142875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Общение</a:t>
            </a:r>
          </a:p>
        </p:txBody>
      </p:sp>
      <p:cxnSp>
        <p:nvCxnSpPr>
          <p:cNvPr id="7" name="Прямая со стрелкой 6"/>
          <p:cNvCxnSpPr>
            <a:endCxn id="8" idx="6"/>
          </p:cNvCxnSpPr>
          <p:nvPr/>
        </p:nvCxnSpPr>
        <p:spPr>
          <a:xfrm rot="10800000">
            <a:off x="2500313" y="2463800"/>
            <a:ext cx="785812" cy="365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571500" y="1714500"/>
            <a:ext cx="1928813" cy="150018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Взрослые</a:t>
            </a:r>
          </a:p>
        </p:txBody>
      </p:sp>
      <p:cxnSp>
        <p:nvCxnSpPr>
          <p:cNvPr id="10" name="Прямая со стрелкой 9"/>
          <p:cNvCxnSpPr>
            <a:stCxn id="5" idx="3"/>
            <a:endCxn id="12" idx="2"/>
          </p:cNvCxnSpPr>
          <p:nvPr/>
        </p:nvCxnSpPr>
        <p:spPr>
          <a:xfrm>
            <a:off x="5942013" y="2500313"/>
            <a:ext cx="777875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6732588" y="1714500"/>
            <a:ext cx="2197100" cy="15716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Сверстники</a:t>
            </a:r>
          </a:p>
        </p:txBody>
      </p:sp>
      <p:cxnSp>
        <p:nvCxnSpPr>
          <p:cNvPr id="15" name="Прямая со стрелкой 14"/>
          <p:cNvCxnSpPr>
            <a:endCxn id="16" idx="0"/>
          </p:cNvCxnSpPr>
          <p:nvPr/>
        </p:nvCxnSpPr>
        <p:spPr>
          <a:xfrm rot="5400000">
            <a:off x="1053307" y="3410744"/>
            <a:ext cx="642937" cy="2508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285750" y="3857625"/>
            <a:ext cx="1928813" cy="1928813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Семья</a:t>
            </a:r>
          </a:p>
        </p:txBody>
      </p:sp>
      <p:cxnSp>
        <p:nvCxnSpPr>
          <p:cNvPr id="18" name="Прямая со стрелкой 17"/>
          <p:cNvCxnSpPr>
            <a:stCxn id="8" idx="5"/>
          </p:cNvCxnSpPr>
          <p:nvPr/>
        </p:nvCxnSpPr>
        <p:spPr>
          <a:xfrm rot="16200000" flipH="1">
            <a:off x="2213769" y="2999582"/>
            <a:ext cx="1004887" cy="9969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2428875" y="3786188"/>
            <a:ext cx="3367088" cy="21431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Окружающее общество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F:\фото для гмо\Новая папка\PC1601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333375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3" descr="F:\фото для гмо\Новая папка\PC1601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429000"/>
            <a:ext cx="3968750" cy="297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F:\фото для гмо\Новая папка\DSCN14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60350"/>
            <a:ext cx="3895725" cy="292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F:\фото для гмо\Новая папка\DSCN146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3500438"/>
            <a:ext cx="3895725" cy="292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58888" y="404813"/>
            <a:ext cx="6696075" cy="98583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Организация работы по формированию коммуникативных  способностей у дошкольников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71550" y="2205038"/>
            <a:ext cx="1928813" cy="7858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</a:rPr>
              <a:t>С детьми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08400" y="1628775"/>
            <a:ext cx="1928813" cy="78581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</a:rPr>
              <a:t>Специалисты  и</a:t>
            </a:r>
          </a:p>
          <a:p>
            <a:pPr algn="ctr">
              <a:defRPr/>
            </a:pPr>
            <a:r>
              <a:rPr lang="ru-RU" dirty="0">
                <a:solidFill>
                  <a:schemeClr val="bg1"/>
                </a:solidFill>
              </a:rPr>
              <a:t>педагоги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572250" y="2143125"/>
            <a:ext cx="1928813" cy="78581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</a:rPr>
              <a:t>Родители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11188" y="3573463"/>
            <a:ext cx="2143125" cy="27146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bg1"/>
                </a:solidFill>
              </a:rPr>
              <a:t>игры-занятия;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bg1"/>
                </a:solidFill>
              </a:rPr>
              <a:t>совместная игровая деятельность;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bg1"/>
                </a:solidFill>
              </a:rPr>
              <a:t>самостоятельная деятельность;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bg1"/>
                </a:solidFill>
              </a:rPr>
              <a:t>наблюдения;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bg1"/>
                </a:solidFill>
              </a:rPr>
              <a:t>индивидуальная работа.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635375" y="3141663"/>
            <a:ext cx="1944688" cy="36004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Char char="-"/>
              <a:defRPr/>
            </a:pPr>
            <a:endParaRPr lang="ru-RU" dirty="0">
              <a:solidFill>
                <a:srgbClr val="FFFFFF"/>
              </a:solidFill>
            </a:endParaRP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chemeClr val="bg1"/>
                </a:solidFill>
              </a:rPr>
              <a:t>консультации;</a:t>
            </a: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chemeClr val="bg1"/>
                </a:solidFill>
              </a:rPr>
              <a:t>выступления на педагогических советах;</a:t>
            </a: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chemeClr val="bg1"/>
                </a:solidFill>
              </a:rPr>
              <a:t>обмен творческими идеями;</a:t>
            </a: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chemeClr val="bg1"/>
                </a:solidFill>
              </a:rPr>
              <a:t>работа в творческой группе;</a:t>
            </a:r>
          </a:p>
          <a:p>
            <a:pPr>
              <a:buFontTx/>
              <a:buChar char="-"/>
              <a:defRPr/>
            </a:pPr>
            <a:r>
              <a:rPr lang="ru-RU" dirty="0" err="1">
                <a:solidFill>
                  <a:schemeClr val="bg1"/>
                </a:solidFill>
              </a:rPr>
              <a:t>взаимопосещение</a:t>
            </a:r>
            <a:endParaRPr lang="ru-RU" dirty="0">
              <a:solidFill>
                <a:schemeClr val="bg1"/>
              </a:solidFill>
            </a:endParaRPr>
          </a:p>
          <a:p>
            <a:pPr algn="ctr">
              <a:buFontTx/>
              <a:buChar char="-"/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72250" y="3357563"/>
            <a:ext cx="2143125" cy="321468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Tx/>
              <a:buChar char="-"/>
            </a:pPr>
            <a:r>
              <a:rPr lang="ru-RU">
                <a:solidFill>
                  <a:schemeClr val="bg1"/>
                </a:solidFill>
              </a:rPr>
              <a:t>анкетирование;</a:t>
            </a:r>
          </a:p>
          <a:p>
            <a:pPr>
              <a:buFontTx/>
              <a:buChar char="-"/>
            </a:pPr>
            <a:r>
              <a:rPr lang="ru-RU">
                <a:solidFill>
                  <a:schemeClr val="bg1"/>
                </a:solidFill>
              </a:rPr>
              <a:t>индивидуальные беседы;</a:t>
            </a:r>
          </a:p>
          <a:p>
            <a:pPr>
              <a:buFontTx/>
              <a:buChar char="-"/>
            </a:pPr>
            <a:r>
              <a:rPr lang="ru-RU">
                <a:solidFill>
                  <a:schemeClr val="bg1"/>
                </a:solidFill>
              </a:rPr>
              <a:t>консультации;</a:t>
            </a:r>
          </a:p>
          <a:p>
            <a:pPr>
              <a:buFontTx/>
              <a:buChar char="-"/>
            </a:pPr>
            <a:r>
              <a:rPr lang="ru-RU">
                <a:solidFill>
                  <a:schemeClr val="bg1"/>
                </a:solidFill>
              </a:rPr>
              <a:t>фотоматериал;</a:t>
            </a:r>
          </a:p>
          <a:p>
            <a:pPr>
              <a:buFontTx/>
              <a:buChar char="-"/>
            </a:pPr>
            <a:r>
              <a:rPr lang="ru-RU">
                <a:solidFill>
                  <a:schemeClr val="bg1"/>
                </a:solidFill>
              </a:rPr>
              <a:t>рекомендации специалистов;</a:t>
            </a:r>
          </a:p>
          <a:p>
            <a:pPr>
              <a:buFontTx/>
              <a:buChar char="-"/>
            </a:pPr>
            <a:r>
              <a:rPr lang="ru-RU">
                <a:solidFill>
                  <a:schemeClr val="bg1"/>
                </a:solidFill>
              </a:rPr>
              <a:t>родительские собрания,</a:t>
            </a:r>
          </a:p>
          <a:p>
            <a:pPr>
              <a:buFontTx/>
              <a:buChar char="-"/>
            </a:pPr>
            <a:r>
              <a:rPr lang="ru-RU">
                <a:solidFill>
                  <a:schemeClr val="bg1"/>
                </a:solidFill>
              </a:rPr>
              <a:t>клуб «Театральная пятница»</a:t>
            </a:r>
          </a:p>
        </p:txBody>
      </p:sp>
      <p:cxnSp>
        <p:nvCxnSpPr>
          <p:cNvPr id="16392" name="Прямая со стрелкой 15"/>
          <p:cNvCxnSpPr>
            <a:cxnSpLocks noChangeShapeType="1"/>
          </p:cNvCxnSpPr>
          <p:nvPr/>
        </p:nvCxnSpPr>
        <p:spPr bwMode="auto">
          <a:xfrm flipH="1">
            <a:off x="2051050" y="1484313"/>
            <a:ext cx="1787525" cy="576262"/>
          </a:xfrm>
          <a:prstGeom prst="straightConnector1">
            <a:avLst/>
          </a:prstGeom>
          <a:noFill/>
          <a:ln w="22225" algn="ctr">
            <a:solidFill>
              <a:srgbClr val="9B4632"/>
            </a:solidFill>
            <a:round/>
            <a:headEnd/>
            <a:tailEnd type="arrow" w="med" len="med"/>
          </a:ln>
        </p:spPr>
      </p:cxnSp>
      <p:cxnSp>
        <p:nvCxnSpPr>
          <p:cNvPr id="16393" name="Прямая со стрелкой 19"/>
          <p:cNvCxnSpPr>
            <a:cxnSpLocks noChangeShapeType="1"/>
          </p:cNvCxnSpPr>
          <p:nvPr/>
        </p:nvCxnSpPr>
        <p:spPr bwMode="auto">
          <a:xfrm>
            <a:off x="1835150" y="2997200"/>
            <a:ext cx="0" cy="503238"/>
          </a:xfrm>
          <a:prstGeom prst="straightConnector1">
            <a:avLst/>
          </a:prstGeom>
          <a:noFill/>
          <a:ln w="22225" algn="ctr">
            <a:solidFill>
              <a:srgbClr val="9B4632"/>
            </a:solidFill>
            <a:round/>
            <a:headEnd/>
            <a:tailEnd type="arrow" w="med" len="med"/>
          </a:ln>
        </p:spPr>
      </p:cxnSp>
      <p:cxnSp>
        <p:nvCxnSpPr>
          <p:cNvPr id="16394" name="Прямая со стрелкой 19"/>
          <p:cNvCxnSpPr>
            <a:cxnSpLocks noChangeShapeType="1"/>
          </p:cNvCxnSpPr>
          <p:nvPr/>
        </p:nvCxnSpPr>
        <p:spPr bwMode="auto">
          <a:xfrm>
            <a:off x="4643438" y="2565400"/>
            <a:ext cx="0" cy="503238"/>
          </a:xfrm>
          <a:prstGeom prst="straightConnector1">
            <a:avLst/>
          </a:prstGeom>
          <a:noFill/>
          <a:ln w="22225" algn="ctr">
            <a:solidFill>
              <a:srgbClr val="9B4632"/>
            </a:solidFill>
            <a:round/>
            <a:headEnd/>
            <a:tailEnd type="arrow" w="med" len="med"/>
          </a:ln>
        </p:spPr>
      </p:cxnSp>
      <p:cxnSp>
        <p:nvCxnSpPr>
          <p:cNvPr id="16395" name="Прямая со стрелкой 19"/>
          <p:cNvCxnSpPr>
            <a:cxnSpLocks noChangeShapeType="1"/>
          </p:cNvCxnSpPr>
          <p:nvPr/>
        </p:nvCxnSpPr>
        <p:spPr bwMode="auto">
          <a:xfrm rot="5400000">
            <a:off x="7368381" y="3129757"/>
            <a:ext cx="288925" cy="23812"/>
          </a:xfrm>
          <a:prstGeom prst="straightConnector1">
            <a:avLst/>
          </a:prstGeom>
          <a:noFill/>
          <a:ln w="22225" algn="ctr">
            <a:solidFill>
              <a:srgbClr val="9B4632"/>
            </a:solidFill>
            <a:round/>
            <a:headEnd/>
            <a:tailEnd type="arrow" w="med" len="med"/>
          </a:ln>
        </p:spPr>
      </p:cxnSp>
      <p:cxnSp>
        <p:nvCxnSpPr>
          <p:cNvPr id="16396" name="Прямая со стрелкой 15"/>
          <p:cNvCxnSpPr>
            <a:cxnSpLocks noChangeShapeType="1"/>
          </p:cNvCxnSpPr>
          <p:nvPr/>
        </p:nvCxnSpPr>
        <p:spPr bwMode="auto">
          <a:xfrm>
            <a:off x="5651500" y="1412875"/>
            <a:ext cx="1597025" cy="649288"/>
          </a:xfrm>
          <a:prstGeom prst="straightConnector1">
            <a:avLst/>
          </a:prstGeom>
          <a:noFill/>
          <a:ln w="22225" algn="ctr">
            <a:solidFill>
              <a:srgbClr val="9B4632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6375" y="333375"/>
            <a:ext cx="6048375" cy="91281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Принципы театральной деятельности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500" y="1428750"/>
            <a:ext cx="2143125" cy="9144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1.Принцип стимуляции</a:t>
            </a:r>
          </a:p>
        </p:txBody>
      </p:sp>
      <p:pic>
        <p:nvPicPr>
          <p:cNvPr id="18435" name="Picture 2" descr="F:\фото для гмо\Новая папка\PC1701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2133600"/>
            <a:ext cx="4751387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WordArt 6"/>
          <p:cNvSpPr>
            <a:spLocks noChangeArrowheads="1" noChangeShapeType="1" noTextEdit="1"/>
          </p:cNvSpPr>
          <p:nvPr/>
        </p:nvSpPr>
        <p:spPr bwMode="auto">
          <a:xfrm>
            <a:off x="611188" y="5084763"/>
            <a:ext cx="4176712" cy="15573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Праздник здоровья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468313" y="620713"/>
            <a:ext cx="3071812" cy="12858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>
                <a:solidFill>
                  <a:schemeClr val="bg1"/>
                </a:solidFill>
              </a:rPr>
              <a:t>2. Принцип творчества</a:t>
            </a:r>
          </a:p>
        </p:txBody>
      </p:sp>
      <p:pic>
        <p:nvPicPr>
          <p:cNvPr id="19458" name="Picture 2" descr="C:\Documents and Settings\Администратор\Мои документы\Таня\фото д.с\развлечение\DSC050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422275"/>
            <a:ext cx="4103687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DSC051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27400"/>
            <a:ext cx="4321175" cy="3241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500" y="642938"/>
            <a:ext cx="3357563" cy="121443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>
                <a:solidFill>
                  <a:schemeClr val="bg1"/>
                </a:solidFill>
              </a:rPr>
              <a:t>3. Принцип свободы и самостоятельности</a:t>
            </a:r>
          </a:p>
        </p:txBody>
      </p:sp>
      <p:pic>
        <p:nvPicPr>
          <p:cNvPr id="20482" name="Picture 2" descr="F:\фото для гмо\Новая папка\PC16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928813"/>
            <a:ext cx="5681662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WordArt 5"/>
          <p:cNvSpPr>
            <a:spLocks noChangeArrowheads="1" noChangeShapeType="1" noTextEdit="1"/>
          </p:cNvSpPr>
          <p:nvPr/>
        </p:nvSpPr>
        <p:spPr bwMode="auto">
          <a:xfrm>
            <a:off x="3995738" y="3992563"/>
            <a:ext cx="4608512" cy="28654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094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Русская народная сказка </a:t>
            </a:r>
          </a:p>
          <a:p>
            <a:pPr algn="ctr"/>
            <a:r>
              <a:rPr lang="ru-RU" sz="3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«Кот, Петух и Лиса»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288" y="692150"/>
            <a:ext cx="2786062" cy="12858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4. Принцип обучения</a:t>
            </a:r>
            <a:r>
              <a:rPr lang="ru-RU" dirty="0"/>
              <a:t>.</a:t>
            </a:r>
          </a:p>
        </p:txBody>
      </p:sp>
      <p:pic>
        <p:nvPicPr>
          <p:cNvPr id="21506" name="Picture 4" descr="F:\фото для гмо\Новая папка\P72600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565400"/>
            <a:ext cx="2592388" cy="371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5" descr="F:\фото для гмо\Новая папка\P72700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333375"/>
            <a:ext cx="4103687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 descr="F:\фото для гмо\Новая папка\P72600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500" y="3506788"/>
            <a:ext cx="410051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F:\DSC051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85750"/>
            <a:ext cx="39052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 descr="F:\DSC051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60350"/>
            <a:ext cx="3881437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 descr="F:\DSC051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3429000"/>
            <a:ext cx="397510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F:\DSC051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3429000"/>
            <a:ext cx="3887787" cy="299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 descr="DSC0518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3429000"/>
            <a:ext cx="4105275" cy="3079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ppt/theme/themeOverride2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486</TotalTime>
  <Words>201</Words>
  <Application>Microsoft Office PowerPoint</Application>
  <PresentationFormat>Экран (4:3)</PresentationFormat>
  <Paragraphs>53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Constantia</vt:lpstr>
      <vt:lpstr>Impact</vt:lpstr>
      <vt:lpstr>Wingdings 2</vt:lpstr>
      <vt:lpstr>Поток</vt:lpstr>
      <vt:lpstr>Презентация PowerPoint</vt:lpstr>
      <vt:lpstr>«Духовная жизнь ребёнка полна лишь тогда, когда она живёт в мире сказок, творчества, воображения, фантазий, а без этого он засушенный цветок».                                     (В.А. Сухомлинский)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«…педагог должен гореть постоянным желанием стать лучше, грамотнее, квалифицированнее. Такова специфика, своеобразие педагогического труда, ответственного, тяжёлого, сложного, но бесценного для общества…»                                              (В.А. Сухомлинский)</vt:lpstr>
      <vt:lpstr>Презентация PowerPoint</vt:lpstr>
      <vt:lpstr>Презентация PowerPoint</vt:lpstr>
      <vt:lpstr>Модель социального развития.  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№ 68 «Детский сад общеразвивающего вида с приоритетным осуществлением деятельности по физическому направлению развития детей «Ладушки»  </dc:title>
  <dc:creator>Admin</dc:creator>
  <cp:lastModifiedBy>Татьяна</cp:lastModifiedBy>
  <cp:revision>40</cp:revision>
  <dcterms:created xsi:type="dcterms:W3CDTF">2011-02-15T16:55:43Z</dcterms:created>
  <dcterms:modified xsi:type="dcterms:W3CDTF">2021-10-27T10:22:22Z</dcterms:modified>
</cp:coreProperties>
</file>