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4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8BEE-5B5A-4AF5-9F9A-B2CB199DCF4B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FD0128-85A9-4F0D-A9D7-BEED6264E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46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86063-52ED-46ED-B09C-86C28CA07788}" type="datetime1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281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EAE8C-3AB1-4528-900B-D67E68AE118F}" type="datetime1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52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D601-EE23-4167-88FD-DCCEEB5CC99A}" type="datetime1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566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32F9D-B9B7-466F-8F99-AC3A3A86DEEC}" type="datetime1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651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4A2A-E332-4054-B045-B48A887B34A5}" type="datetime1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340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CFE71-6966-4588-8004-490C0F5A8CD1}" type="datetime1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314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372C-4693-4840-BD33-56CE76144D42}" type="datetime1">
              <a:rPr lang="ru-RU" smtClean="0"/>
              <a:t>24.02.2026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9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2BE1-7A41-48BF-BE6F-67F87358FE23}" type="datetime1">
              <a:rPr lang="ru-RU" smtClean="0"/>
              <a:t>24.02.2026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485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3DE4-3A13-46C4-9661-1C9FB489C4FC}" type="datetime1">
              <a:rPr lang="ru-RU" smtClean="0"/>
              <a:t>24.02.2026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61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11450-97FE-416D-BB9A-FB9786F55BDB}" type="datetime1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266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067A8-87F0-47B9-8541-38E1DE58A86C}" type="datetime1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2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203F0-5D48-4237-830E-D66855713523}" type="datetime1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FF52D-DB3A-4189-A47B-EDA6797C6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79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03C1E-8B16-DE6A-0C16-D8D8A8B6E4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679E48-13BA-2A7D-9AD2-757A86B71F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5D31292B-62ED-DEB6-0150-B10FBB15C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4CE71D-DDFE-85AE-0AAA-8F5F086689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288" y="0"/>
            <a:ext cx="5906386" cy="59063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C4ECD27-5F7D-9102-F4CB-4BFD64DC8071}"/>
              </a:ext>
            </a:extLst>
          </p:cNvPr>
          <p:cNvSpPr/>
          <p:nvPr/>
        </p:nvSpPr>
        <p:spPr>
          <a:xfrm>
            <a:off x="2224231" y="5534561"/>
            <a:ext cx="539731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Рассмотрите картинку, </a:t>
            </a:r>
          </a:p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определите тему урока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18AA0E-D923-2CD7-3E8C-09255C129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251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A740E-5D60-475C-ABC0-BC0D1A208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928F18-2A32-E634-3452-DD7EAA2E5F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8B7504-B4EA-CEB4-588B-0F3E133951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779530BA-F259-0300-0FB5-49CB7DEC0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08B941-4B0D-3A38-E5D6-2340B1511E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5A4B2CE-7BA2-63A0-DE15-4CB582D0F044}"/>
              </a:ext>
            </a:extLst>
          </p:cNvPr>
          <p:cNvSpPr/>
          <p:nvPr/>
        </p:nvSpPr>
        <p:spPr>
          <a:xfrm>
            <a:off x="2232837" y="74428"/>
            <a:ext cx="5528930" cy="15417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2A5F45-14F6-95F6-48A2-C9EE3A1A8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27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2746D-4151-F48E-0B2D-5531C8A24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A06CA7-FDCC-52DC-7065-9F55EEA4BC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B9A9D17-3DEB-DFED-85EE-B698C2ED0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7C87FAB4-EED1-94A2-5AA9-4F1E6C011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D048DD-82C5-3E84-156E-4D98476BF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7"/>
          <a:stretch>
            <a:fillRect/>
          </a:stretch>
        </p:blipFill>
        <p:spPr>
          <a:xfrm>
            <a:off x="1249326" y="1122363"/>
            <a:ext cx="6858000" cy="5212242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51C0C24-95AA-D046-21B6-11C802F08DB6}"/>
              </a:ext>
            </a:extLst>
          </p:cNvPr>
          <p:cNvSpPr/>
          <p:nvPr/>
        </p:nvSpPr>
        <p:spPr>
          <a:xfrm>
            <a:off x="1998921" y="170121"/>
            <a:ext cx="5114260" cy="150982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«Нет ничего на свете краше, чем Родина наша»</a:t>
            </a:r>
            <a:endParaRPr lang="ru-RU" sz="240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9F8AEE-036B-E22D-ADF7-3890B339A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18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AEE7F-5674-D263-5FD8-298854EDA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1D25B-4558-2644-A817-35892925EE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D8AC48-6E24-AD55-A071-121306506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0F722A2-C2D5-DCCE-E5C6-D003652BC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4B98A8-3BC7-DB14-425D-1103E5F13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64"/>
          <a:stretch>
            <a:fillRect/>
          </a:stretch>
        </p:blipFill>
        <p:spPr>
          <a:xfrm>
            <a:off x="926916" y="1485088"/>
            <a:ext cx="7831129" cy="4905079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EE1E1C9-D0ED-A2FC-AE57-1FBFDF9EAE7F}"/>
              </a:ext>
            </a:extLst>
          </p:cNvPr>
          <p:cNvSpPr/>
          <p:nvPr/>
        </p:nvSpPr>
        <p:spPr>
          <a:xfrm>
            <a:off x="1329070" y="148856"/>
            <a:ext cx="6888014" cy="15842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«Одна у человека мать, одна у него и родина»</a:t>
            </a:r>
            <a:endParaRPr lang="ru-RU" sz="240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2225A0-6CC3-D10E-B345-18C039176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87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B3D60-7BAF-43D4-1FDB-10A9A0F58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DBEECB-63A7-1D76-5782-8F35278278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C05A94-91A4-5B2C-1347-D403471D1C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8879ED8-B522-49B5-CA1E-17E112BF9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D83CD18A-97B6-60F6-35A0-B612096EE7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Picture background">
            <a:extLst>
              <a:ext uri="{FF2B5EF4-FFF2-40B4-BE49-F238E27FC236}">
                <a16:creationId xmlns:a16="http://schemas.microsoft.com/office/drawing/2014/main" id="{7933FC8B-47F7-D30F-B5AB-0F8905EFD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3" y="0"/>
            <a:ext cx="8442251" cy="676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8447724-A8E9-CEE1-4869-57D46F9E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129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79760-45BB-56EC-C440-4F9F12AFA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F201E-7D01-B2C8-9B4F-D111D19873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0F4EB7-D675-3F65-246B-BFA46DF944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DDC19DE4-1569-6ABE-5764-B517E8C86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7529E6-6921-404F-1A3B-63E485219E9D}"/>
              </a:ext>
            </a:extLst>
          </p:cNvPr>
          <p:cNvSpPr txBox="1"/>
          <p:nvPr/>
        </p:nvSpPr>
        <p:spPr>
          <a:xfrm>
            <a:off x="592765" y="1382596"/>
            <a:ext cx="79584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Что было для вас новым и интересным на сегодняшнем занятии?</a:t>
            </a:r>
            <a:endParaRPr lang="ru-RU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6A8987-46C4-4E2A-BD5E-7EDB4978260A}"/>
              </a:ext>
            </a:extLst>
          </p:cNvPr>
          <p:cNvSpPr txBox="1"/>
          <p:nvPr/>
        </p:nvSpPr>
        <p:spPr>
          <a:xfrm>
            <a:off x="510362" y="2473826"/>
            <a:ext cx="846351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Какие чувства вызвало обсуждение значения семьи в нашей жизни?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17123F-A5B0-286C-221D-941C2999F5B5}"/>
              </a:ext>
            </a:extLst>
          </p:cNvPr>
          <p:cNvSpPr txBox="1"/>
          <p:nvPr/>
        </p:nvSpPr>
        <p:spPr>
          <a:xfrm>
            <a:off x="592764" y="3783588"/>
            <a:ext cx="82854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Возникли ли у вас дополнительные вопросы или сомнения по поводу темы урока?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DBFB442-9BA6-766E-FFF5-8CF7745E19F0}"/>
              </a:ext>
            </a:extLst>
          </p:cNvPr>
          <p:cNvSpPr txBox="1"/>
          <p:nvPr/>
        </p:nvSpPr>
        <p:spPr>
          <a:xfrm>
            <a:off x="592764" y="4963386"/>
            <a:ext cx="82854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Какие поступки членов вашей семьи являются примером добродетельного поведения?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DA1159A-A76B-477B-9B74-3039BCEDD656}"/>
              </a:ext>
            </a:extLst>
          </p:cNvPr>
          <p:cNvSpPr/>
          <p:nvPr/>
        </p:nvSpPr>
        <p:spPr>
          <a:xfrm>
            <a:off x="685800" y="199033"/>
            <a:ext cx="5099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Подведем итоги</a:t>
            </a:r>
          </a:p>
        </p:txBody>
      </p:sp>
      <p:pic>
        <p:nvPicPr>
          <p:cNvPr id="7188" name="Picture 20" descr="Picture background">
            <a:extLst>
              <a:ext uri="{FF2B5EF4-FFF2-40B4-BE49-F238E27FC236}">
                <a16:creationId xmlns:a16="http://schemas.microsoft.com/office/drawing/2014/main" id="{A90ADADC-FCA7-778A-C426-5220991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711" y="7612"/>
            <a:ext cx="2583489" cy="147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Номер слайда 30">
            <a:extLst>
              <a:ext uri="{FF2B5EF4-FFF2-40B4-BE49-F238E27FC236}">
                <a16:creationId xmlns:a16="http://schemas.microsoft.com/office/drawing/2014/main" id="{235A7012-0D1F-6438-5CBE-213A5B303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302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D55AC-1E1C-D32B-5A62-CEA05616F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74B3B5-523F-2F06-6A6D-8A71820813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379C593-C7B4-879D-BAF2-9B37E6AA68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674EB6D-9326-580D-ED25-65D44B7FC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B6C883AE-6D19-EB50-A737-9188CAE3B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965" y="2544761"/>
            <a:ext cx="7239000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466EC5-D256-E786-B933-AA77B72275B9}"/>
              </a:ext>
            </a:extLst>
          </p:cNvPr>
          <p:cNvSpPr/>
          <p:nvPr/>
        </p:nvSpPr>
        <p:spPr>
          <a:xfrm>
            <a:off x="1902423" y="162667"/>
            <a:ext cx="62960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Домашнее задание: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5BCA73-BEB1-A5A4-6ADA-17E3A1E18970}"/>
              </a:ext>
            </a:extLst>
          </p:cNvPr>
          <p:cNvSpPr txBox="1"/>
          <p:nvPr/>
        </p:nvSpPr>
        <p:spPr>
          <a:xfrm>
            <a:off x="474035" y="832933"/>
            <a:ext cx="8319091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Создать коллаж на тему «Моя семья и родина», вы можете использовать любые материалы: картинки, вырезки из газет и журналов, фотографии и т.д.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3C14C545-319E-0F12-C703-AB75C97D1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698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3E2DC-7A52-4617-3C4D-A7B198251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96767-D5AC-793E-D54D-55672A9884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69364C-FE64-4B62-7737-9BE0140BC0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F366DAE1-8D46-9C6D-C815-6C9ECE38D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FDBA0DC-5B80-604B-9D6A-31BA77559496}"/>
              </a:ext>
            </a:extLst>
          </p:cNvPr>
          <p:cNvSpPr/>
          <p:nvPr/>
        </p:nvSpPr>
        <p:spPr>
          <a:xfrm>
            <a:off x="209417" y="341093"/>
            <a:ext cx="87112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Тема урока:</a:t>
            </a:r>
          </a:p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«Родина начинается с  семьи»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5FBA013-D3D3-D819-41E5-05288E02B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17" y="2950523"/>
            <a:ext cx="6229128" cy="3965269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268318-EB33-A681-D2BE-E6FB0275E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959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8BBDB-AEA9-FA0B-FCF7-53EB93C81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05973-7118-2553-FFFA-7B07D78F9C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01F5F8-75BC-25DE-35C0-E701572938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500237D7-026C-0E88-0818-D0906F7A5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0BFE4F47-5CE9-78F9-E473-B892B1F64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080" y="1974887"/>
            <a:ext cx="7646801" cy="437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DF56C0-D985-48A0-7376-7D22B80C3C90}"/>
              </a:ext>
            </a:extLst>
          </p:cNvPr>
          <p:cNvSpPr txBox="1"/>
          <p:nvPr/>
        </p:nvSpPr>
        <p:spPr>
          <a:xfrm>
            <a:off x="2367752" y="106830"/>
            <a:ext cx="49494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effectLst/>
                <a:ea typeface="Calibri" panose="020F0502020204030204" pitchFamily="34" charset="0"/>
              </a:rPr>
              <a:t>«Семья — это школа добра и любви, которой Господь поручил нам научиться взаимному уважению, заботе друг о друге и терпимости.»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b="1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B7AA4F02-19AE-E29C-1B44-221FFF447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188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0DB74-2A33-AA42-3C56-19ACF8626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BBE67A-DA11-7043-DE5A-ACCCBEA034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148411-F8E3-31B7-E0C2-6E9052E575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BDE4CDDB-670D-690E-174C-7DACEC737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D8371E-B633-704A-EC88-58BD3C7429CB}"/>
              </a:ext>
            </a:extLst>
          </p:cNvPr>
          <p:cNvSpPr txBox="1"/>
          <p:nvPr/>
        </p:nvSpPr>
        <p:spPr>
          <a:xfrm>
            <a:off x="3955884" y="707444"/>
            <a:ext cx="4843130" cy="2255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«Кто любит родину, тот любит и дом родительский, ибо начало всякой любви идёт оттуда.» </a:t>
            </a:r>
          </a:p>
          <a:p>
            <a:pPr algn="r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dirty="0"/>
              <a:t>Святитель Филарет Московский</a:t>
            </a:r>
            <a:endParaRPr lang="ru-RU" sz="14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3E93A936-7E6E-C851-1C95-B42D6FBC8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87" y="287338"/>
            <a:ext cx="2724950" cy="304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FF6396-69D3-FF3E-DA18-03481FA4120A}"/>
              </a:ext>
            </a:extLst>
          </p:cNvPr>
          <p:cNvSpPr txBox="1"/>
          <p:nvPr/>
        </p:nvSpPr>
        <p:spPr>
          <a:xfrm>
            <a:off x="685799" y="3991208"/>
            <a:ext cx="5236535" cy="361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сердца ребенка должна идти дорога любви сначала к дому своему, потом к деревне, городу, всей земле русской.</a:t>
            </a:r>
          </a:p>
          <a:p>
            <a:pPr algn="r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Преподобный Амвросий Оптинский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1000"/>
              </a:spcAft>
              <a:buNone/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C00532A6-C4BD-8414-FE91-4BC0C58C9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20" y="3102503"/>
            <a:ext cx="2376885" cy="36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86AACD6E-0D17-E551-1A76-CBF44DC85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4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F108A-4C89-B908-1D4C-B6B383FBA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623F24-9C3C-ECB5-35F7-F4F8B33BE2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DE2EFD-B5FA-5486-A618-1AD50DE573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80B1AF6-A8D8-0B8A-B61F-C8245F952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5A6E1C-BFC3-BA6F-D31C-3FE893BFB39A}"/>
              </a:ext>
            </a:extLst>
          </p:cNvPr>
          <p:cNvSpPr txBox="1"/>
          <p:nvPr/>
        </p:nvSpPr>
        <p:spPr>
          <a:xfrm>
            <a:off x="1143000" y="304770"/>
            <a:ext cx="6578895" cy="2923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Маленький ребёнок учится почитать землю нашу матушку — Россию, глядя на уважение родителей к дедушке и бабушке.</a:t>
            </a:r>
          </a:p>
          <a:p>
            <a:pPr algn="r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Православная мудрость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2F7B62-940E-42D2-970F-9DD244D6D258}"/>
              </a:ext>
            </a:extLst>
          </p:cNvPr>
          <p:cNvSpPr txBox="1"/>
          <p:nvPr/>
        </p:nvSpPr>
        <p:spPr>
          <a:xfrm>
            <a:off x="3246269" y="3429000"/>
            <a:ext cx="5706345" cy="2923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Семьи заботливые и богобоязненные растят будущих защитников Руси святой.</a:t>
            </a:r>
          </a:p>
          <a:p>
            <a:pPr algn="r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Отец Иоанн Кронштадтский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endParaRPr lang="ru-RU" sz="24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BED7D943-1670-9ACC-B896-702D28325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74" y="2614031"/>
            <a:ext cx="2186457" cy="327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8EFCB399-C969-34B6-F9C3-1F927B6ED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032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EE3E4-54D6-2DF8-8E0D-B982C256B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5FECFD-6D17-7583-DF50-B572B89A34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13DB41-A076-5542-BAEE-DCBC2F1283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288936F-4501-B442-A7B8-E70F46756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D257A0-D4B3-29D8-126C-4871E7C86F15}"/>
              </a:ext>
            </a:extLst>
          </p:cNvPr>
          <p:cNvSpPr txBox="1"/>
          <p:nvPr/>
        </p:nvSpPr>
        <p:spPr>
          <a:xfrm>
            <a:off x="3555942" y="1967478"/>
            <a:ext cx="5449835" cy="2923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Дети, знайте: настоящая любовь к Отечеству рождается в сердце, воспитанном любовью родителей.</a:t>
            </a:r>
          </a:p>
          <a:p>
            <a:pPr algn="r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Н.В. Гоголь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endParaRPr lang="ru-RU" sz="24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F5FCF4C0-0780-DFFE-19A2-DEE31745C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86" y="1090839"/>
            <a:ext cx="2758675" cy="347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1EF2A1-2E18-A7EC-BE41-FFDF7DFFA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448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0F4A1-DECD-9788-2FE9-30DB105F7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B3421-7C16-9FBF-7EE0-F3533BD0F2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E50CF65-6A9B-E33C-D0A2-93D89A7353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B283C0E2-F4E2-3E53-8353-257DB161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EB4C37-400F-DC92-F0C7-FFC807127F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3" y="1997297"/>
            <a:ext cx="6408774" cy="43900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0B716B-181A-0A8E-243D-502C306FD4B0}"/>
              </a:ext>
            </a:extLst>
          </p:cNvPr>
          <p:cNvSpPr txBox="1"/>
          <p:nvPr/>
        </p:nvSpPr>
        <p:spPr>
          <a:xfrm>
            <a:off x="988828" y="397097"/>
            <a:ext cx="7676707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Традиционные русские народные обычаи и праздники, укрепляющие семейные отношения.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A0358E78-0DAA-C8E1-EAC7-506ECEB64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102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1F2C1-1358-7CE7-9979-881AC251E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650142-A624-3830-2A38-C129401E3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6F9814-5B87-B53D-27D0-7A753F6635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6B457FD4-B404-372C-ED82-52BC1C31E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292782-4C6E-CE96-6E1A-B51D76EA61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79" y="372139"/>
            <a:ext cx="6113721" cy="6113721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259FD74-FDCE-BCC4-1C4F-8C7DFB6D2260}"/>
              </a:ext>
            </a:extLst>
          </p:cNvPr>
          <p:cNvSpPr/>
          <p:nvPr/>
        </p:nvSpPr>
        <p:spPr>
          <a:xfrm>
            <a:off x="3125972" y="750223"/>
            <a:ext cx="3795823" cy="150387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6D651E2-A660-FC4E-0081-8CBD70928750}"/>
              </a:ext>
            </a:extLst>
          </p:cNvPr>
          <p:cNvSpPr/>
          <p:nvPr/>
        </p:nvSpPr>
        <p:spPr>
          <a:xfrm>
            <a:off x="2591037" y="589220"/>
            <a:ext cx="4502888" cy="182588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«Человек без Родины, что соловей без песни»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EA9A7E9A-9029-38D1-E013-AF38E0F53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00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5BA3E-6863-8BB1-0E47-680C5BF51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5A696-1CEB-EC2C-55B1-5C8DF47629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00A495-D14E-57EF-57D4-F6D8050D9F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C9124D9B-5D1F-0687-9B35-06503EBDF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4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E01016-E244-DC7F-810C-6330E8521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243B06A-07AC-B16C-75F8-62FEF27D504B}"/>
              </a:ext>
            </a:extLst>
          </p:cNvPr>
          <p:cNvSpPr/>
          <p:nvPr/>
        </p:nvSpPr>
        <p:spPr>
          <a:xfrm>
            <a:off x="2254102" y="0"/>
            <a:ext cx="5007935" cy="138223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96247A-8DEB-0738-A4EF-D7E8CD033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F52D-DB3A-4189-A47B-EDA6797C640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77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</TotalTime>
  <Words>278</Words>
  <Application>Microsoft Office PowerPoint</Application>
  <PresentationFormat>Экран (4:3)</PresentationFormat>
  <Paragraphs>41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Юлия Герасимова</dc:creator>
  <cp:lastModifiedBy>Юлия Герасимова</cp:lastModifiedBy>
  <cp:revision>3</cp:revision>
  <dcterms:created xsi:type="dcterms:W3CDTF">2026-02-24T19:05:34Z</dcterms:created>
  <dcterms:modified xsi:type="dcterms:W3CDTF">2026-02-24T20:14:33Z</dcterms:modified>
</cp:coreProperties>
</file>