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8" r:id="rId3"/>
    <p:sldId id="259" r:id="rId4"/>
    <p:sldId id="256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348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xfBZ9f5I_WY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Задача 1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На совершенно обыкновенной улице в Стокгольме, на крыше дома живет в меру воспитанный, упитанный </a:t>
            </a:r>
            <a:r>
              <a:rPr lang="ru-RU" dirty="0" err="1">
                <a:solidFill>
                  <a:schemeClr val="tx1"/>
                </a:solidFill>
              </a:rPr>
              <a:t>Карлсон</a:t>
            </a:r>
            <a:r>
              <a:rPr lang="ru-RU" dirty="0">
                <a:solidFill>
                  <a:schemeClr val="tx1"/>
                </a:solidFill>
              </a:rPr>
              <a:t> с пропеллером на спине. Известно, что упитанность и наличие пропеллера являются доминантными признаками. Год назад </a:t>
            </a:r>
            <a:r>
              <a:rPr lang="ru-RU" dirty="0" err="1">
                <a:solidFill>
                  <a:schemeClr val="tx1"/>
                </a:solidFill>
              </a:rPr>
              <a:t>Карлсон</a:t>
            </a:r>
            <a:r>
              <a:rPr lang="ru-RU" dirty="0">
                <a:solidFill>
                  <a:schemeClr val="tx1"/>
                </a:solidFill>
              </a:rPr>
              <a:t> женился на неупитанной фрекен,  с пропеллером. А недавно у них родился </a:t>
            </a:r>
            <a:r>
              <a:rPr lang="ru-RU" dirty="0" err="1">
                <a:solidFill>
                  <a:schemeClr val="tx1"/>
                </a:solidFill>
              </a:rPr>
              <a:t>Карлсон</a:t>
            </a:r>
            <a:r>
              <a:rPr lang="ru-RU" dirty="0">
                <a:solidFill>
                  <a:schemeClr val="tx1"/>
                </a:solidFill>
              </a:rPr>
              <a:t>-младший упитанный и без пропеллера. Каков генотип папы – </a:t>
            </a:r>
            <a:r>
              <a:rPr lang="ru-RU" dirty="0" err="1">
                <a:solidFill>
                  <a:schemeClr val="tx1"/>
                </a:solidFill>
              </a:rPr>
              <a:t>Карлсона</a:t>
            </a:r>
            <a:r>
              <a:rPr lang="ru-RU" dirty="0">
                <a:solidFill>
                  <a:schemeClr val="tx1"/>
                </a:solidFill>
              </a:rPr>
              <a:t>? Каких еще детишек можно ожидать в этом браке?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48880"/>
            <a:ext cx="3887988" cy="26911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92511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Сказочная задача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809749"/>
            <a:ext cx="4464496" cy="40513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>
                <a:solidFill>
                  <a:schemeClr val="tx1"/>
                </a:solidFill>
              </a:rPr>
              <a:t>В </a:t>
            </a:r>
            <a:r>
              <a:rPr lang="ru-RU" sz="1600" dirty="0" smtClean="0">
                <a:solidFill>
                  <a:schemeClr val="tx1"/>
                </a:solidFill>
              </a:rPr>
              <a:t>давние </a:t>
            </a:r>
            <a:r>
              <a:rPr lang="ru-RU" sz="1600" dirty="0">
                <a:solidFill>
                  <a:schemeClr val="tx1"/>
                </a:solidFill>
              </a:rPr>
              <a:t>стародавние времена вышла Баба-Яга костяная нога замуж за Кощея Бессмертного. И родились у них детки, и все такие разные!.. Две дочки: красавица Василиса Прекрасная и </a:t>
            </a:r>
            <a:r>
              <a:rPr lang="ru-RU" sz="1600" dirty="0" err="1">
                <a:solidFill>
                  <a:schemeClr val="tx1"/>
                </a:solidFill>
              </a:rPr>
              <a:t>уродинка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Ягушка</a:t>
            </a:r>
            <a:r>
              <a:rPr lang="ru-RU" sz="1600" dirty="0">
                <a:solidFill>
                  <a:schemeClr val="tx1"/>
                </a:solidFill>
              </a:rPr>
              <a:t>. И ещё два сына: </a:t>
            </a:r>
            <a:r>
              <a:rPr lang="ru-RU" sz="1600" dirty="0" err="1">
                <a:solidFill>
                  <a:schemeClr val="tx1"/>
                </a:solidFill>
              </a:rPr>
              <a:t>Кощеюшка</a:t>
            </a:r>
            <a:r>
              <a:rPr lang="ru-RU" sz="1600" dirty="0">
                <a:solidFill>
                  <a:schemeClr val="tx1"/>
                </a:solidFill>
              </a:rPr>
              <a:t> и </a:t>
            </a:r>
            <a:r>
              <a:rPr lang="ru-RU" sz="1600" dirty="0" err="1">
                <a:solidFill>
                  <a:schemeClr val="tx1"/>
                </a:solidFill>
              </a:rPr>
              <a:t>Ягеюшка</a:t>
            </a:r>
            <a:r>
              <a:rPr lang="ru-RU" sz="1600" dirty="0">
                <a:solidFill>
                  <a:schemeClr val="tx1"/>
                </a:solidFill>
              </a:rPr>
              <a:t>. А были они разные потому, что достался кому-то нос от мамы, кому-то бессмертие от папы, а Василисе вообще ни носа маминого, ни бессмертия папиного не досталось... Расскажите, как выглядели детки Кощея и Яги (нос Бабы-Яги - доминантный признак, сцепленный с Х-хромосомой; бессмертие Кощея – доминантный признак, передающийся только сыновьям).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2856"/>
            <a:ext cx="3489751" cy="32982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992797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Сказочная задача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95936" y="1809748"/>
            <a:ext cx="4136587" cy="413953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На далекой планете </a:t>
            </a:r>
            <a:r>
              <a:rPr lang="ru-RU" dirty="0" err="1">
                <a:solidFill>
                  <a:schemeClr val="tx1"/>
                </a:solidFill>
              </a:rPr>
              <a:t>Жу-Жу</a:t>
            </a:r>
            <a:r>
              <a:rPr lang="ru-RU" dirty="0">
                <a:solidFill>
                  <a:schemeClr val="tx1"/>
                </a:solidFill>
              </a:rPr>
              <a:t> живут люди, у которых известно 2 разных рецессивных гена - а, в, </a:t>
            </a:r>
            <a:r>
              <a:rPr lang="ru-RU" dirty="0" err="1">
                <a:solidFill>
                  <a:schemeClr val="tx1"/>
                </a:solidFill>
              </a:rPr>
              <a:t>гомозиготность</a:t>
            </a:r>
            <a:r>
              <a:rPr lang="ru-RU" dirty="0">
                <a:solidFill>
                  <a:schemeClr val="tx1"/>
                </a:solidFill>
              </a:rPr>
              <a:t> по каждому из которых или обоих одновременно обуславливает развитие безмозглости. Люди с мозгом рождаются при наличии обоих доминантных генов А, В. Безмозглая женщина, вышла замуж за безмозглого мужчину. У них родился ребенок, имеющий мозг. Определите генотип всех лиц и какова вероятность, что их следующий ребенок будет без мозга?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2901576" cy="43204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72976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75724"/>
            <a:ext cx="7704856" cy="924475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Домашнее задание для всех: § </a:t>
            </a:r>
            <a:r>
              <a:rPr lang="ru-RU" sz="2400" b="1" dirty="0">
                <a:solidFill>
                  <a:schemeClr val="tx1"/>
                </a:solidFill>
              </a:rPr>
              <a:t>9.4, изучить текст, вопросы 1-6 с 289, решение задач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27584" y="1809749"/>
            <a:ext cx="3528392" cy="349145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	</a:t>
            </a:r>
            <a:r>
              <a:rPr lang="ru-RU" sz="2000" b="1" dirty="0" smtClean="0">
                <a:solidFill>
                  <a:schemeClr val="tx1"/>
                </a:solidFill>
              </a:rPr>
              <a:t>Рефлексия «Незаконченное предложение…»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Сегодня </a:t>
            </a:r>
            <a:r>
              <a:rPr lang="ru-RU" sz="1600" dirty="0">
                <a:solidFill>
                  <a:schemeClr val="tx1"/>
                </a:solidFill>
              </a:rPr>
              <a:t>на уроке я узнал…</a:t>
            </a:r>
          </a:p>
          <a:p>
            <a:r>
              <a:rPr lang="ru-RU" sz="1600" dirty="0">
                <a:solidFill>
                  <a:schemeClr val="tx1"/>
                </a:solidFill>
              </a:rPr>
              <a:t>Самым интересным (неинтересным, важным, непонятным, сложным) сегодня было…</a:t>
            </a:r>
          </a:p>
          <a:p>
            <a:r>
              <a:rPr lang="ru-RU" sz="1600" dirty="0">
                <a:solidFill>
                  <a:schemeClr val="tx1"/>
                </a:solidFill>
              </a:rPr>
              <a:t>Мне удалось (не удалось) сегодня…</a:t>
            </a:r>
          </a:p>
          <a:p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9992" y="1484784"/>
            <a:ext cx="4248472" cy="468052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Задание по выбору:</a:t>
            </a:r>
          </a:p>
          <a:p>
            <a:pPr marL="0" indent="0">
              <a:buNone/>
            </a:pPr>
            <a:endParaRPr lang="ru-RU" sz="1900" dirty="0">
              <a:solidFill>
                <a:schemeClr val="tx1"/>
              </a:solidFill>
            </a:endParaRPr>
          </a:p>
          <a:p>
            <a:r>
              <a:rPr lang="ru-RU" sz="1900" dirty="0" smtClean="0">
                <a:solidFill>
                  <a:schemeClr val="tx1"/>
                </a:solidFill>
              </a:rPr>
              <a:t>Создать  </a:t>
            </a:r>
            <a:r>
              <a:rPr lang="ru-RU" sz="1900" dirty="0">
                <a:solidFill>
                  <a:schemeClr val="tx1"/>
                </a:solidFill>
              </a:rPr>
              <a:t>презентацию на </a:t>
            </a:r>
            <a:r>
              <a:rPr lang="ru-RU" sz="1900" dirty="0" err="1">
                <a:solidFill>
                  <a:schemeClr val="tx1"/>
                </a:solidFill>
              </a:rPr>
              <a:t>Google</a:t>
            </a:r>
            <a:r>
              <a:rPr lang="ru-RU" sz="1900" dirty="0">
                <a:solidFill>
                  <a:schemeClr val="tx1"/>
                </a:solidFill>
              </a:rPr>
              <a:t> диске «Гемофилия – царская болезнь»  (Как создать презентацию на </a:t>
            </a:r>
            <a:r>
              <a:rPr lang="ru-RU" sz="1900" dirty="0" err="1">
                <a:solidFill>
                  <a:schemeClr val="tx1"/>
                </a:solidFill>
              </a:rPr>
              <a:t>Google</a:t>
            </a:r>
            <a:r>
              <a:rPr lang="ru-RU" sz="1900" dirty="0">
                <a:solidFill>
                  <a:schemeClr val="tx1"/>
                </a:solidFill>
              </a:rPr>
              <a:t> диске </a:t>
            </a:r>
            <a:r>
              <a:rPr lang="ru-RU" sz="1900" dirty="0">
                <a:solidFill>
                  <a:schemeClr val="tx1"/>
                </a:solidFill>
                <a:hlinkClick r:id="rId2"/>
              </a:rPr>
              <a:t>https://</a:t>
            </a:r>
            <a:r>
              <a:rPr lang="ru-RU" sz="1900" dirty="0" smtClean="0">
                <a:solidFill>
                  <a:schemeClr val="tx1"/>
                </a:solidFill>
                <a:hlinkClick r:id="rId2"/>
              </a:rPr>
              <a:t>www.youtube.com/watch?v=xfBZ9f5I_WY</a:t>
            </a:r>
            <a:r>
              <a:rPr lang="ru-RU" sz="1900" dirty="0" smtClean="0">
                <a:solidFill>
                  <a:schemeClr val="tx1"/>
                </a:solidFill>
              </a:rPr>
              <a:t>)</a:t>
            </a:r>
            <a:endParaRPr lang="ru-RU" sz="1900" dirty="0">
              <a:solidFill>
                <a:schemeClr val="tx1"/>
              </a:solidFill>
            </a:endParaRPr>
          </a:p>
          <a:p>
            <a:r>
              <a:rPr lang="ru-RU" sz="1900" dirty="0">
                <a:solidFill>
                  <a:schemeClr val="tx1"/>
                </a:solidFill>
              </a:rPr>
              <a:t>Создать  презентацию на </a:t>
            </a:r>
            <a:r>
              <a:rPr lang="ru-RU" sz="1900" dirty="0" err="1">
                <a:solidFill>
                  <a:schemeClr val="tx1"/>
                </a:solidFill>
              </a:rPr>
              <a:t>Google</a:t>
            </a:r>
            <a:r>
              <a:rPr lang="ru-RU" sz="1900" dirty="0">
                <a:solidFill>
                  <a:schemeClr val="tx1"/>
                </a:solidFill>
              </a:rPr>
              <a:t> диске «Вклад Томаса Моргана в становление генетики»  </a:t>
            </a:r>
          </a:p>
          <a:p>
            <a:r>
              <a:rPr lang="ru-RU" sz="1900" dirty="0">
                <a:solidFill>
                  <a:schemeClr val="tx1"/>
                </a:solidFill>
              </a:rPr>
              <a:t>Создать  презентацию на </a:t>
            </a:r>
            <a:r>
              <a:rPr lang="ru-RU" sz="1900" dirty="0" err="1">
                <a:solidFill>
                  <a:schemeClr val="tx1"/>
                </a:solidFill>
              </a:rPr>
              <a:t>Google</a:t>
            </a:r>
            <a:r>
              <a:rPr lang="ru-RU" sz="1900" dirty="0">
                <a:solidFill>
                  <a:schemeClr val="tx1"/>
                </a:solidFill>
              </a:rPr>
              <a:t> диске «Червь, опровергающий генетические законы определения пола»  </a:t>
            </a:r>
          </a:p>
          <a:p>
            <a:r>
              <a:rPr lang="ru-RU" sz="1900" dirty="0">
                <a:solidFill>
                  <a:schemeClr val="tx1"/>
                </a:solidFill>
              </a:rPr>
              <a:t>Придумать сказочные задачи по генетике с решением (не менее 3)</a:t>
            </a:r>
          </a:p>
          <a:p>
            <a:endParaRPr lang="ru-RU" sz="1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4213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Задача 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55576" y="1809749"/>
            <a:ext cx="3725143" cy="428354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700" dirty="0">
                <a:solidFill>
                  <a:schemeClr val="tx1"/>
                </a:solidFill>
              </a:rPr>
              <a:t>На планете Сириус живут </a:t>
            </a:r>
            <a:r>
              <a:rPr lang="ru-RU" sz="1700" dirty="0" err="1">
                <a:solidFill>
                  <a:schemeClr val="tx1"/>
                </a:solidFill>
              </a:rPr>
              <a:t>шуши</a:t>
            </a:r>
            <a:r>
              <a:rPr lang="ru-RU" sz="1700" dirty="0">
                <a:solidFill>
                  <a:schemeClr val="tx1"/>
                </a:solidFill>
              </a:rPr>
              <a:t>. Это немного похожие на людей, любознательные создания гигантского роста. Однажды </a:t>
            </a:r>
            <a:r>
              <a:rPr lang="ru-RU" sz="1700" dirty="0" err="1">
                <a:solidFill>
                  <a:schemeClr val="tx1"/>
                </a:solidFill>
              </a:rPr>
              <a:t>шуша</a:t>
            </a:r>
            <a:r>
              <a:rPr lang="ru-RU" sz="1700" dirty="0">
                <a:solidFill>
                  <a:schemeClr val="tx1"/>
                </a:solidFill>
              </a:rPr>
              <a:t> </a:t>
            </a:r>
            <a:r>
              <a:rPr lang="ru-RU" sz="1700" dirty="0" err="1">
                <a:solidFill>
                  <a:schemeClr val="tx1"/>
                </a:solidFill>
              </a:rPr>
              <a:t>Громозека</a:t>
            </a:r>
            <a:r>
              <a:rPr lang="ru-RU" sz="1700" dirty="0">
                <a:solidFill>
                  <a:schemeClr val="tx1"/>
                </a:solidFill>
              </a:rPr>
              <a:t>, у которого было 10 щупальцев и 3 добрых, бестолковых сердца женился на </a:t>
            </a:r>
            <a:r>
              <a:rPr lang="ru-RU" sz="1700" dirty="0" err="1">
                <a:solidFill>
                  <a:schemeClr val="tx1"/>
                </a:solidFill>
              </a:rPr>
              <a:t>шуше</a:t>
            </a:r>
            <a:r>
              <a:rPr lang="ru-RU" sz="1700" dirty="0">
                <a:solidFill>
                  <a:schemeClr val="tx1"/>
                </a:solidFill>
              </a:rPr>
              <a:t> </a:t>
            </a:r>
            <a:r>
              <a:rPr lang="ru-RU" sz="1700" dirty="0" err="1">
                <a:solidFill>
                  <a:schemeClr val="tx1"/>
                </a:solidFill>
              </a:rPr>
              <a:t>Полосочке</a:t>
            </a:r>
            <a:r>
              <a:rPr lang="ru-RU" sz="1700" dirty="0">
                <a:solidFill>
                  <a:schemeClr val="tx1"/>
                </a:solidFill>
              </a:rPr>
              <a:t>, с одиннадцатью щупальцами и пятью добрыми, бестолковыми сердцами. Точно известно, что 11 щупальцев и 5 сердец являются доминантными признаками. Какие по фенотипу </a:t>
            </a:r>
            <a:r>
              <a:rPr lang="ru-RU" sz="1700" dirty="0" err="1">
                <a:solidFill>
                  <a:schemeClr val="tx1"/>
                </a:solidFill>
              </a:rPr>
              <a:t>шушата</a:t>
            </a:r>
            <a:r>
              <a:rPr lang="ru-RU" sz="1700" dirty="0">
                <a:solidFill>
                  <a:schemeClr val="tx1"/>
                </a:solidFill>
              </a:rPr>
              <a:t> родятся в этой семье, если </a:t>
            </a:r>
            <a:r>
              <a:rPr lang="ru-RU" sz="1700" dirty="0" err="1">
                <a:solidFill>
                  <a:schemeClr val="tx1"/>
                </a:solidFill>
              </a:rPr>
              <a:t>Громозека</a:t>
            </a:r>
            <a:r>
              <a:rPr lang="ru-RU" sz="1700" dirty="0">
                <a:solidFill>
                  <a:schemeClr val="tx1"/>
                </a:solidFill>
              </a:rPr>
              <a:t> и </a:t>
            </a:r>
            <a:r>
              <a:rPr lang="ru-RU" sz="1700" dirty="0" err="1">
                <a:solidFill>
                  <a:schemeClr val="tx1"/>
                </a:solidFill>
              </a:rPr>
              <a:t>Полосочка</a:t>
            </a:r>
            <a:r>
              <a:rPr lang="ru-RU" sz="1700" dirty="0">
                <a:solidFill>
                  <a:schemeClr val="tx1"/>
                </a:solidFill>
              </a:rPr>
              <a:t>  – гомозиготные организмы.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7" name="Picture 8" descr="шуш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04864"/>
            <a:ext cx="4038600" cy="33258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57690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75724"/>
            <a:ext cx="7376947" cy="92447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Генетика </a:t>
            </a:r>
            <a:r>
              <a:rPr lang="ru-RU" b="1" dirty="0">
                <a:solidFill>
                  <a:schemeClr val="tx1"/>
                </a:solidFill>
              </a:rPr>
              <a:t>– наука о наследственности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88024" y="1809749"/>
            <a:ext cx="3888432" cy="44995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“</a:t>
            </a:r>
            <a:r>
              <a:rPr lang="ru-RU" sz="2400" dirty="0" smtClean="0">
                <a:solidFill>
                  <a:schemeClr val="tx1"/>
                </a:solidFill>
              </a:rPr>
              <a:t>Генетика – наука, объясняющая, почему ты похож на своего отца, если похож, и почему не похож на него, если так получилось”. Станислав Ежи </a:t>
            </a:r>
            <a:r>
              <a:rPr lang="ru-RU" sz="2400" dirty="0" err="1" smtClean="0">
                <a:solidFill>
                  <a:schemeClr val="tx1"/>
                </a:solidFill>
              </a:rPr>
              <a:t>Лец</a:t>
            </a:r>
            <a:r>
              <a:rPr lang="ru-RU" sz="2400" dirty="0" smtClean="0">
                <a:solidFill>
                  <a:schemeClr val="tx1"/>
                </a:solidFill>
              </a:rPr>
              <a:t>. </a:t>
            </a: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2050" name="Picture 2" descr="D:\ФОТО\Евгения Лабко все фото\внучк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4034661" cy="31135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87952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3861048"/>
            <a:ext cx="5112568" cy="2160240"/>
          </a:xfrm>
        </p:spPr>
        <p:txBody>
          <a:bodyPr>
            <a:normAutofit fontScale="92500" lnSpcReduction="20000"/>
          </a:bodyPr>
          <a:lstStyle/>
          <a:p>
            <a:pPr lvl="0" algn="r" defTabSz="914400">
              <a:spcBef>
                <a:spcPts val="0"/>
              </a:spcBef>
              <a:spcAft>
                <a:spcPts val="0"/>
              </a:spcAft>
              <a:buClrTx/>
            </a:pP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Лабко Сергей Леонидович,</a:t>
            </a:r>
          </a:p>
          <a:p>
            <a:pPr lvl="0" algn="r" defTabSz="914400">
              <a:spcBef>
                <a:spcPts val="0"/>
              </a:spcBef>
              <a:spcAft>
                <a:spcPts val="0"/>
              </a:spcAft>
              <a:buClrTx/>
            </a:pP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биологии и химии,</a:t>
            </a:r>
          </a:p>
          <a:p>
            <a:pPr lvl="0" algn="r" defTabSz="914400">
              <a:spcBef>
                <a:spcPts val="0"/>
              </a:spcBef>
              <a:spcAft>
                <a:spcPts val="0"/>
              </a:spcAft>
              <a:buClrTx/>
            </a:pP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Лабко </a:t>
            </a:r>
            <a:r>
              <a:rPr lang="ru-RU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Марина Александровна, </a:t>
            </a:r>
          </a:p>
          <a:p>
            <a:pPr lvl="0" algn="r" defTabSz="914400">
              <a:spcBef>
                <a:spcPts val="0"/>
              </a:spcBef>
              <a:spcAft>
                <a:spcPts val="0"/>
              </a:spcAft>
              <a:buClrTx/>
            </a:pPr>
            <a:r>
              <a:rPr lang="ru-RU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биологии и географии </a:t>
            </a:r>
          </a:p>
          <a:p>
            <a:pPr lvl="0" algn="r" defTabSz="914400">
              <a:spcBef>
                <a:spcPts val="0"/>
              </a:spcBef>
              <a:spcAft>
                <a:spcPts val="0"/>
              </a:spcAft>
              <a:buClrTx/>
            </a:pPr>
            <a:r>
              <a:rPr lang="ru-RU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«Гамалеевская СОШ №</a:t>
            </a: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  <a:p>
            <a:pPr lvl="0" algn="r" defTabSz="914400">
              <a:spcBef>
                <a:spcPts val="0"/>
              </a:spcBef>
              <a:spcAft>
                <a:spcPts val="0"/>
              </a:spcAft>
              <a:buClrTx/>
            </a:pP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имени Н.С. Трубина»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lvl="0" algn="r" defTabSz="914400">
              <a:spcBef>
                <a:spcPts val="0"/>
              </a:spcBef>
              <a:spcAft>
                <a:spcPts val="0"/>
              </a:spcAft>
              <a:buClrTx/>
            </a:pPr>
            <a:r>
              <a:rPr lang="ru-RU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Сорочинского городского округа</a:t>
            </a:r>
          </a:p>
          <a:p>
            <a:pPr lvl="0" algn="r" defTabSz="914400">
              <a:spcBef>
                <a:spcPts val="0"/>
              </a:spcBef>
              <a:spcAft>
                <a:spcPts val="0"/>
              </a:spcAft>
              <a:buClrTx/>
            </a:pPr>
            <a:r>
              <a:rPr lang="ru-RU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Оренбургской области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556792"/>
            <a:ext cx="71287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Генетика пола</a:t>
            </a:r>
            <a:endParaRPr lang="ru-RU" sz="6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7267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Процент особей мужского пола при рождении у некоторых животных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7864103"/>
              </p:ext>
            </p:extLst>
          </p:nvPr>
        </p:nvGraphicFramePr>
        <p:xfrm>
          <a:off x="1403649" y="2276872"/>
          <a:ext cx="6768751" cy="360039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384022"/>
                <a:gridCol w="3384729"/>
              </a:tblGrid>
              <a:tr h="503150">
                <a:tc>
                  <a:txBody>
                    <a:bodyPr/>
                    <a:lstStyle/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Животные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% мужских особей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55467">
                <a:tc>
                  <a:txBody>
                    <a:bodyPr/>
                    <a:lstStyle/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Лошадь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Осел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Человек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Крупный рогатый скот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Овца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Свинья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Мышь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Курица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Утка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Голубь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50-51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1782">
                <a:tc>
                  <a:txBody>
                    <a:bodyPr/>
                    <a:lstStyle/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В среднем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371600" indent="450215"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50,2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41847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692696"/>
            <a:ext cx="7338461" cy="54937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671333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Хромосомное 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определение пола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772816"/>
            <a:ext cx="5980787" cy="4430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920853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Возможные генетические комбинации с риском гемофилии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988840"/>
            <a:ext cx="3471863" cy="39092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Отец </a:t>
            </a:r>
            <a:r>
              <a:rPr lang="ru-RU" sz="2400" dirty="0">
                <a:solidFill>
                  <a:schemeClr val="tx1"/>
                </a:solidFill>
              </a:rPr>
              <a:t>больной гемофилией, мать — переносчик гена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Здоровый </a:t>
            </a:r>
            <a:r>
              <a:rPr lang="ru-RU" sz="2400" dirty="0">
                <a:solidFill>
                  <a:schemeClr val="tx1"/>
                </a:solidFill>
              </a:rPr>
              <a:t>отец, мать — переносчик гена</a:t>
            </a:r>
          </a:p>
          <a:p>
            <a:r>
              <a:rPr lang="ru-RU" sz="2400" dirty="0">
                <a:solidFill>
                  <a:schemeClr val="tx1"/>
                </a:solidFill>
              </a:rPr>
              <a:t>Отец больной гемофилией, здоровая мать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56468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Возможные генетические комбинации с риском гемофилии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060849"/>
            <a:ext cx="3639114" cy="3528391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056920"/>
            <a:ext cx="3528392" cy="3535758"/>
          </a:xfrm>
        </p:spPr>
      </p:pic>
    </p:spTree>
    <p:extLst>
      <p:ext uri="{BB962C8B-B14F-4D97-AF65-F5344CB8AC3E}">
        <p14:creationId xmlns="" xmlns:p14="http://schemas.microsoft.com/office/powerpoint/2010/main" val="2784826490"/>
      </p:ext>
    </p:extLst>
  </p:cSld>
  <p:clrMapOvr>
    <a:masterClrMapping/>
  </p:clrMapOvr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70</TotalTime>
  <Words>497</Words>
  <Application>Microsoft Office PowerPoint</Application>
  <PresentationFormat>Экран (4:3)</PresentationFormat>
  <Paragraphs>63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Spring</vt:lpstr>
      <vt:lpstr>Задача 1</vt:lpstr>
      <vt:lpstr>Задача 2</vt:lpstr>
      <vt:lpstr>Генетика – наука о наследственности</vt:lpstr>
      <vt:lpstr>Слайд 4</vt:lpstr>
      <vt:lpstr>Процент особей мужского пола при рождении у некоторых животных</vt:lpstr>
      <vt:lpstr>Слайд 6</vt:lpstr>
      <vt:lpstr>Хромосомное  определение пола</vt:lpstr>
      <vt:lpstr>Возможные генетические комбинации с риском гемофилии</vt:lpstr>
      <vt:lpstr>Возможные генетические комбинации с риском гемофилии</vt:lpstr>
      <vt:lpstr>Сказочная задача</vt:lpstr>
      <vt:lpstr>Сказочная задача</vt:lpstr>
      <vt:lpstr>Домашнее задание для всех: § 9.4, изучить текст, вопросы 1-6 с 289, решение задач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Самостоятельная письменная работа </dc:title>
  <dc:creator>adm</dc:creator>
  <cp:lastModifiedBy>User</cp:lastModifiedBy>
  <cp:revision>10</cp:revision>
  <dcterms:created xsi:type="dcterms:W3CDTF">2017-02-02T23:20:39Z</dcterms:created>
  <dcterms:modified xsi:type="dcterms:W3CDTF">2024-05-26T19:10:41Z</dcterms:modified>
</cp:coreProperties>
</file>