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1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1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\Desktop\&#1071;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2023\&#1055;&#1054;&#1051;&#1048;&#1053;&#1040;\&#1050;&#1054;&#1056;&#1054;&#1042;&#1040;\27.02%2025\&#1051;&#1080;&#1089;&#1090;%20Microsoft%20Office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2023\&#1055;&#1054;&#1051;&#1048;&#1053;&#1040;\&#1050;&#1054;&#1056;&#1054;&#1042;&#1040;\27.02%2025\&#1051;&#1080;&#1089;&#1090;%20Microsoft%20Office%20Excel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2023\&#1055;&#1054;&#1051;&#1048;&#1053;&#1040;\&#1050;&#1054;&#1056;&#1054;&#1042;&#1040;\27.02%2025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5986373618105124E-2"/>
          <c:y val="3.9155581698036235E-2"/>
          <c:w val="0.91613049646221723"/>
          <c:h val="0.84592311217709382"/>
        </c:manualLayout>
      </c:layout>
      <c:bar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val>
            <c:numRef>
              <c:f>Лист1!$A$1:$A$9</c:f>
              <c:numCache>
                <c:formatCode>General</c:formatCode>
                <c:ptCount val="9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val>
        </c:ser>
        <c:ser>
          <c:idx val="1"/>
          <c:order val="1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val>
            <c:numRef>
              <c:f>Лист1!$B$1:$B$9</c:f>
              <c:numCache>
                <c:formatCode>General</c:formatCode>
                <c:ptCount val="9"/>
                <c:pt idx="0">
                  <c:v>327</c:v>
                </c:pt>
                <c:pt idx="1">
                  <c:v>327</c:v>
                </c:pt>
                <c:pt idx="2">
                  <c:v>198</c:v>
                </c:pt>
                <c:pt idx="3">
                  <c:v>327</c:v>
                </c:pt>
                <c:pt idx="4">
                  <c:v>198</c:v>
                </c:pt>
                <c:pt idx="5">
                  <c:v>188</c:v>
                </c:pt>
                <c:pt idx="6">
                  <c:v>173</c:v>
                </c:pt>
              </c:numCache>
            </c:numRef>
          </c:val>
        </c:ser>
        <c:ser>
          <c:idx val="2"/>
          <c:order val="2"/>
          <c:val>
            <c:numRef>
              <c:f>Лист1!$C$1:$C$9</c:f>
              <c:numCache>
                <c:formatCode>General</c:formatCode>
                <c:ptCount val="9"/>
              </c:numCache>
            </c:numRef>
          </c:val>
        </c:ser>
        <c:axId val="47077632"/>
        <c:axId val="47263744"/>
      </c:barChart>
      <c:catAx>
        <c:axId val="47077632"/>
        <c:scaling>
          <c:orientation val="minMax"/>
        </c:scaling>
        <c:delete val="1"/>
        <c:axPos val="b"/>
        <c:tickLblPos val="none"/>
        <c:crossAx val="47263744"/>
        <c:crosses val="autoZero"/>
        <c:auto val="1"/>
        <c:lblAlgn val="ctr"/>
        <c:lblOffset val="100"/>
      </c:catAx>
      <c:valAx>
        <c:axId val="4726374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47077632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Выгодно ли держать корову?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Лист1!$A$1:$A$3</c:f>
              <c:numCache>
                <c:formatCode>General</c:formatCode>
                <c:ptCount val="3"/>
                <c:pt idx="0">
                  <c:v>40</c:v>
                </c:pt>
                <c:pt idx="1">
                  <c:v>20</c:v>
                </c:pt>
                <c:pt idx="2">
                  <c:v>22</c:v>
                </c:pt>
              </c:numCache>
            </c:numRef>
          </c:val>
        </c:ser>
        <c:axId val="47277568"/>
        <c:axId val="47279104"/>
      </c:barChart>
      <c:catAx>
        <c:axId val="47277568"/>
        <c:scaling>
          <c:orientation val="minMax"/>
        </c:scaling>
        <c:axPos val="b"/>
        <c:majorTickMark val="none"/>
        <c:tickLblPos val="nextTo"/>
        <c:crossAx val="47279104"/>
        <c:crosses val="autoZero"/>
        <c:auto val="1"/>
        <c:lblAlgn val="ctr"/>
        <c:lblOffset val="100"/>
      </c:catAx>
      <c:valAx>
        <c:axId val="472791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47277568"/>
        <c:crosses val="autoZero"/>
        <c:crossBetween val="between"/>
      </c:valAx>
    </c:plotArea>
    <c:plotVisOnly val="1"/>
  </c:chart>
  <c:txPr>
    <a:bodyPr/>
    <a:lstStyle/>
    <a:p>
      <a:pPr>
        <a:defRPr sz="9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algn="ctr">
              <a:defRPr/>
            </a:pPr>
            <a:r>
              <a:rPr lang="ru-RU" dirty="0" smtClean="0"/>
              <a:t>          </a:t>
            </a:r>
            <a:r>
              <a:rPr lang="ru-RU" sz="1200" dirty="0" smtClean="0"/>
              <a:t>Планируете </a:t>
            </a:r>
            <a:r>
              <a:rPr lang="ru-RU" sz="1200" dirty="0"/>
              <a:t>держать корову?</a:t>
            </a:r>
          </a:p>
        </c:rich>
      </c:tx>
      <c:layout>
        <c:manualLayout>
          <c:xMode val="edge"/>
          <c:yMode val="edge"/>
          <c:x val="0.15668168147183292"/>
          <c:y val="2.8767156412314896E-2"/>
        </c:manualLayout>
      </c:layout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Лист1!$A$5:$A$7</c:f>
              <c:numCache>
                <c:formatCode>General</c:formatCode>
                <c:ptCount val="3"/>
                <c:pt idx="0">
                  <c:v>33</c:v>
                </c:pt>
                <c:pt idx="1">
                  <c:v>43</c:v>
                </c:pt>
                <c:pt idx="2">
                  <c:v>14</c:v>
                </c:pt>
              </c:numCache>
            </c:numRef>
          </c:val>
        </c:ser>
        <c:axId val="47311488"/>
        <c:axId val="166396288"/>
      </c:barChart>
      <c:catAx>
        <c:axId val="47311488"/>
        <c:scaling>
          <c:orientation val="minMax"/>
        </c:scaling>
        <c:axPos val="b"/>
        <c:majorTickMark val="none"/>
        <c:tickLblPos val="nextTo"/>
        <c:crossAx val="166396288"/>
        <c:crosses val="autoZero"/>
        <c:auto val="1"/>
        <c:lblAlgn val="ctr"/>
        <c:lblOffset val="100"/>
      </c:catAx>
      <c:valAx>
        <c:axId val="1663962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47311488"/>
        <c:crosses val="autoZero"/>
        <c:crossBetween val="between"/>
      </c:valAx>
    </c:plotArea>
    <c:plotVisOnly val="1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Есть ли у вас корова?</a:t>
            </a:r>
          </a:p>
        </c:rich>
      </c:tx>
      <c:layout>
        <c:manualLayout>
          <c:xMode val="edge"/>
          <c:yMode val="edge"/>
          <c:x val="0.24517366579177602"/>
          <c:y val="2.7777777777777811E-2"/>
        </c:manualLayout>
      </c:layout>
    </c:title>
    <c:plotArea>
      <c:layout/>
      <c:barChart>
        <c:barDir val="col"/>
        <c:grouping val="clustered"/>
        <c:ser>
          <c:idx val="0"/>
          <c:order val="0"/>
          <c:dLbls>
            <c:showVal val="1"/>
          </c:dLbls>
          <c:val>
            <c:numRef>
              <c:f>Лист1!$A$10:$A$11</c:f>
              <c:numCache>
                <c:formatCode>General</c:formatCode>
                <c:ptCount val="2"/>
                <c:pt idx="0">
                  <c:v>45</c:v>
                </c:pt>
                <c:pt idx="1">
                  <c:v>45</c:v>
                </c:pt>
              </c:numCache>
            </c:numRef>
          </c:val>
        </c:ser>
        <c:axId val="166428672"/>
        <c:axId val="166430208"/>
      </c:barChart>
      <c:catAx>
        <c:axId val="166428672"/>
        <c:scaling>
          <c:orientation val="minMax"/>
        </c:scaling>
        <c:axPos val="b"/>
        <c:majorTickMark val="none"/>
        <c:tickLblPos val="nextTo"/>
        <c:crossAx val="166430208"/>
        <c:crosses val="autoZero"/>
        <c:auto val="1"/>
        <c:lblAlgn val="ctr"/>
        <c:lblOffset val="100"/>
      </c:catAx>
      <c:valAx>
        <c:axId val="16643020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66428672"/>
        <c:crosses val="autoZero"/>
        <c:crossBetween val="between"/>
      </c:valAx>
    </c:plotArea>
    <c:plotVisOnly val="1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0"/>
            <a:ext cx="7500990" cy="2571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 Ново </a:t>
            </a:r>
            <a:r>
              <a:rPr lang="ru-RU" sz="22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Удинская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 исследовательский проект:</a:t>
            </a:r>
            <a:b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Такая скотина нужна самому !</a:t>
            </a:r>
            <a:br>
              <a:rPr lang="ru-RU" sz="3600" i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Выгодно ли держать корову?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5072074"/>
            <a:ext cx="4500594" cy="157163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Автор: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КовальПолина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4 б класс, 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МБОУ Ново-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Удинская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Руководитель работы: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Мамуркова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Н.Н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учитель начальных  классов,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МБОУ Ново-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Удинская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endParaRPr lang="ru-RU" dirty="0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428868"/>
            <a:ext cx="3428992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4164" y="1785926"/>
            <a:ext cx="71438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85728"/>
            <a:ext cx="8001056" cy="49292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1.Необходим удобный, построенный по правилам коровник.</a:t>
            </a:r>
          </a:p>
          <a:p>
            <a:pPr>
              <a:buNone/>
            </a:pPr>
            <a:r>
              <a:rPr lang="ru-RU" dirty="0" smtClean="0"/>
              <a:t>2.Полы нужно делать из дерева, чтобы они были под уклоном.</a:t>
            </a:r>
          </a:p>
          <a:p>
            <a:pPr>
              <a:buNone/>
            </a:pPr>
            <a:r>
              <a:rPr lang="ru-RU" dirty="0" smtClean="0"/>
              <a:t>3.Для подстилки используют солому или сухие опилки.</a:t>
            </a:r>
          </a:p>
          <a:p>
            <a:pPr>
              <a:buNone/>
            </a:pPr>
            <a:r>
              <a:rPr lang="ru-RU" dirty="0" smtClean="0"/>
              <a:t>4.Стойло должно быть просторным.</a:t>
            </a:r>
          </a:p>
          <a:p>
            <a:pPr>
              <a:buNone/>
            </a:pPr>
            <a:r>
              <a:rPr lang="ru-RU" dirty="0" smtClean="0"/>
              <a:t>5.Уход за коровой должен быть ежедневным.</a:t>
            </a:r>
          </a:p>
          <a:p>
            <a:pPr>
              <a:buNone/>
            </a:pPr>
            <a:r>
              <a:rPr lang="ru-RU" dirty="0" smtClean="0"/>
              <a:t>6.Необходимо коровник содержать в чистоте.</a:t>
            </a:r>
          </a:p>
          <a:p>
            <a:pPr>
              <a:buNone/>
            </a:pPr>
            <a:r>
              <a:rPr lang="ru-RU" dirty="0" smtClean="0"/>
              <a:t>7.Кормушку делают из деревянных досок, хорошо обструганных</a:t>
            </a:r>
            <a:endParaRPr lang="ru-RU" dirty="0"/>
          </a:p>
        </p:txBody>
      </p:sp>
      <p:pic>
        <p:nvPicPr>
          <p:cNvPr id="4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357826"/>
            <a:ext cx="8501122" cy="128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Интересные факты о коровах</a:t>
            </a:r>
            <a:r>
              <a:rPr lang="ru-RU" sz="2400" i="1" dirty="0" smtClean="0">
                <a:solidFill>
                  <a:srgbClr val="FF0000"/>
                </a:solidFill>
              </a:rPr>
              <a:t/>
            </a:r>
            <a:br>
              <a:rPr lang="ru-RU" sz="2400" i="1" dirty="0" smtClean="0">
                <a:solidFill>
                  <a:srgbClr val="FF0000"/>
                </a:solidFill>
              </a:rPr>
            </a:b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8258204" cy="58310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- корова относится к жвачным животным. В минуту они могут сделать до 100 движений    челюстью.</a:t>
            </a:r>
          </a:p>
          <a:p>
            <a:pPr>
              <a:buNone/>
            </a:pPr>
            <a:r>
              <a:rPr lang="ru-RU" dirty="0" smtClean="0"/>
              <a:t>   - коровы и быки не различают цвета</a:t>
            </a:r>
          </a:p>
          <a:p>
            <a:pPr>
              <a:buNone/>
            </a:pPr>
            <a:r>
              <a:rPr lang="ru-RU" dirty="0" smtClean="0"/>
              <a:t>- ученые доказали, что коровы умеют плакать.</a:t>
            </a:r>
          </a:p>
          <a:p>
            <a:pPr>
              <a:buNone/>
            </a:pPr>
            <a:r>
              <a:rPr lang="ru-RU" dirty="0" smtClean="0"/>
              <a:t>- зоологи,  исследуя мычание коров,  выделили 11 разных интонаций</a:t>
            </a:r>
          </a:p>
          <a:p>
            <a:pPr>
              <a:buNone/>
            </a:pPr>
            <a:r>
              <a:rPr lang="ru-RU" dirty="0" smtClean="0"/>
              <a:t>- коровы по численности занимают второе место среди млекопитающих после людей</a:t>
            </a:r>
          </a:p>
          <a:p>
            <a:pPr>
              <a:buNone/>
            </a:pPr>
            <a:r>
              <a:rPr lang="ru-RU" dirty="0" smtClean="0"/>
              <a:t>на вкус молока у коровы влияет съеденная ей трава</a:t>
            </a:r>
          </a:p>
          <a:p>
            <a:pPr>
              <a:buNone/>
            </a:pPr>
            <a:r>
              <a:rPr lang="ru-RU" dirty="0" smtClean="0"/>
              <a:t>- средняя продолжительность жизни  коров составляет 20 лет</a:t>
            </a:r>
          </a:p>
          <a:p>
            <a:pPr>
              <a:buNone/>
            </a:pPr>
            <a:r>
              <a:rPr lang="ru-RU" dirty="0" smtClean="0"/>
              <a:t>- у коров очень развито чувство времени, поэтому стадо живет по своему внутреннему распорядку, который очень строго соблюдается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467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Исследовательская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210866" y="4747768"/>
          <a:ext cx="80832" cy="264414"/>
        </p:xfrm>
        <a:graphic>
          <a:graphicData uri="http://schemas.openxmlformats.org/drawingml/2006/table">
            <a:tbl>
              <a:tblPr/>
              <a:tblGrid>
                <a:gridCol w="26944"/>
                <a:gridCol w="26944"/>
                <a:gridCol w="26944"/>
              </a:tblGrid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КРС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Коровы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2024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472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188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января 2025г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173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2" marR="7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3" y="1000112"/>
          <a:ext cx="8143931" cy="2857520"/>
        </p:xfrm>
        <a:graphic>
          <a:graphicData uri="http://schemas.openxmlformats.org/drawingml/2006/table">
            <a:tbl>
              <a:tblPr/>
              <a:tblGrid>
                <a:gridCol w="2714373"/>
                <a:gridCol w="2714373"/>
                <a:gridCol w="2715185"/>
              </a:tblGrid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КРС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Коровы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января 2025г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214950"/>
            <a:ext cx="8501122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143380"/>
            <a:ext cx="8215370" cy="85725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 с.Новая Уда  494  двора. Поголовье дойных коров уменьшилось в половину. 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5286388"/>
            <a:ext cx="8501122" cy="135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395536" y="500063"/>
          <a:ext cx="8248430" cy="372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6828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Опрос участников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572140"/>
            <a:ext cx="8501122" cy="107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4286257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Люди считают, что держать корову не выгодно. Требуются большие затраты, тяжело, нет свободного времени. Можно купить в магазине молоко и молочные продукты.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716016" y="692696"/>
          <a:ext cx="2699792" cy="1591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755576" y="571480"/>
          <a:ext cx="2862064" cy="1924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2051720" y="2564904"/>
          <a:ext cx="3384376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467600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Интервью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Админ\Downloads\-5314439172129418847_12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\Downloads\-5321308688851527947_1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000108"/>
            <a:ext cx="392909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3857628"/>
            <a:ext cx="83582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 словам тех, кто долгие годы содержит корову и даже не одну, это выгодно. Корова даёт молоко, из него делают сметану, творог, сыр,масло,ряженка, кефир, мороженое, сыворотка,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молоко топленое, сырники, сгущенка. А также мясо. В больших семьях, где несколько детей, не нужно покупать молочные продукты, потреблять свои, натуральные. Если в семье есть техника, то это упрощает заготовку кормов.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жирность молока  нашей коровы.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:\Users\Админ\Downloads\-5321308688851527786_121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85794"/>
            <a:ext cx="321470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\Downloads\-5321308688851527787_1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57232"/>
            <a:ext cx="318135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\Downloads\-5321308688851527788_1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643314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4071942"/>
            <a:ext cx="3571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Вывод: жирность составила  8%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368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РАСЧЕТ ФИНАНСОВЫХ РАСХОДОВ НА СОДЕРЖАНИЕ КОРОВЫ</a:t>
            </a:r>
            <a:endParaRPr 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786938" y="4862971"/>
          <a:ext cx="214312" cy="248320"/>
        </p:xfrm>
        <a:graphic>
          <a:graphicData uri="http://schemas.openxmlformats.org/drawingml/2006/table">
            <a:tbl>
              <a:tblPr/>
              <a:tblGrid>
                <a:gridCol w="58496"/>
                <a:gridCol w="77908"/>
                <a:gridCol w="77908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Вид продукта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>
                      <a:noFill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Кол-во(ц)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Стоимость(руб.)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сено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>
                      <a:noFill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 машины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30 000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Комбикорма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>
                      <a:noFill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360кг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6500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>
                      <a:noFill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5400 л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243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Ветеринарные обработки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>
                      <a:noFill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2 раза/год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400,00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226" marR="2226" marT="2226" marB="2226" anchor="ctr">
                    <a:lnL w="12700" cap="flat" cmpd="sng" algn="ctr">
                      <a:solidFill>
                        <a:srgbClr val="EEEEE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" b="1">
                          <a:latin typeface="Times New Roman"/>
                          <a:ea typeface="Calibri"/>
                          <a:cs typeface="Times New Roman"/>
                        </a:rPr>
                        <a:t>ИТОГО:37143,00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05" marR="3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"/>
                    </a:p>
                  </a:txBody>
                  <a:tcPr marL="4007" marR="4007" marT="2004" marB="200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00" dirty="0"/>
                    </a:p>
                  </a:txBody>
                  <a:tcPr marL="4007" marR="4007" marT="2004" marB="2004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572140"/>
            <a:ext cx="8643998" cy="107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428596" y="1285860"/>
          <a:ext cx="8143931" cy="2571770"/>
        </p:xfrm>
        <a:graphic>
          <a:graphicData uri="http://schemas.openxmlformats.org/drawingml/2006/table">
            <a:tbl>
              <a:tblPr/>
              <a:tblGrid>
                <a:gridCol w="2210163"/>
                <a:gridCol w="2901305"/>
                <a:gridCol w="3032463"/>
              </a:tblGrid>
              <a:tr h="514354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Вид продукта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Кол-во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Стоимость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Сено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 машины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30000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руб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Комбикорма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360 кг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6500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руб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5400л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1000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руб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354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Вет. обработка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 раза/ год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400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руб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51413" y="3889094"/>
          <a:ext cx="2199190" cy="555584"/>
        </p:xfrm>
        <a:graphic>
          <a:graphicData uri="http://schemas.openxmlformats.org/drawingml/2006/table">
            <a:tbl>
              <a:tblPr/>
              <a:tblGrid>
                <a:gridCol w="2199190"/>
              </a:tblGrid>
              <a:tr h="555584">
                <a:tc>
                  <a:txBody>
                    <a:bodyPr/>
                    <a:lstStyle/>
                    <a:p>
                      <a:r>
                        <a:rPr lang="ru-RU" dirty="0" smtClean="0"/>
                        <a:t>Итого: 38 143 </a:t>
                      </a:r>
                      <a:r>
                        <a:rPr lang="ru-RU" dirty="0" err="1" smtClean="0"/>
                        <a:t>руб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Доходы от одной коровы.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0001250" y="4650581"/>
          <a:ext cx="642937" cy="101600"/>
        </p:xfrm>
        <a:graphic>
          <a:graphicData uri="http://schemas.openxmlformats.org/drawingml/2006/table">
            <a:tbl>
              <a:tblPr/>
              <a:tblGrid>
                <a:gridCol w="175582"/>
                <a:gridCol w="177939"/>
                <a:gridCol w="144708"/>
                <a:gridCol w="144708"/>
              </a:tblGrid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Продукты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Кол-во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цена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стоимость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молоко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3600литров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 b="1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 b="1">
                          <a:latin typeface="Times New Roman"/>
                          <a:ea typeface="Calibri"/>
                          <a:cs typeface="Times New Roman"/>
                        </a:rPr>
                        <a:t>360000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мясо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140 кг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 b="1"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 b="1">
                          <a:latin typeface="Times New Roman"/>
                          <a:ea typeface="Calibri"/>
                          <a:cs typeface="Times New Roman"/>
                        </a:rPr>
                        <a:t>56000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>
                          <a:latin typeface="Times New Roman"/>
                          <a:ea typeface="Calibri"/>
                          <a:cs typeface="Times New Roman"/>
                        </a:rPr>
                        <a:t>Всего доход</a:t>
                      </a: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endParaRPr lang="ru-RU" sz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00" b="1" dirty="0">
                          <a:latin typeface="Times New Roman"/>
                          <a:ea typeface="Calibri"/>
                          <a:cs typeface="Times New Roman"/>
                        </a:rPr>
                        <a:t>416000</a:t>
                      </a:r>
                      <a:endParaRPr lang="ru-RU" sz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485" marR="8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9" y="1214422"/>
          <a:ext cx="8143933" cy="2214580"/>
        </p:xfrm>
        <a:graphic>
          <a:graphicData uri="http://schemas.openxmlformats.org/drawingml/2006/table">
            <a:tbl>
              <a:tblPr/>
              <a:tblGrid>
                <a:gridCol w="2224058"/>
                <a:gridCol w="2253911"/>
                <a:gridCol w="1832982"/>
                <a:gridCol w="1832982"/>
              </a:tblGrid>
              <a:tr h="553645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Продукты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Кол-во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Цена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Стоимость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молоко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3600литров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360000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мясо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140 кг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56000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645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Всего доход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endParaRPr lang="ru-RU" sz="18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1980565" algn="l"/>
                        </a:tabLst>
                      </a:pPr>
                      <a:r>
                        <a:rPr lang="ru-RU" sz="1800" b="0" dirty="0">
                          <a:latin typeface="Times New Roman"/>
                          <a:ea typeface="Calibri"/>
                          <a:cs typeface="Times New Roman"/>
                        </a:rPr>
                        <a:t>416000</a:t>
                      </a:r>
                      <a:endParaRPr lang="ru-RU" sz="1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3643314"/>
            <a:ext cx="821537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купить молоко в магазине такой же объём то потратим 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800л </a:t>
            </a:r>
            <a:r>
              <a:rPr lang="ru-RU" sz="1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150руб ИТОГО: 270.000 тыс.Эти средства семья потратила бы на молочную продукцию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год.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214950"/>
            <a:ext cx="8501122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Вывод:</a:t>
            </a:r>
            <a:r>
              <a:rPr lang="ru-RU" sz="2400" i="1" dirty="0" smtClean="0">
                <a:solidFill>
                  <a:srgbClr val="FF0000"/>
                </a:solidFill>
              </a:rPr>
              <a:t/>
            </a:r>
            <a:br>
              <a:rPr lang="ru-RU" sz="2400" i="1" dirty="0" smtClean="0">
                <a:solidFill>
                  <a:srgbClr val="FF0000"/>
                </a:solidFill>
              </a:rPr>
            </a:b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857232"/>
            <a:ext cx="7467600" cy="342902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8000" dirty="0" smtClean="0"/>
              <a:t>Проведя исследование по изучению нашей темы, удалось выяснить:</a:t>
            </a:r>
          </a:p>
          <a:p>
            <a:pPr algn="ctr">
              <a:buNone/>
            </a:pPr>
            <a:r>
              <a:rPr lang="ru-RU" sz="8000" dirty="0" smtClean="0"/>
              <a:t>Семья, имеющая подсобное хозяйство, полностью обеспечивает себя мясомолочной продукцией. При этом не делает денежных затрат. </a:t>
            </a:r>
          </a:p>
          <a:p>
            <a:pPr lvl="0" algn="ctr">
              <a:buNone/>
            </a:pPr>
            <a:r>
              <a:rPr lang="ru-RU" sz="8000" dirty="0" smtClean="0"/>
              <a:t>Семья имеет дополнительный источник дохода от  реализации мясомолочной продукции.  </a:t>
            </a:r>
          </a:p>
          <a:p>
            <a:pPr lvl="0" algn="ctr">
              <a:buNone/>
            </a:pPr>
            <a:r>
              <a:rPr lang="ru-RU" sz="8000" dirty="0" smtClean="0"/>
              <a:t>Общее дело сплачивает семью. Дети с малых лет приобщаются к труду, помогая родителям.</a:t>
            </a:r>
          </a:p>
          <a:p>
            <a:pPr lvl="0" algn="ctr">
              <a:buNone/>
            </a:pPr>
            <a:r>
              <a:rPr lang="ru-RU" sz="8000" dirty="0" smtClean="0"/>
              <a:t>Натуральные, экологически чистые мясомолочные продукты: мясо, домашняя колбаса, сало, молоко, сметана, масло, творог, кефир полезны для здоровья. </a:t>
            </a:r>
          </a:p>
          <a:p>
            <a:pPr algn="ctr">
              <a:buNone/>
            </a:pPr>
            <a:r>
              <a:rPr lang="ru-RU" sz="8000" dirty="0" smtClean="0"/>
              <a:t> </a:t>
            </a:r>
          </a:p>
          <a:p>
            <a:pPr>
              <a:buNone/>
            </a:pPr>
            <a:r>
              <a:rPr lang="ru-RU" sz="8000" dirty="0" smtClean="0"/>
              <a:t> </a:t>
            </a:r>
          </a:p>
          <a:p>
            <a:pPr>
              <a:buNone/>
            </a:pPr>
            <a:r>
              <a:rPr lang="ru-RU" sz="8000" b="1" dirty="0" smtClean="0"/>
              <a:t> </a:t>
            </a:r>
            <a:endParaRPr lang="ru-RU" sz="8000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214950"/>
            <a:ext cx="8501122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500990" cy="654032"/>
          </a:xfrm>
        </p:spPr>
        <p:txBody>
          <a:bodyPr/>
          <a:lstStyle/>
          <a:p>
            <a:pPr algn="ctr"/>
            <a:r>
              <a:rPr lang="ru-RU" altLang="ru-RU" sz="3200" b="1" i="1" dirty="0" smtClean="0">
                <a:solidFill>
                  <a:srgbClr val="FF0000"/>
                </a:solidFill>
                <a:latin typeface="Monotype Corsiva" pitchFamily="66" charset="0"/>
              </a:rPr>
              <a:t>Актуальность темы:</a:t>
            </a:r>
            <a:endParaRPr lang="ru-RU" dirty="0"/>
          </a:p>
        </p:txBody>
      </p:sp>
      <p:pic>
        <p:nvPicPr>
          <p:cNvPr id="4" name="Picture 2" descr="F:\Исследование\Резанов Андрей\БордюрБезимени-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000636"/>
            <a:ext cx="857256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 rot="10800000" flipH="1" flipV="1">
            <a:off x="10215602" y="3021918"/>
            <a:ext cx="18573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000108"/>
            <a:ext cx="8072494" cy="4537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 Любое село немыслимо без коровы. Она считалась символом </a:t>
            </a:r>
            <a:r>
              <a:rPr lang="ru-RU" sz="2400" dirty="0" err="1" smtClean="0"/>
              <a:t>богатства.Одна</a:t>
            </a:r>
            <a:r>
              <a:rPr lang="ru-RU" sz="2400" dirty="0" smtClean="0"/>
              <a:t> из старинных русских пословиц гласит: </a:t>
            </a:r>
            <a:r>
              <a:rPr lang="ru-RU" sz="2400" dirty="0" smtClean="0">
                <a:solidFill>
                  <a:srgbClr val="FF0000"/>
                </a:solidFill>
              </a:rPr>
              <a:t>«Корова на дворе – харч на столе»</a:t>
            </a:r>
            <a:r>
              <a:rPr lang="ru-RU" sz="2400" dirty="0" smtClean="0"/>
              <a:t>.С этим утверждением не поспоришь. Польза от коровы не малая. На твоём столе всегда будет молоко и другие виды молочной продукции.  Одни люди утверждают, что более выгодно сейчас купить в магазине молоко. Другие говорят, что домашнее молоко и молочные продукты полезнее, поэтому коров содержать нужно.</a:t>
            </a:r>
          </a:p>
          <a:p>
            <a:endParaRPr lang="ru-RU" sz="2000" dirty="0" smtClean="0"/>
          </a:p>
          <a:p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0"/>
            <a:ext cx="4786346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Заключение: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571480"/>
            <a:ext cx="7424766" cy="3929090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Не смотря на все трудности, «держать корову» выгодно, она действительно является кормилицей для сельской семьи. Имея корову, можно обеспечить семью мясом и молоком. Для огорода получится навоз, который необходим для выращивания овощей. Продукт, который мы потребляем без консервантов и химических добавок полезен для здоровья.  Чтобы получить выгоду из подсобного хозяйства, нужен экономический подход, старание и трудолюбие. 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Большинство жителей пугают не начальные затраты, а скорее постоянная ежедневная привязанность к корове. Ведь для того, чтобы держать корову, нужно каждый день пораньше встать и попозже лечь, заготовить корма, наладить сбыт молочной продукции. Но как сказал бы мой родственник: «В век интернета, стиральных машин –автоматов, посудомоечных машин, роботов пылесосов – народ просто обленился!»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214950"/>
            <a:ext cx="8501122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Литература.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7467600" cy="47149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1 . </a:t>
            </a:r>
            <a:r>
              <a:rPr lang="ru-RU" sz="2300" dirty="0" smtClean="0"/>
              <a:t>К.М.Иванов О.А.Елисеев Приусадебное хозяйство Справочник</a:t>
            </a:r>
          </a:p>
          <a:p>
            <a:pPr>
              <a:buNone/>
            </a:pPr>
            <a:r>
              <a:rPr lang="ru-RU" sz="2300" dirty="0" smtClean="0"/>
              <a:t>2. Ю.Н.Ковалёв Юному дояру</a:t>
            </a:r>
          </a:p>
          <a:p>
            <a:pPr>
              <a:buNone/>
            </a:pPr>
            <a:r>
              <a:rPr lang="ru-RU" sz="2300" dirty="0" smtClean="0"/>
              <a:t>3  </a:t>
            </a:r>
            <a:r>
              <a:rPr lang="ru-RU" sz="2300" dirty="0" err="1" smtClean="0"/>
              <a:t>Лебедько</a:t>
            </a:r>
            <a:r>
              <a:rPr lang="ru-RU" sz="2300" dirty="0" smtClean="0"/>
              <a:t> Е.Я. Корова в личном хозяйстве. Москва: Аквариум, 2007.</a:t>
            </a:r>
          </a:p>
          <a:p>
            <a:pPr>
              <a:buNone/>
            </a:pPr>
            <a:r>
              <a:rPr lang="ru-RU" sz="2300" dirty="0" smtClean="0"/>
              <a:t>4.  Плешаков А.А.  Новицкая М.Ю.  Окружающий мир.   1 класс. Москва: Просвещение, 2010. с. 42-43, с.80-81.</a:t>
            </a:r>
          </a:p>
          <a:p>
            <a:pPr>
              <a:buNone/>
            </a:pPr>
            <a:r>
              <a:rPr lang="ru-RU" sz="2300" dirty="0" smtClean="0"/>
              <a:t>5.  Панфилова Н.Е. Молоко и здоровье. Минск: </a:t>
            </a:r>
            <a:r>
              <a:rPr lang="ru-RU" sz="2300" dirty="0" err="1" smtClean="0"/>
              <a:t>Ураджай</a:t>
            </a:r>
            <a:r>
              <a:rPr lang="ru-RU" sz="2300" dirty="0" smtClean="0"/>
              <a:t>, 1998.</a:t>
            </a:r>
          </a:p>
          <a:p>
            <a:pPr>
              <a:buNone/>
            </a:pPr>
            <a:r>
              <a:rPr lang="ru-RU" sz="2300" dirty="0" smtClean="0"/>
              <a:t>6.  Хакимова С.К., </a:t>
            </a:r>
            <a:r>
              <a:rPr lang="ru-RU" sz="2300" dirty="0" err="1" smtClean="0"/>
              <a:t>Мазитова</a:t>
            </a:r>
            <a:r>
              <a:rPr lang="ru-RU" sz="2300" dirty="0" smtClean="0"/>
              <a:t> Н.С., </a:t>
            </a:r>
            <a:r>
              <a:rPr lang="ru-RU" sz="2300" dirty="0" err="1" smtClean="0"/>
              <a:t>Абдульманова</a:t>
            </a:r>
            <a:r>
              <a:rPr lang="ru-RU" sz="2300" dirty="0" smtClean="0"/>
              <a:t> Е.Г., </a:t>
            </a:r>
            <a:r>
              <a:rPr lang="ru-RU" sz="2300" dirty="0" err="1" smtClean="0"/>
              <a:t>Ахметгалиева</a:t>
            </a:r>
            <a:r>
              <a:rPr lang="ru-RU" sz="2300" dirty="0" smtClean="0"/>
              <a:t> М.И. Что такое? Кто такой? Казань: Книжное издательство Татарстана, 1985. с.63.</a:t>
            </a:r>
          </a:p>
          <a:p>
            <a:pPr>
              <a:buNone/>
            </a:pPr>
            <a:r>
              <a:rPr lang="ru-RU" sz="2300" dirty="0" smtClean="0"/>
              <a:t>7 . Интернет ресурсы</a:t>
            </a:r>
          </a:p>
          <a:p>
            <a:pPr>
              <a:buNone/>
            </a:pPr>
            <a:endParaRPr lang="ru-RU" sz="2300" dirty="0" smtClean="0"/>
          </a:p>
          <a:p>
            <a:pPr>
              <a:buNone/>
            </a:pPr>
            <a:r>
              <a:rPr lang="en-US" sz="2300" dirty="0" smtClean="0"/>
              <a:t> </a:t>
            </a:r>
            <a:endParaRPr lang="ru-RU" sz="2300" dirty="0" smtClean="0"/>
          </a:p>
          <a:p>
            <a:pPr>
              <a:buNone/>
            </a:pPr>
            <a:r>
              <a:rPr lang="en-US" sz="2300" dirty="0" smtClean="0"/>
              <a:t> </a:t>
            </a:r>
            <a:endParaRPr lang="ru-RU" sz="2300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929850" y="2000240"/>
            <a:ext cx="214314" cy="4473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79248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700" b="1" i="1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alt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Определить, выгодно ли содержать корову в домашнем хозяйстве</a:t>
            </a: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7972452" cy="400052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altLang="ru-RU" sz="30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Задачи:</a:t>
            </a:r>
          </a:p>
          <a:p>
            <a:pPr>
              <a:buNone/>
            </a:pPr>
            <a:r>
              <a:rPr lang="ru-RU" sz="2600" dirty="0" smtClean="0"/>
              <a:t>1.Изучить литературу о крупнорогатых животных.</a:t>
            </a:r>
          </a:p>
          <a:p>
            <a:pPr>
              <a:buNone/>
            </a:pPr>
            <a:r>
              <a:rPr lang="ru-RU" sz="2600" dirty="0" smtClean="0"/>
              <a:t>2 . Выяснить основные трудности проживания в сельской местности и содержание личного подворья</a:t>
            </a:r>
          </a:p>
          <a:p>
            <a:pPr>
              <a:buNone/>
            </a:pPr>
            <a:r>
              <a:rPr lang="ru-RU" sz="2600" dirty="0" smtClean="0"/>
              <a:t>3.Рассчитать затраты и прибыль за содержание коровы на год в моей семье.</a:t>
            </a:r>
          </a:p>
          <a:p>
            <a:pPr>
              <a:buNone/>
            </a:pPr>
            <a:r>
              <a:rPr lang="ru-RU" sz="2600" dirty="0" smtClean="0"/>
              <a:t>4.Формировать опыт исследовательской деятельности, находить полезную информацию по теме.</a:t>
            </a:r>
          </a:p>
          <a:p>
            <a:pPr>
              <a:buNone/>
            </a:pPr>
            <a:r>
              <a:rPr lang="ru-RU" sz="2600" dirty="0" smtClean="0"/>
              <a:t>5.Изучить и систематизировать материалы,  фотографии по изученной теме.</a:t>
            </a:r>
          </a:p>
          <a:p>
            <a:pPr>
              <a:buNone/>
            </a:pPr>
            <a:r>
              <a:rPr lang="ru-RU" altLang="ru-RU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altLang="ru-RU" sz="2600" dirty="0" smtClean="0">
                <a:solidFill>
                  <a:srgbClr val="FF0000"/>
                </a:solidFill>
                <a:ea typeface="Calibri" pitchFamily="34" charset="0"/>
                <a:cs typeface="Calibri" pitchFamily="34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429264"/>
            <a:ext cx="8501122" cy="121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8786874" cy="3643338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коровы в подсобном хозяйстве помогает в экономии семейного бюджета нашей семьи.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Объекты исследования: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корова красно-пёстрой  породы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chemeClr val="tx1"/>
                </a:solidFill>
              </a:rPr>
              <a:t>изучение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реальных затрат и получение прибыли от содержания коровы в личном подсобном хозяйстве.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flipH="1">
            <a:off x="10358478" y="2000240"/>
            <a:ext cx="1000132" cy="4402274"/>
          </a:xfrm>
        </p:spPr>
        <p:txBody>
          <a:bodyPr/>
          <a:lstStyle/>
          <a:p>
            <a:pPr>
              <a:buNone/>
            </a:pPr>
            <a:endParaRPr lang="ru-RU" sz="32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Picture 2" descr="F:\Исследование\Резанов Андрей\БордюрБезимени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357826"/>
            <a:ext cx="8572560" cy="128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Из истории…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642918"/>
            <a:ext cx="8429684" cy="264320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2800" dirty="0" smtClean="0"/>
              <a:t>        Корова относится к домашнему крупному рогатому скоту. Предок домашней коровы - дикий бык тур. Тур был сильным животным, весом до 800 кг, с высокой холкой, мощными длинными рогами, направленными вперед. Он истреблен человеком. Последнего тура убили в Польше в 1627 году.  Дикого быка приручили и одомашнили  очень  давно, когда возникло земледелие, почти 10 тысяч лет назад.</a:t>
            </a:r>
            <a:endParaRPr lang="ru-RU" sz="2800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071810"/>
            <a:ext cx="78581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14282" y="285750"/>
            <a:ext cx="8929718" cy="642938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Породы крупного рогатого скота</a:t>
            </a:r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4929188" y="1071563"/>
            <a:ext cx="407193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cs typeface="Segoe UI Light" pitchFamily="34" charset="0"/>
              </a:rPr>
              <a:t>Распространённые породы крупного рогатого скота:</a:t>
            </a:r>
          </a:p>
          <a:p>
            <a:r>
              <a:rPr lang="ru-RU" sz="2000" dirty="0">
                <a:cs typeface="Segoe UI Light" pitchFamily="34" charset="0"/>
              </a:rPr>
              <a:t>– голландская;</a:t>
            </a:r>
          </a:p>
          <a:p>
            <a:r>
              <a:rPr lang="ru-RU" sz="2000" dirty="0">
                <a:cs typeface="Segoe UI Light" pitchFamily="34" charset="0"/>
              </a:rPr>
              <a:t>– холмогорская;</a:t>
            </a:r>
          </a:p>
          <a:p>
            <a:r>
              <a:rPr lang="ru-RU" sz="2000" dirty="0">
                <a:cs typeface="Segoe UI Light" pitchFamily="34" charset="0"/>
              </a:rPr>
              <a:t>– серая украинская;</a:t>
            </a:r>
          </a:p>
          <a:p>
            <a:r>
              <a:rPr lang="ru-RU" sz="2000" dirty="0">
                <a:cs typeface="Segoe UI Light" pitchFamily="34" charset="0"/>
              </a:rPr>
              <a:t>– ярославская;</a:t>
            </a:r>
          </a:p>
          <a:p>
            <a:r>
              <a:rPr lang="ru-RU" sz="2000" dirty="0">
                <a:cs typeface="Segoe UI Light" pitchFamily="34" charset="0"/>
              </a:rPr>
              <a:t>– </a:t>
            </a:r>
            <a:r>
              <a:rPr lang="ru-RU" sz="2000" dirty="0" err="1">
                <a:cs typeface="Segoe UI Light" pitchFamily="34" charset="0"/>
              </a:rPr>
              <a:t>тагильская</a:t>
            </a:r>
            <a:r>
              <a:rPr lang="ru-RU" sz="2000" dirty="0">
                <a:cs typeface="Segoe UI Light" pitchFamily="34" charset="0"/>
              </a:rPr>
              <a:t>;</a:t>
            </a:r>
          </a:p>
          <a:p>
            <a:r>
              <a:rPr lang="ru-RU" sz="2000" dirty="0">
                <a:cs typeface="Segoe UI Light" pitchFamily="34" charset="0"/>
              </a:rPr>
              <a:t>– красная степная и др.</a:t>
            </a:r>
          </a:p>
        </p:txBody>
      </p:sp>
      <p:pic>
        <p:nvPicPr>
          <p:cNvPr id="4100" name="Picture 9" descr="ostorozhno-kaliy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143000"/>
            <a:ext cx="4214812" cy="2370138"/>
          </a:xfrm>
          <a:noFill/>
        </p:spPr>
      </p:pic>
      <p:pic>
        <p:nvPicPr>
          <p:cNvPr id="4101" name="Picture 5" descr="5300076a124ad46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84"/>
          <a:stretch>
            <a:fillRect/>
          </a:stretch>
        </p:blipFill>
        <p:spPr>
          <a:xfrm>
            <a:off x="357158" y="3714752"/>
            <a:ext cx="8215370" cy="2928957"/>
          </a:xfrm>
          <a:noFill/>
        </p:spPr>
      </p:pic>
      <p:pic>
        <p:nvPicPr>
          <p:cNvPr id="4102" name="Picture 9" descr="ostorozhno-kali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4214812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08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 жизни коров</a:t>
            </a:r>
            <a:b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3907170" cy="258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71546"/>
            <a:ext cx="31972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114800"/>
            <a:ext cx="3967162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 descr="http://t1.gstatic.com/images?q=tbn:ANd9GcQquHVdZmTJpLmDydXFvepJYonaPQsKyf0uHGuolzzWeQNID_z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071942"/>
            <a:ext cx="321471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 коровы в личном подсобном хозяйстве.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9715536" y="3643314"/>
            <a:ext cx="1214446" cy="28306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https://xn--80ajgpcpbhkds4a4g.xn--p1ai/wp-content/uploads/2016/06/korova-s-telenko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60356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58204" cy="1643074"/>
          </a:xfrm>
        </p:spPr>
        <p:txBody>
          <a:bodyPr>
            <a:noAutofit/>
          </a:bodyPr>
          <a:lstStyle/>
          <a:p>
            <a:pPr algn="ctr"/>
            <a:r>
              <a:rPr lang="ru-RU" altLang="ru-RU" sz="1200" b="1" dirty="0" smtClean="0">
                <a:latin typeface="Times New Roman" pitchFamily="18" charset="0"/>
              </a:rPr>
              <a:t/>
            </a:r>
            <a:br>
              <a:rPr lang="ru-RU" altLang="ru-RU" sz="1200" b="1" dirty="0" smtClean="0">
                <a:latin typeface="Times New Roman" pitchFamily="18" charset="0"/>
              </a:rPr>
            </a:br>
            <a:endParaRPr lang="ru-RU" sz="12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0644230" y="3143248"/>
            <a:ext cx="1928826" cy="33307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074" name="AutoShape 2" descr="https://mail.yandex.ru/message_part/-5314439172129418846_121.jpg?_uid=278318381&amp;name=-5314439172129418846_121.jpg&amp;hid=1.2&amp;ids=188869709372862519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mail.yandex.ru/message_part/-5314439172129418846_121.jpg?_uid=278318381&amp;name=-5314439172129418846_121.jpg&amp;hid=1.2&amp;ids=188869709372862519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mail.yandex.ru/message_part/-5314439172129418846_121.jpg?_uid=278318381&amp;name=-5314439172129418846_121.jpg&amp;hid=1.2&amp;ids=188869709372862519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https://mail.yandex.ru/message_part/-5314439172129418846_121.jpg?_uid=278318381&amp;name=-5314439172129418846_121.jpg&amp;hid=1.2&amp;ids=188869709372862519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https://mail.yandex.ru/message_part/-5314439172129418846_121.jpg?_uid=278318381&amp;name=-5314439172129418846_121.jpg&amp;hid=1.2&amp;ids=188869709372862519&amp;no_disposition=y&amp;thumb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C:\Users\Админ\Downloads\-5314439172129418844_1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6881"/>
            <a:ext cx="3929090" cy="3404995"/>
          </a:xfrm>
          <a:prstGeom prst="rect">
            <a:avLst/>
          </a:prstGeom>
          <a:noFill/>
        </p:spPr>
      </p:pic>
      <p:pic>
        <p:nvPicPr>
          <p:cNvPr id="3084" name="Picture 12" descr="C:\Users\Админ\Downloads\-5314439172129418846_12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071810"/>
            <a:ext cx="3786214" cy="3429024"/>
          </a:xfrm>
          <a:prstGeom prst="rect">
            <a:avLst/>
          </a:prstGeom>
          <a:noFill/>
        </p:spPr>
      </p:pic>
      <p:pic>
        <p:nvPicPr>
          <p:cNvPr id="13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643314"/>
            <a:ext cx="403542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5072066" y="734199"/>
            <a:ext cx="3357586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содержания КРС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2412</TotalTime>
  <Words>890</Words>
  <Application>Microsoft Office PowerPoint</Application>
  <PresentationFormat>Экран (4:3)</PresentationFormat>
  <Paragraphs>202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МБОУ  Ново Удинская СОШ Информационно- исследовательский проект:  Такая скотина нужна самому ! Выгодно ли держать корову? </vt:lpstr>
      <vt:lpstr>Актуальность темы:</vt:lpstr>
      <vt:lpstr>Цель: Определить, выгодно ли содержать корову в домашнем хозяйстве</vt:lpstr>
      <vt:lpstr>Гипотеза: Содержание коровы в подсобном хозяйстве помогает в экономии семейного бюджета нашей семьи.  Объекты исследования: корова красно-пёстрой  породы  Предмет исследования: изучение реальных затрат и получение прибыли от содержания коровы в личном подсобном хозяйстве.  </vt:lpstr>
      <vt:lpstr>Из истории…</vt:lpstr>
      <vt:lpstr>Породы крупного рогатого скота</vt:lpstr>
      <vt:lpstr>Образ жизни коров </vt:lpstr>
      <vt:lpstr>Содержание коровы в личном подсобном хозяйстве.</vt:lpstr>
      <vt:lpstr> </vt:lpstr>
      <vt:lpstr>Слайд 10</vt:lpstr>
      <vt:lpstr>Интересные факты о коровах </vt:lpstr>
      <vt:lpstr>Исследовательская деятельность </vt:lpstr>
      <vt:lpstr> В  с.Новая Уда  494  двора. Поголовье дойных коров уменьшилось в половину.  </vt:lpstr>
      <vt:lpstr>Опрос участников </vt:lpstr>
      <vt:lpstr>Интервью</vt:lpstr>
      <vt:lpstr>жирность молока  нашей коровы. </vt:lpstr>
      <vt:lpstr>РАСЧЕТ ФИНАНСОВЫХ РАСХОДОВ НА СОДЕРЖАНИЕ КОРОВЫ</vt:lpstr>
      <vt:lpstr>Доходы от одной коровы. </vt:lpstr>
      <vt:lpstr>Вывод: </vt:lpstr>
      <vt:lpstr>Заключение: </vt:lpstr>
      <vt:lpstr>Литература.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школа</cp:lastModifiedBy>
  <cp:revision>18</cp:revision>
  <dcterms:created xsi:type="dcterms:W3CDTF">2025-02-08T09:19:04Z</dcterms:created>
  <dcterms:modified xsi:type="dcterms:W3CDTF">2025-02-27T04:40:30Z</dcterms:modified>
</cp:coreProperties>
</file>