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7" r:id="rId3"/>
    <p:sldId id="269" r:id="rId4"/>
    <p:sldId id="262" r:id="rId5"/>
    <p:sldId id="283" r:id="rId6"/>
    <p:sldId id="270" r:id="rId7"/>
    <p:sldId id="272" r:id="rId8"/>
    <p:sldId id="263" r:id="rId9"/>
    <p:sldId id="264" r:id="rId10"/>
    <p:sldId id="265" r:id="rId11"/>
    <p:sldId id="267" r:id="rId12"/>
    <p:sldId id="266" r:id="rId13"/>
    <p:sldId id="276" r:id="rId14"/>
    <p:sldId id="273" r:id="rId15"/>
    <p:sldId id="285" r:id="rId16"/>
    <p:sldId id="277" r:id="rId17"/>
    <p:sldId id="274" r:id="rId18"/>
    <p:sldId id="286" r:id="rId19"/>
    <p:sldId id="275" r:id="rId20"/>
    <p:sldId id="279" r:id="rId21"/>
    <p:sldId id="280" r:id="rId22"/>
    <p:sldId id="281" r:id="rId23"/>
    <p:sldId id="282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46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959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461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657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23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17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97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844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239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080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873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18984-D830-4DFB-B3D4-554933EE91D7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A5E8C-A7B8-4E06-8E13-3F886062C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522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308B6C8-298F-462D-AE9B-8065469A6E8E}"/>
              </a:ext>
            </a:extLst>
          </p:cNvPr>
          <p:cNvSpPr/>
          <p:nvPr/>
        </p:nvSpPr>
        <p:spPr>
          <a:xfrm>
            <a:off x="755576" y="836712"/>
            <a:ext cx="7488832" cy="5598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Из чего состоит вещество?</a:t>
            </a:r>
            <a:endParaRPr lang="ru-RU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4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Дайте понятие “внутренняя энергия тела”</a:t>
            </a:r>
            <a:endParaRPr lang="ru-RU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4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От чего зависит внутренняя энергия тела?</a:t>
            </a:r>
            <a:endParaRPr lang="ru-RU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4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В каких агрегатных состояниях может находиться вещество?</a:t>
            </a:r>
            <a:endParaRPr lang="ru-RU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322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Расположение молекул в газах</a:t>
            </a:r>
            <a:endParaRPr lang="ru-RU" dirty="0"/>
          </a:p>
        </p:txBody>
      </p:sp>
      <p:pic>
        <p:nvPicPr>
          <p:cNvPr id="3" name="Picture 4" descr="http://av-physics.narod.ru/molecule/img/0037-molecular-movemen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20" y="1245130"/>
            <a:ext cx="2583904" cy="348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http://www.fizika.ru/kniga/tema-07/p-07i-1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57"/>
          <a:stretch/>
        </p:blipFill>
        <p:spPr bwMode="auto">
          <a:xfrm>
            <a:off x="3347864" y="1340768"/>
            <a:ext cx="1656184" cy="223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tco-physics.narod.ru/cl8_2/agr_10.files/slide0010_image00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525" y="1245130"/>
            <a:ext cx="3237595" cy="242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24416" y="3666078"/>
            <a:ext cx="58680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Расстояние между молекулами намного больше, чем в жидкостях. </a:t>
            </a:r>
          </a:p>
          <a:p>
            <a:r>
              <a:rPr lang="ru-RU" sz="2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Беспорядочное расположение молекул - силы притяжения слабые – отсутствие постоянного объема и формы у газов.</a:t>
            </a:r>
          </a:p>
        </p:txBody>
      </p:sp>
    </p:spTree>
    <p:extLst>
      <p:ext uri="{BB962C8B-B14F-4D97-AF65-F5344CB8AC3E}">
        <p14:creationId xmlns:p14="http://schemas.microsoft.com/office/powerpoint/2010/main" val="2527942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Переход из одного состояния в другое используют в практике: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0613" y="1417638"/>
            <a:ext cx="406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работе  технических устройств: паровой турбине, холодильнике, при получении сплавов</a:t>
            </a:r>
          </a:p>
        </p:txBody>
      </p:sp>
      <p:pic>
        <p:nvPicPr>
          <p:cNvPr id="4" name="Picture 2" descr="http://mstrezerv.ru/loads/images/news/a_news_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115" y="1700808"/>
            <a:ext cx="3922876" cy="261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elta-e.ru/userfiles/images/kontent/turbina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58" y="3429000"/>
            <a:ext cx="2008500" cy="260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2B36486-7470-4D00-AE60-4877EB21BC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447" y="3246625"/>
            <a:ext cx="2968597" cy="394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93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Основное отличие трех состояний вещества: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72816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расположение молекул</a:t>
            </a:r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взаимодействие 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скорость их движения</a:t>
            </a:r>
          </a:p>
        </p:txBody>
      </p:sp>
      <p:pic>
        <p:nvPicPr>
          <p:cNvPr id="4" name="Picture 4" descr="http://hellper.ru/images/stories/tri%20sostoyania%20veshest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30" y="3221360"/>
            <a:ext cx="8277278" cy="265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779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FB2F29-E2C3-4026-A354-1546DEAE454E}"/>
              </a:ext>
            </a:extLst>
          </p:cNvPr>
          <p:cNvSpPr/>
          <p:nvPr/>
        </p:nvSpPr>
        <p:spPr>
          <a:xfrm>
            <a:off x="2002035" y="183927"/>
            <a:ext cx="53285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плавлении:</a:t>
            </a:r>
            <a:endParaRPr lang="ru-RU" sz="4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767ED6A-7E1D-45A6-8538-80D40F53BA26}"/>
              </a:ext>
            </a:extLst>
          </p:cNvPr>
          <p:cNvSpPr/>
          <p:nvPr/>
        </p:nvSpPr>
        <p:spPr>
          <a:xfrm>
            <a:off x="119462" y="1175412"/>
            <a:ext cx="87730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увеличивается скорость движения молекул;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разрушается упорядоченность строения молекул (кристаллическая структура нарушается);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силы притяжения между молекулами ослабевают</a:t>
            </a:r>
          </a:p>
        </p:txBody>
      </p:sp>
    </p:spTree>
    <p:extLst>
      <p:ext uri="{BB962C8B-B14F-4D97-AF65-F5344CB8AC3E}">
        <p14:creationId xmlns:p14="http://schemas.microsoft.com/office/powerpoint/2010/main" val="2705137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DEEE7-4106-46E3-BC6D-E1DA8F4F2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77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Плавление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1800F2E-766E-41DF-BEC6-F8E4FC4F98B0}"/>
              </a:ext>
            </a:extLst>
          </p:cNvPr>
          <p:cNvSpPr/>
          <p:nvPr/>
        </p:nvSpPr>
        <p:spPr>
          <a:xfrm>
            <a:off x="611560" y="1417638"/>
            <a:ext cx="80752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buFontTx/>
              <a:buChar char="-"/>
            </a:pPr>
            <a:r>
              <a:rPr lang="ru-RU" sz="44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переход вещества из твердого состояния в жидкое</a:t>
            </a:r>
          </a:p>
          <a:p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    Ж :  внутренняя энергия</a:t>
            </a:r>
            <a:r>
              <a:rPr lang="en-US" sz="4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увеличивается , вещество поглощает тепло</a:t>
            </a:r>
          </a:p>
          <a:p>
            <a:pPr algn="ctr"/>
            <a:endParaRPr lang="ru-RU" sz="4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EEBCC980-FE28-4160-9493-09533D78793D}"/>
              </a:ext>
            </a:extLst>
          </p:cNvPr>
          <p:cNvSpPr/>
          <p:nvPr/>
        </p:nvSpPr>
        <p:spPr>
          <a:xfrm flipV="1">
            <a:off x="1115616" y="3689668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351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086050D-415E-4412-B80F-641DCB086779}"/>
              </a:ext>
            </a:extLst>
          </p:cNvPr>
          <p:cNvSpPr/>
          <p:nvPr/>
        </p:nvSpPr>
        <p:spPr>
          <a:xfrm>
            <a:off x="611560" y="332656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Температуру, при которой вещество плавится,  называют </a:t>
            </a:r>
            <a:r>
              <a:rPr lang="ru-RU" sz="4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температурой плавления.</a:t>
            </a:r>
          </a:p>
          <a:p>
            <a:pPr algn="ctr"/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всё время плавления температура вещества не меняется.</a:t>
            </a:r>
          </a:p>
        </p:txBody>
      </p:sp>
    </p:spTree>
    <p:extLst>
      <p:ext uri="{BB962C8B-B14F-4D97-AF65-F5344CB8AC3E}">
        <p14:creationId xmlns:p14="http://schemas.microsoft.com/office/powerpoint/2010/main" val="817441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DD2652D-EB6D-49D4-BE05-458D877C8E0E}"/>
              </a:ext>
            </a:extLst>
          </p:cNvPr>
          <p:cNvSpPr/>
          <p:nvPr/>
        </p:nvSpPr>
        <p:spPr>
          <a:xfrm>
            <a:off x="899592" y="260648"/>
            <a:ext cx="95385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кристаллизации</a:t>
            </a:r>
            <a:r>
              <a:rPr lang="ru-RU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4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034586B-2B35-4000-BD07-447973F8B1F8}"/>
              </a:ext>
            </a:extLst>
          </p:cNvPr>
          <p:cNvSpPr/>
          <p:nvPr/>
        </p:nvSpPr>
        <p:spPr>
          <a:xfrm>
            <a:off x="1043608" y="1340768"/>
            <a:ext cx="712879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уменьшается скорость движения молекул;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идет постепенное образование кристалла;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увеличиваются силы притяжения между молекулами</a:t>
            </a:r>
          </a:p>
        </p:txBody>
      </p:sp>
    </p:spTree>
    <p:extLst>
      <p:ext uri="{BB962C8B-B14F-4D97-AF65-F5344CB8AC3E}">
        <p14:creationId xmlns:p14="http://schemas.microsoft.com/office/powerpoint/2010/main" val="3369223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E135C0-5A24-41E5-BBFB-944683F19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Кристаллизация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A2475AE-2F30-4036-8A3C-7B5495D9E167}"/>
              </a:ext>
            </a:extLst>
          </p:cNvPr>
          <p:cNvSpPr/>
          <p:nvPr/>
        </p:nvSpPr>
        <p:spPr>
          <a:xfrm>
            <a:off x="755576" y="1268760"/>
            <a:ext cx="79312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переход вещества из жидкого состояния в твердое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42F202-5540-4735-8EC1-611E968C4B7F}"/>
              </a:ext>
            </a:extLst>
          </p:cNvPr>
          <p:cNvSpPr/>
          <p:nvPr/>
        </p:nvSpPr>
        <p:spPr>
          <a:xfrm>
            <a:off x="914401" y="3461588"/>
            <a:ext cx="822959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    Т :внутренняя энергия уменьшается, вещество выделяет тепло</a:t>
            </a:r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10615B1F-DCF0-4045-A022-3629F2729B67}"/>
              </a:ext>
            </a:extLst>
          </p:cNvPr>
          <p:cNvSpPr/>
          <p:nvPr/>
        </p:nvSpPr>
        <p:spPr>
          <a:xfrm flipV="1">
            <a:off x="1619672" y="3717032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159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456AC60-1B0A-4BA0-BD1C-C672228F3B84}"/>
              </a:ext>
            </a:extLst>
          </p:cNvPr>
          <p:cNvSpPr/>
          <p:nvPr/>
        </p:nvSpPr>
        <p:spPr>
          <a:xfrm>
            <a:off x="179512" y="476672"/>
            <a:ext cx="88569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Температуру, при которой вещество отвердевает (кристаллизуется), называют </a:t>
            </a:r>
            <a:r>
              <a:rPr lang="ru-RU" sz="44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температурой отвердевания или кристаллизации.</a:t>
            </a:r>
          </a:p>
          <a:p>
            <a:pPr algn="ctr"/>
            <a:r>
              <a:rPr lang="ru-RU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 всё время кристаллизации температура вещества не меняется.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465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701976A-BEDA-4B6E-AD6D-1E058FB72090}"/>
              </a:ext>
            </a:extLst>
          </p:cNvPr>
          <p:cNvSpPr/>
          <p:nvPr/>
        </p:nvSpPr>
        <p:spPr>
          <a:xfrm>
            <a:off x="251520" y="620688"/>
            <a:ext cx="85689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Температура плавления равна температуре кристаллизации</a:t>
            </a:r>
          </a:p>
          <a:p>
            <a:pPr algn="ctr"/>
            <a:r>
              <a:rPr lang="en-US" sz="6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ru-RU" sz="6000" b="1" i="1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</a:t>
            </a:r>
            <a:r>
              <a:rPr lang="ru-RU" sz="6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6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ru-RU" sz="6000" b="1" i="1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</a:t>
            </a:r>
            <a:endParaRPr lang="ru-RU" sz="6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20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1DA686F-A164-4C2D-A74B-80DB8745E987}"/>
              </a:ext>
            </a:extLst>
          </p:cNvPr>
          <p:cNvSpPr/>
          <p:nvPr/>
        </p:nvSpPr>
        <p:spPr>
          <a:xfrm>
            <a:off x="1151620" y="33189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Агрегатные состояния вещества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6" descr="C:\Documents and Settings\OlkhovskayaIG\Мои документы\Мои рисунки\wolkek1.jpg">
            <a:extLst>
              <a:ext uri="{FF2B5EF4-FFF2-40B4-BE49-F238E27FC236}">
                <a16:creationId xmlns:a16="http://schemas.microsoft.com/office/drawing/2014/main" id="{FEBE761D-5D3F-4222-A614-8EEA0AA4B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68760"/>
            <a:ext cx="3206893" cy="255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 descr="C:\Documents and Settings\OlkhovskayaIG\Мои документы\Мои рисунки\sea.jpg">
            <a:extLst>
              <a:ext uri="{FF2B5EF4-FFF2-40B4-BE49-F238E27FC236}">
                <a16:creationId xmlns:a16="http://schemas.microsoft.com/office/drawing/2014/main" id="{28E2FF9C-FE11-4F52-AF46-05C9FA16B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498" y="4086769"/>
            <a:ext cx="3613841" cy="2771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D1794F75-4956-4311-AE4F-A64FA0196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" y="1052736"/>
            <a:ext cx="3206893" cy="313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73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График плавления и отвердевания кристаллических тел">
            <a:extLst>
              <a:ext uri="{FF2B5EF4-FFF2-40B4-BE49-F238E27FC236}">
                <a16:creationId xmlns:a16="http://schemas.microsoft.com/office/drawing/2014/main" id="{495ECB39-687E-4698-A264-E3728A42F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19" y="-1755577"/>
            <a:ext cx="8981370" cy="7056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2186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A2880D7-D72A-43C2-AE3F-62A567C178D4}"/>
              </a:ext>
            </a:extLst>
          </p:cNvPr>
          <p:cNvSpPr/>
          <p:nvPr/>
        </p:nvSpPr>
        <p:spPr>
          <a:xfrm>
            <a:off x="107504" y="116632"/>
            <a:ext cx="8856984" cy="6262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ли расплавить олово в горячей воде?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ли в медном сосуде расплавить </a:t>
            </a: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А) олово    Б) алюминий     В) сталь?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3.  В термической печи температура 1000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⁰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С. Какие вещества будут плавиться в этой печи?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/>
              <a:t> 4. Расплавиться ли цезий в воде при температуре 35 °С?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5.  Можно ли расплавить цинк в алюминиевой чашке?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Одинаковы ли условия кристаллизации стали и железа?</a:t>
            </a:r>
          </a:p>
        </p:txBody>
      </p:sp>
    </p:spTree>
    <p:extLst>
      <p:ext uri="{BB962C8B-B14F-4D97-AF65-F5344CB8AC3E}">
        <p14:creationId xmlns:p14="http://schemas.microsoft.com/office/powerpoint/2010/main" val="9108197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112DC29-16D3-497A-A1F8-692E113A046C}"/>
              </a:ext>
            </a:extLst>
          </p:cNvPr>
          <p:cNvSpPr/>
          <p:nvPr/>
        </p:nvSpPr>
        <p:spPr>
          <a:xfrm>
            <a:off x="395536" y="260648"/>
            <a:ext cx="8136904" cy="670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Ответы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Нет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А) Да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Б) Да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В) Нет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Те, у которых температура плавления ниже  или равна 1000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⁰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С. Цезий, калий, натрий, олово, свинец, цинк, алюминий, серебро, латунь.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Да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Нет </a:t>
            </a:r>
          </a:p>
        </p:txBody>
      </p:sp>
    </p:spTree>
    <p:extLst>
      <p:ext uri="{BB962C8B-B14F-4D97-AF65-F5344CB8AC3E}">
        <p14:creationId xmlns:p14="http://schemas.microsoft.com/office/powerpoint/2010/main" val="13254703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351A2D-20D3-4D3E-8E61-AC45158BC186}"/>
              </a:ext>
            </a:extLst>
          </p:cNvPr>
          <p:cNvSpPr/>
          <p:nvPr/>
        </p:nvSpPr>
        <p:spPr>
          <a:xfrm>
            <a:off x="107504" y="620688"/>
            <a:ext cx="8352928" cy="2856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Домашнее задание: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П.12, 13, ответить на вопросы,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№ 155, 158, 159 (Сборник задач)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77367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B223E76-AE37-400A-9F91-A239C0B7AA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86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Отличаются ли молекулы одного и того же вещества в разных агрегатных состояниях?</a:t>
            </a:r>
          </a:p>
        </p:txBody>
      </p:sp>
      <p:pic>
        <p:nvPicPr>
          <p:cNvPr id="11267" name="Picture 4" descr="atom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057400"/>
            <a:ext cx="3048000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11560" y="3748089"/>
            <a:ext cx="6477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Молекулы одного и того же вещества в разных агрегатных состояниях одинаковы</a:t>
            </a:r>
          </a:p>
        </p:txBody>
      </p:sp>
    </p:spTree>
    <p:extLst>
      <p:ext uri="{BB962C8B-B14F-4D97-AF65-F5344CB8AC3E}">
        <p14:creationId xmlns:p14="http://schemas.microsoft.com/office/powerpoint/2010/main" val="318538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352928" cy="3442394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ТЕМА: Агрегатные состояния вещества.</a:t>
            </a:r>
            <a:br>
              <a:rPr lang="ru-RU" sz="5400" b="1" dirty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400" b="1" dirty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Плавление и отвердевание.</a:t>
            </a:r>
            <a:endParaRPr lang="ru-RU" sz="5400" dirty="0"/>
          </a:p>
        </p:txBody>
      </p:sp>
      <p:pic>
        <p:nvPicPr>
          <p:cNvPr id="4" name="Picture 4" descr="07e-i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3939988"/>
            <a:ext cx="6300231" cy="244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03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18612F-AFEB-4F5E-9F31-89731A575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Цель урока: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53A32BE-AC0A-45BE-A314-E9671C4DAA3F}"/>
              </a:ext>
            </a:extLst>
          </p:cNvPr>
          <p:cNvSpPr/>
          <p:nvPr/>
        </p:nvSpPr>
        <p:spPr>
          <a:xfrm>
            <a:off x="457200" y="649697"/>
            <a:ext cx="85896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4000" i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Вспомним, чем определяется то или иное агрегатное состояние вещества</a:t>
            </a:r>
          </a:p>
          <a:p>
            <a:pPr marL="742950" indent="-742950">
              <a:buAutoNum type="arabicPeriod"/>
            </a:pPr>
            <a:r>
              <a:rPr lang="ru-RU" sz="4000" i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Познакомимся с процессом плавления и отвердевания</a:t>
            </a:r>
          </a:p>
          <a:p>
            <a:pPr marL="742950" indent="-742950">
              <a:buAutoNum type="arabicPeriod"/>
            </a:pPr>
            <a:r>
              <a:rPr lang="ru-RU" sz="4000" i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Узнаем, как называется температура при которой вещество плавится и отвердевает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801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B1652C72-8856-409F-8E49-1AE73EE5E9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986021"/>
              </p:ext>
            </p:extLst>
          </p:nvPr>
        </p:nvGraphicFramePr>
        <p:xfrm>
          <a:off x="179512" y="620688"/>
          <a:ext cx="8784977" cy="557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56914319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984467217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21724690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590621989"/>
                    </a:ext>
                  </a:extLst>
                </a:gridCol>
                <a:gridCol w="1368153">
                  <a:extLst>
                    <a:ext uri="{9D8B030D-6E8A-4147-A177-3AD203B41FA5}">
                      <a16:colId xmlns:a16="http://schemas.microsoft.com/office/drawing/2014/main" val="3998748204"/>
                    </a:ext>
                  </a:extLst>
                </a:gridCol>
              </a:tblGrid>
              <a:tr h="91077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Состояние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Расстояние между молекулами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Взаимодействие молекул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Характер движения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Свойства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352172"/>
                  </a:ext>
                </a:extLst>
              </a:tr>
              <a:tr h="1180200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Твердое</a:t>
                      </a:r>
                      <a:r>
                        <a:rPr lang="ru-RU" dirty="0">
                          <a:latin typeface="Arial Black" panose="020B0A040201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060664"/>
                  </a:ext>
                </a:extLst>
              </a:tr>
              <a:tr h="1180200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Жидкость</a:t>
                      </a:r>
                      <a:r>
                        <a:rPr lang="ru-RU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598286"/>
                  </a:ext>
                </a:extLst>
              </a:tr>
              <a:tr h="1180200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052121"/>
                  </a:ext>
                </a:extLst>
              </a:tr>
            </a:tbl>
          </a:graphicData>
        </a:graphic>
      </p:graphicFrame>
      <p:graphicFrame>
        <p:nvGraphicFramePr>
          <p:cNvPr id="4" name="Таблица 2">
            <a:extLst>
              <a:ext uri="{FF2B5EF4-FFF2-40B4-BE49-F238E27FC236}">
                <a16:creationId xmlns:a16="http://schemas.microsoft.com/office/drawing/2014/main" id="{BED86F61-9524-4F59-8144-6942349D7C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624044"/>
              </p:ext>
            </p:extLst>
          </p:nvPr>
        </p:nvGraphicFramePr>
        <p:xfrm>
          <a:off x="179511" y="640080"/>
          <a:ext cx="8784977" cy="557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56914319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984467217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21724690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590621989"/>
                    </a:ext>
                  </a:extLst>
                </a:gridCol>
                <a:gridCol w="1368153">
                  <a:extLst>
                    <a:ext uri="{9D8B030D-6E8A-4147-A177-3AD203B41FA5}">
                      <a16:colId xmlns:a16="http://schemas.microsoft.com/office/drawing/2014/main" val="3998748204"/>
                    </a:ext>
                  </a:extLst>
                </a:gridCol>
              </a:tblGrid>
              <a:tr h="118458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Состояние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Расстояние между молекулами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Взаимодействие молекул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Характер движения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Свойства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352172"/>
                  </a:ext>
                </a:extLst>
              </a:tr>
              <a:tr h="1457954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Твердое</a:t>
                      </a:r>
                      <a:r>
                        <a:rPr lang="ru-RU" dirty="0">
                          <a:latin typeface="Arial Black" panose="020B0A040201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060664"/>
                  </a:ext>
                </a:extLst>
              </a:tr>
              <a:tr h="1457954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Жидкость</a:t>
                      </a:r>
                      <a:r>
                        <a:rPr lang="ru-RU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598286"/>
                  </a:ext>
                </a:extLst>
              </a:tr>
              <a:tr h="1457954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052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0354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B1652C72-8856-409F-8E49-1AE73EE5E90C}"/>
              </a:ext>
            </a:extLst>
          </p:cNvPr>
          <p:cNvGraphicFramePr>
            <a:graphicFrameLocks noGrp="1"/>
          </p:cNvGraphicFramePr>
          <p:nvPr/>
        </p:nvGraphicFramePr>
        <p:xfrm>
          <a:off x="179512" y="620688"/>
          <a:ext cx="8784977" cy="557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56914319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984467217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21724690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590621989"/>
                    </a:ext>
                  </a:extLst>
                </a:gridCol>
                <a:gridCol w="1368153">
                  <a:extLst>
                    <a:ext uri="{9D8B030D-6E8A-4147-A177-3AD203B41FA5}">
                      <a16:colId xmlns:a16="http://schemas.microsoft.com/office/drawing/2014/main" val="3998748204"/>
                    </a:ext>
                  </a:extLst>
                </a:gridCol>
              </a:tblGrid>
              <a:tr h="91077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Состояние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Расстояние между молекулами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Взаимодействие молекул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Характер движения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Свойства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352172"/>
                  </a:ext>
                </a:extLst>
              </a:tr>
              <a:tr h="1180200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Твердое</a:t>
                      </a:r>
                      <a:r>
                        <a:rPr lang="ru-RU" dirty="0">
                          <a:latin typeface="Arial Black" panose="020B0A040201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060664"/>
                  </a:ext>
                </a:extLst>
              </a:tr>
              <a:tr h="1180200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Жидкость</a:t>
                      </a:r>
                      <a:r>
                        <a:rPr lang="ru-RU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598286"/>
                  </a:ext>
                </a:extLst>
              </a:tr>
              <a:tr h="1180200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052121"/>
                  </a:ext>
                </a:extLst>
              </a:tr>
            </a:tbl>
          </a:graphicData>
        </a:graphic>
      </p:graphicFrame>
      <p:graphicFrame>
        <p:nvGraphicFramePr>
          <p:cNvPr id="4" name="Таблица 2">
            <a:extLst>
              <a:ext uri="{FF2B5EF4-FFF2-40B4-BE49-F238E27FC236}">
                <a16:creationId xmlns:a16="http://schemas.microsoft.com/office/drawing/2014/main" id="{BED86F61-9524-4F59-8144-6942349D7C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766849"/>
              </p:ext>
            </p:extLst>
          </p:nvPr>
        </p:nvGraphicFramePr>
        <p:xfrm>
          <a:off x="179511" y="640081"/>
          <a:ext cx="8784977" cy="55692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1">
                  <a:extLst>
                    <a:ext uri="{9D8B030D-6E8A-4147-A177-3AD203B41FA5}">
                      <a16:colId xmlns:a16="http://schemas.microsoft.com/office/drawing/2014/main" val="569143193"/>
                    </a:ext>
                  </a:extLst>
                </a:gridCol>
                <a:gridCol w="1800199">
                  <a:extLst>
                    <a:ext uri="{9D8B030D-6E8A-4147-A177-3AD203B41FA5}">
                      <a16:colId xmlns:a16="http://schemas.microsoft.com/office/drawing/2014/main" val="984467217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21724690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590621989"/>
                    </a:ext>
                  </a:extLst>
                </a:gridCol>
                <a:gridCol w="1368153">
                  <a:extLst>
                    <a:ext uri="{9D8B030D-6E8A-4147-A177-3AD203B41FA5}">
                      <a16:colId xmlns:a16="http://schemas.microsoft.com/office/drawing/2014/main" val="3998748204"/>
                    </a:ext>
                  </a:extLst>
                </a:gridCol>
              </a:tblGrid>
              <a:tr h="117906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Состояние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Расстояние между молекулами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Взаимодействие молекул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Характер движения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Свойства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352172"/>
                  </a:ext>
                </a:extLst>
              </a:tr>
              <a:tr h="2917462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Твердое</a:t>
                      </a:r>
                      <a:r>
                        <a:rPr lang="ru-RU" dirty="0">
                          <a:latin typeface="Arial Black" panose="020B0A040201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Очень близко, порядок – кристаллическая структура</a:t>
                      </a:r>
                    </a:p>
                    <a:p>
                      <a:endParaRPr lang="ru-RU" sz="1800" dirty="0"/>
                    </a:p>
                    <a:p>
                      <a:r>
                        <a:rPr lang="ru-RU" sz="1800" dirty="0"/>
                        <a:t>Близко друг к другу, порядок нарушен</a:t>
                      </a:r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Притяжение очень сильное</a:t>
                      </a:r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  <a:p>
                      <a:r>
                        <a:rPr lang="ru-RU" sz="1800" dirty="0"/>
                        <a:t>Сильнее, чем в газах, но слабее, чем в твердых телах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Колеблются около положения равновесия («Оседлые»)</a:t>
                      </a:r>
                    </a:p>
                    <a:p>
                      <a:r>
                        <a:rPr lang="ru-RU" sz="1800" dirty="0"/>
                        <a:t>Перемещаются по всему объему скачками («Кочевники«)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Форма  +</a:t>
                      </a:r>
                    </a:p>
                    <a:p>
                      <a:r>
                        <a:rPr lang="ru-RU" sz="1800" dirty="0"/>
                        <a:t>Объем  +</a:t>
                      </a:r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  <a:p>
                      <a:r>
                        <a:rPr lang="ru-RU" sz="1800" dirty="0"/>
                        <a:t>Форма  –</a:t>
                      </a:r>
                    </a:p>
                    <a:p>
                      <a:r>
                        <a:rPr lang="ru-RU" sz="1800" dirty="0"/>
                        <a:t>Объем  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060664"/>
                  </a:ext>
                </a:extLst>
              </a:tr>
              <a:tr h="1461916">
                <a:tc>
                  <a:txBody>
                    <a:bodyPr/>
                    <a:lstStyle/>
                    <a:p>
                      <a:r>
                        <a:rPr lang="ru-RU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Намного больше, чем в жидкостях</a:t>
                      </a:r>
                    </a:p>
                    <a:p>
                      <a:endParaRPr lang="ru-RU" sz="1800" dirty="0"/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Очень слабое притяжение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Движутся по всем направлениям беспорядочно («Бродяги»)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Форма –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Объем – </a:t>
                      </a:r>
                    </a:p>
                    <a:p>
                      <a:r>
                        <a:rPr lang="ru-RU" sz="1800" dirty="0"/>
                        <a:t>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598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8154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Расположение молекул в твердых телах</a:t>
            </a:r>
            <a:endParaRPr lang="ru-RU" dirty="0"/>
          </a:p>
        </p:txBody>
      </p:sp>
      <p:pic>
        <p:nvPicPr>
          <p:cNvPr id="3" name="Picture 8" descr="http://www.fizika.ru/kniga/tema-07/p-07f-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23" y="1268760"/>
            <a:ext cx="2151856" cy="175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www.fizika.ru/kniga/tema-07/p-07f-5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2778264"/>
            <a:ext cx="228975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4.bp.blogspot.com/-tKQqBwIb8iQ/UDoBm0jNmXI/AAAAAAAAAAM/VwJ6tkcSVWo/s1600/71ab1197965a26d2e4379f8b23c36ebb_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936" y="4714664"/>
            <a:ext cx="22860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72000" y="1669686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Молекулы расположены в определенном порядке –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кристаллическая структура.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Молекулы колеблются возле своего места – сохраняя объем и форму твердого тела.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8568" y="4775207"/>
            <a:ext cx="281023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Притяжение между молекулами очень сильное</a:t>
            </a:r>
          </a:p>
        </p:txBody>
      </p:sp>
    </p:spTree>
    <p:extLst>
      <p:ext uri="{BB962C8B-B14F-4D97-AF65-F5344CB8AC3E}">
        <p14:creationId xmlns:p14="http://schemas.microsoft.com/office/powerpoint/2010/main" val="1301573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Расположение молекул в жидкостях</a:t>
            </a:r>
            <a:endParaRPr lang="ru-RU" dirty="0"/>
          </a:p>
        </p:txBody>
      </p:sp>
      <p:pic>
        <p:nvPicPr>
          <p:cNvPr id="3" name="Picture 2" descr="http://popnano.ru/images/analit/pnppnt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0" y="1472320"/>
            <a:ext cx="3516965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pages.marsu.ru/iac/resurs/terentieva/q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32672"/>
            <a:ext cx="3381197" cy="220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upload.wikimedia.org/wikipedia/commons/6/6d/Translational_motion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58986"/>
            <a:ext cx="2488638" cy="218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17638" y="3441680"/>
            <a:ext cx="486053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Молекулы расположены близко друг к другу, беспорядочно. Не расходятся на большие расстояния, сохраняя объем жидкости. 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Жидкости текучи, трудно сжимаемы из – за действия сил отталкивания между молекулами.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253106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904</TotalTime>
  <Words>650</Words>
  <Application>Microsoft Office PowerPoint</Application>
  <PresentationFormat>Экран (4:3)</PresentationFormat>
  <Paragraphs>147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Arial Black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ТЕМА: Агрегатные состояния вещества. Плавление и отвердевание.</vt:lpstr>
      <vt:lpstr>Цель урока: </vt:lpstr>
      <vt:lpstr>Презентация PowerPoint</vt:lpstr>
      <vt:lpstr>Презентация PowerPoint</vt:lpstr>
      <vt:lpstr>Расположение молекул в твердых телах</vt:lpstr>
      <vt:lpstr>Расположение молекул в жидкостях</vt:lpstr>
      <vt:lpstr>Расположение молекул в газах</vt:lpstr>
      <vt:lpstr>Переход из одного состояния в другое используют в практике:</vt:lpstr>
      <vt:lpstr>Основное отличие трех состояний вещества:</vt:lpstr>
      <vt:lpstr>Презентация PowerPoint</vt:lpstr>
      <vt:lpstr>Плавление </vt:lpstr>
      <vt:lpstr>Презентация PowerPoint</vt:lpstr>
      <vt:lpstr>Презентация PowerPoint</vt:lpstr>
      <vt:lpstr>Кристаллизация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Какие три состояния   вещества вам известны?</dc:title>
  <dc:creator>User</dc:creator>
  <cp:lastModifiedBy>User</cp:lastModifiedBy>
  <cp:revision>21</cp:revision>
  <dcterms:created xsi:type="dcterms:W3CDTF">2021-10-04T07:36:43Z</dcterms:created>
  <dcterms:modified xsi:type="dcterms:W3CDTF">2021-10-16T07:07:48Z</dcterms:modified>
</cp:coreProperties>
</file>