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7" r:id="rId2"/>
    <p:sldId id="277" r:id="rId3"/>
    <p:sldId id="287" r:id="rId4"/>
    <p:sldId id="260" r:id="rId5"/>
    <p:sldId id="271" r:id="rId6"/>
    <p:sldId id="272" r:id="rId7"/>
    <p:sldId id="275" r:id="rId8"/>
    <p:sldId id="283" r:id="rId9"/>
    <p:sldId id="261" r:id="rId10"/>
    <p:sldId id="259" r:id="rId11"/>
    <p:sldId id="284" r:id="rId12"/>
    <p:sldId id="273" r:id="rId13"/>
    <p:sldId id="274" r:id="rId14"/>
    <p:sldId id="285" r:id="rId15"/>
    <p:sldId id="266" r:id="rId16"/>
    <p:sldId id="286" r:id="rId17"/>
    <p:sldId id="276" r:id="rId18"/>
    <p:sldId id="282" r:id="rId19"/>
    <p:sldId id="278" r:id="rId20"/>
    <p:sldId id="267" r:id="rId21"/>
    <p:sldId id="268" r:id="rId22"/>
    <p:sldId id="289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6" autoAdjust="0"/>
    <p:restoredTop sz="94665" autoAdjust="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750B9-39D6-49E6-9420-EB2DE38D00ED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F33009-EBD2-4EE9-8847-DCC5A1A98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11869-D265-4F42-9BB4-CA68C64DDD69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5728C-B5C9-4713-96C7-921191B11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85728C-B5C9-4713-96C7-921191B11829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83324-30E5-4FDC-8A46-887F6F6C5C11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EDA7C-2F7D-465D-8068-24D07BB386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83324-30E5-4FDC-8A46-887F6F6C5C11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EDA7C-2F7D-465D-8068-24D07BB386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83324-30E5-4FDC-8A46-887F6F6C5C11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EDA7C-2F7D-465D-8068-24D07BB386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83324-30E5-4FDC-8A46-887F6F6C5C11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EDA7C-2F7D-465D-8068-24D07BB386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83324-30E5-4FDC-8A46-887F6F6C5C11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EDA7C-2F7D-465D-8068-24D07BB386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83324-30E5-4FDC-8A46-887F6F6C5C11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EDA7C-2F7D-465D-8068-24D07BB386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83324-30E5-4FDC-8A46-887F6F6C5C11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EDA7C-2F7D-465D-8068-24D07BB386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83324-30E5-4FDC-8A46-887F6F6C5C11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EDA7C-2F7D-465D-8068-24D07BB386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AA22A4B-863A-480E-8AE1-70CC0C8EB3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83324-30E5-4FDC-8A46-887F6F6C5C11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EDA7C-2F7D-465D-8068-24D07BB386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audio" Target="file:///G:\&#1076;&#1083;&#1103;%20&#1082;&#1086;&#1084;&#1087;&#1100;&#1102;&#1090;&#1077;&#1088;&#1072;\&#1059;&#1088;&#1086;&#1082;%20&#1084;&#1072;&#1090;&#1077;&#1084;&#1072;&#1090;&#1080;&#1082;&#1080;%20&#1074;%204%20&#1082;&#1083;&#1072;&#1089;&#1089;&#1077;\026-Beethoven.%20Piano%20Sonata%20No14%20-%20I%20Adagio.mp3" TargetMode="External"/><Relationship Id="rId1" Type="http://schemas.microsoft.com/office/2007/relationships/media" Target="file:///G:\&#1076;&#1083;&#1103;%20&#1082;&#1086;&#1084;&#1087;&#1100;&#1102;&#1090;&#1077;&#1088;&#1072;\&#1059;&#1088;&#1086;&#1082;%20&#1084;&#1072;&#1090;&#1077;&#1084;&#1072;&#1090;&#1080;&#1082;&#1080;%20&#1074;%204%20&#1082;&#1083;&#1072;&#1089;&#1089;&#1077;\026-Beethoven.%20Piano%20Sonata%20No14%20-%20I%20Adagio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gif"/><Relationship Id="rId7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gif"/><Relationship Id="rId5" Type="http://schemas.openxmlformats.org/officeDocument/2006/relationships/image" Target="../media/image8.gif"/><Relationship Id="rId10" Type="http://schemas.openxmlformats.org/officeDocument/2006/relationships/image" Target="../media/image13.gif"/><Relationship Id="rId4" Type="http://schemas.openxmlformats.org/officeDocument/2006/relationships/image" Target="../media/image7.gif"/><Relationship Id="rId9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Sawenok4\Pictures\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53248" y="2551837"/>
            <a:ext cx="70375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Урок математики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 4 классе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Выполните вычисления, расставьте  буквы в порядке возрастания соответствующих ответов и расшифруйте слово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4000 * 3 : 100 =         (</a:t>
            </a:r>
            <a:r>
              <a:rPr lang="ru-RU" sz="2400" dirty="0" err="1" smtClean="0"/>
              <a:t>з</a:t>
            </a:r>
            <a:r>
              <a:rPr lang="ru-RU" sz="2400" dirty="0" smtClean="0"/>
              <a:t>)                 1600 : 8 * 4 =          (ч)</a:t>
            </a:r>
          </a:p>
          <a:p>
            <a:r>
              <a:rPr lang="ru-RU" sz="2400" dirty="0" smtClean="0"/>
              <a:t>720 : 6 * 5 =        (а)                        500 * 60 : 100 =        (</a:t>
            </a:r>
            <a:r>
              <a:rPr lang="ru-RU" sz="2400" dirty="0" err="1" smtClean="0"/>
              <a:t>д</a:t>
            </a:r>
            <a:r>
              <a:rPr lang="ru-RU" sz="2400" dirty="0" smtClean="0"/>
              <a:t>)  </a:t>
            </a:r>
          </a:p>
          <a:p>
            <a:r>
              <a:rPr lang="ru-RU" sz="2400" dirty="0" smtClean="0"/>
              <a:t>953 – 720 + 42 =        (а)                19600 + 85 – 685 =            (и)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71604" y="3786190"/>
          <a:ext cx="6096000" cy="1013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2339752" y="2060848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600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771800" y="1628800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120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771800" y="2492896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275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588224" y="1628800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800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732240" y="2060848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300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092280" y="2492896"/>
            <a:ext cx="108012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19000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763688" y="3861048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120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699792" y="3861048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275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707904" y="3861048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300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788024" y="3861048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600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5796136" y="3861048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800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660232" y="3861048"/>
            <a:ext cx="108012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 19000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691680" y="4437112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2699792" y="4437112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3779912" y="4365104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716016" y="4365104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796136" y="4365104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804248" y="4365104"/>
            <a:ext cx="7132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93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4" dur="193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5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6" dur="193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8" dur="193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93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193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6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7" dur="193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9" dur="193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93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6" dur="193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8" dur="193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0" dur="193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93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7" dur="193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9" dur="193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1" dur="193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93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8" dur="193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0" dur="19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2" dur="19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93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9" dur="193" decel="100000"/>
                                        <p:tgtEl>
                                          <p:spTgt spid="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1" dur="193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3" dur="193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4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чивание изображения: белка 147011 / Разрешение: original / Раздел: Животные / HallPic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88913"/>
            <a:ext cx="8075612" cy="6480175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sz="7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– </a:t>
            </a:r>
            <a:r>
              <a:rPr lang="en-US" sz="7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7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dirty="0" smtClean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ru-RU" sz="5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5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км, м, дм, см)</a:t>
            </a:r>
          </a:p>
          <a:p>
            <a:pPr algn="ctr">
              <a:buFontTx/>
              <a:buNone/>
            </a:pPr>
            <a:r>
              <a:rPr lang="ru-RU" sz="7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- </a:t>
            </a:r>
            <a:r>
              <a:rPr lang="ru-RU" sz="7200" dirty="0" err="1">
                <a:solidFill>
                  <a:srgbClr val="CC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ｔ</a:t>
            </a:r>
            <a:endParaRPr lang="ru-RU" sz="7200" dirty="0">
              <a:solidFill>
                <a:srgbClr val="CC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ru-RU" sz="5400" dirty="0">
                <a:solidFill>
                  <a:srgbClr val="0000CC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(</a:t>
            </a:r>
            <a:r>
              <a:rPr lang="ru-RU" sz="5400" dirty="0" err="1">
                <a:solidFill>
                  <a:srgbClr val="0000CC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сут</a:t>
            </a:r>
            <a:r>
              <a:rPr lang="ru-RU" sz="5400" dirty="0">
                <a:solidFill>
                  <a:srgbClr val="0000CC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., ч, мин, с) </a:t>
            </a:r>
          </a:p>
          <a:p>
            <a:pPr algn="ctr">
              <a:buFontTx/>
              <a:buNone/>
            </a:pPr>
            <a:r>
              <a:rPr lang="ru-RU" sz="72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– </a:t>
            </a:r>
            <a:r>
              <a:rPr lang="en-US" sz="7200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Ʋ </a:t>
            </a:r>
            <a:endParaRPr lang="ru-RU" sz="7200" dirty="0">
              <a:solidFill>
                <a:srgbClr val="CC000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ru-RU" sz="5400" dirty="0">
                <a:solidFill>
                  <a:srgbClr val="0000CC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(км/ч, км/мин, м/с)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7682" name="Group 34"/>
          <p:cNvGraphicFramePr>
            <a:graphicFrameLocks noGrp="1"/>
          </p:cNvGraphicFramePr>
          <p:nvPr>
            <p:ph idx="4294967295"/>
          </p:nvPr>
        </p:nvGraphicFramePr>
        <p:xfrm>
          <a:off x="457200" y="274638"/>
          <a:ext cx="8229600" cy="5931726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63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Скорость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Расстояние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Время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2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 км/ч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 км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3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150 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мин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2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 м/с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 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676" name="WordArt 28"/>
          <p:cNvSpPr>
            <a:spLocks noChangeArrowheads="1" noChangeShapeType="1" noTextEdit="1"/>
          </p:cNvSpPr>
          <p:nvPr/>
        </p:nvSpPr>
        <p:spPr bwMode="auto">
          <a:xfrm>
            <a:off x="7092950" y="2349500"/>
            <a:ext cx="6191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4 ч</a:t>
            </a:r>
          </a:p>
        </p:txBody>
      </p:sp>
      <p:sp>
        <p:nvSpPr>
          <p:cNvPr id="27678" name="WordArt 30"/>
          <p:cNvSpPr>
            <a:spLocks noChangeArrowheads="1" noChangeShapeType="1" noTextEdit="1"/>
          </p:cNvSpPr>
          <p:nvPr/>
        </p:nvSpPr>
        <p:spPr bwMode="auto">
          <a:xfrm>
            <a:off x="971550" y="3789363"/>
            <a:ext cx="1905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50 м/мин</a:t>
            </a:r>
          </a:p>
        </p:txBody>
      </p:sp>
      <p:sp>
        <p:nvSpPr>
          <p:cNvPr id="27681" name="WordArt 33"/>
          <p:cNvSpPr>
            <a:spLocks noChangeArrowheads="1" noChangeShapeType="1" noTextEdit="1"/>
          </p:cNvSpPr>
          <p:nvPr/>
        </p:nvSpPr>
        <p:spPr bwMode="auto">
          <a:xfrm>
            <a:off x="3851275" y="5229225"/>
            <a:ext cx="12096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180 м</a:t>
            </a:r>
          </a:p>
        </p:txBody>
      </p:sp>
      <p:sp>
        <p:nvSpPr>
          <p:cNvPr id="27683" name="Rectangle 35"/>
          <p:cNvSpPr>
            <a:spLocks noChangeArrowheads="1"/>
          </p:cNvSpPr>
          <p:nvPr/>
        </p:nvSpPr>
        <p:spPr bwMode="auto">
          <a:xfrm>
            <a:off x="250825" y="3068638"/>
            <a:ext cx="8642350" cy="14398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84" name="Rectangle 36"/>
          <p:cNvSpPr>
            <a:spLocks noChangeArrowheads="1"/>
          </p:cNvSpPr>
          <p:nvPr/>
        </p:nvSpPr>
        <p:spPr bwMode="auto">
          <a:xfrm>
            <a:off x="250825" y="4868863"/>
            <a:ext cx="8642350" cy="14398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6" grpId="0" animBg="1"/>
      <p:bldP spid="27678" grpId="0" animBg="1"/>
      <p:bldP spid="27681" grpId="0" animBg="1"/>
      <p:bldP spid="27683" grpId="0" animBg="1"/>
      <p:bldP spid="2768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заров.Картинки - Просмотр 9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 descr="Бесплатно скачать картинки Сказочный, зимний, лес, обои - 3108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59715" y="2551837"/>
            <a:ext cx="78245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Работа по учебнику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стр. 8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звивающие занятия и игры с детьми 5-6 лет. Февраль. Сайт для детей и родителе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Обои на рабочий стол 161 5 7477"/>
          <p:cNvPicPr>
            <a:picLocks noChangeAspect="1" noChangeArrowheads="1"/>
          </p:cNvPicPr>
          <p:nvPr/>
        </p:nvPicPr>
        <p:blipFill>
          <a:blip r:embed="rId2" cstate="print">
            <a:lum bright="26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0"/>
            <a:ext cx="828092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Физкультминутка 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764704"/>
            <a:ext cx="6804248" cy="60939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Отложите - </a:t>
            </a:r>
            <a:r>
              <a:rPr lang="ru-RU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</a:t>
            </a: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тетрадку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Раз, два!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Становитесь на зарядку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Раз, два!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Сладко – </a:t>
            </a:r>
            <a:r>
              <a:rPr lang="ru-RU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сладко</a:t>
            </a: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потянулись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прогнулись, и пригнулись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Распрямились, разогнулись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Ваши мышцы все проснулись?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Ваши губы улыбнулись?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работать будем снова?</a:t>
            </a:r>
          </a:p>
          <a:p>
            <a:pPr>
              <a:spcBef>
                <a:spcPts val="0"/>
              </a:spcBef>
            </a:pPr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Да!</a:t>
            </a:r>
            <a:endParaRPr lang="ru-RU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g-fotki.yandex.ru/get/3/102699435.56c/0_7b6a3_65f8dec3_X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1143000"/>
          </a:xfrm>
          <a:noFill/>
          <a:ln>
            <a:noFill/>
          </a:ln>
        </p:spPr>
        <p:txBody>
          <a:bodyPr/>
          <a:lstStyle/>
          <a:p>
            <a:r>
              <a:rPr lang="ru-RU" b="1" dirty="0" smtClean="0"/>
              <a:t>3акрепление изученного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6280" y="1585894"/>
            <a:ext cx="8215370" cy="5114948"/>
          </a:xfrm>
          <a:noFill/>
        </p:spPr>
        <p:txBody>
          <a:bodyPr>
            <a:normAutofit/>
          </a:bodyPr>
          <a:lstStyle/>
          <a:p>
            <a:r>
              <a:rPr lang="ru-RU" sz="4400" b="1" dirty="0" smtClean="0"/>
              <a:t>№ 32         </a:t>
            </a:r>
          </a:p>
          <a:p>
            <a:r>
              <a:rPr lang="ru-RU" sz="4400" b="1" dirty="0" smtClean="0"/>
              <a:t> № 34</a:t>
            </a:r>
            <a:endParaRPr lang="ru-RU" sz="4400" b="1" dirty="0"/>
          </a:p>
        </p:txBody>
      </p:sp>
      <p:pic>
        <p:nvPicPr>
          <p:cNvPr id="7" name="Рисунок 6" descr="зима, живопись, снег, on the ridge, Bruce miller, животные, олени картинки на рабочий стол скачать 1152x864 622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428736"/>
            <a:ext cx="664370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img-fotki.yandex.ru/get/3/102699435.56c/0_7b6a3_65f8dec3_XL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8312" cy="1131910"/>
          </a:xfrm>
          <a:noFill/>
        </p:spPr>
        <p:txBody>
          <a:bodyPr/>
          <a:lstStyle/>
          <a:p>
            <a:r>
              <a:rPr lang="ru-RU" dirty="0" smtClean="0"/>
              <a:t>Самостоятельная работа № 33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8858312" cy="5357850"/>
          </a:xfrm>
          <a:noFill/>
        </p:spPr>
        <p:txBody>
          <a:bodyPr/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Проверка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10238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319530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398207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75881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СИНИЧКА НА ЗАСНЕЖЕННОЙ ЕЛИ обои для рабочего стола. Фото Синичка на заснеженной ели: Зима, Снег, Лес, Иней, синичка WPAPERS.RU ("/>
          <p:cNvPicPr>
            <a:picLocks noChangeAspect="1" noChangeArrowheads="1"/>
          </p:cNvPicPr>
          <p:nvPr/>
        </p:nvPicPr>
        <p:blipFill>
          <a:blip r:embed="rId6" cstate="print"/>
          <a:srcRect l="4636"/>
          <a:stretch>
            <a:fillRect/>
          </a:stretch>
        </p:blipFill>
        <p:spPr bwMode="auto">
          <a:xfrm>
            <a:off x="3059832" y="1340768"/>
            <a:ext cx="5924602" cy="5293638"/>
          </a:xfrm>
          <a:prstGeom prst="rect">
            <a:avLst/>
          </a:prstGeom>
          <a:noFill/>
        </p:spPr>
      </p:pic>
      <p:pic>
        <p:nvPicPr>
          <p:cNvPr id="7" name="026-Beethoven. Piano Sonata No14 - I Adagi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16416" y="6926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6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" y="0"/>
            <a:ext cx="911352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467544" y="260648"/>
            <a:ext cx="8229600" cy="5851525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sz="4400" b="1" dirty="0" smtClean="0">
                <a:solidFill>
                  <a:schemeClr val="tx2"/>
                </a:solidFill>
                <a:latin typeface="Bookman Old Style" pitchFamily="18" charset="0"/>
              </a:rPr>
              <a:t>Давайте, ребята, учиться считать,</a:t>
            </a:r>
          </a:p>
          <a:p>
            <a:r>
              <a:rPr lang="ru-RU" sz="4400" b="1" dirty="0" smtClean="0">
                <a:solidFill>
                  <a:schemeClr val="tx2"/>
                </a:solidFill>
                <a:latin typeface="Bookman Old Style" pitchFamily="18" charset="0"/>
              </a:rPr>
              <a:t>Делить, умножать, прибавлять, вычитать,</a:t>
            </a:r>
          </a:p>
          <a:p>
            <a:r>
              <a:rPr lang="ru-RU" sz="4400" b="1" dirty="0" smtClean="0">
                <a:solidFill>
                  <a:schemeClr val="tx2"/>
                </a:solidFill>
                <a:latin typeface="Bookman Old Style" pitchFamily="18" charset="0"/>
              </a:rPr>
              <a:t>Запомните все, что без точного счёта, </a:t>
            </a:r>
          </a:p>
          <a:p>
            <a:r>
              <a:rPr lang="ru-RU" sz="4400" b="1" dirty="0" smtClean="0">
                <a:solidFill>
                  <a:schemeClr val="tx2"/>
                </a:solidFill>
                <a:latin typeface="Bookman Old Style" pitchFamily="18" charset="0"/>
              </a:rPr>
              <a:t>Не сдвинется с места любая работа</a:t>
            </a:r>
            <a:endParaRPr lang="ru-RU" sz="4400" b="1" dirty="0">
              <a:solidFill>
                <a:schemeClr val="tx2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noFill/>
        </p:spPr>
        <p:txBody>
          <a:bodyPr>
            <a:normAutofit fontScale="90000"/>
          </a:bodyPr>
          <a:lstStyle/>
          <a:p>
            <a:r>
              <a:rPr lang="ru-RU" dirty="0" smtClean="0"/>
              <a:t>Блиц - 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  <a:noFill/>
        </p:spPr>
        <p:txBody>
          <a:bodyPr>
            <a:normAutofit fontScale="92500"/>
          </a:bodyPr>
          <a:lstStyle/>
          <a:p>
            <a:pPr>
              <a:spcBef>
                <a:spcPts val="0"/>
              </a:spcBef>
            </a:pPr>
            <a:r>
              <a:rPr lang="ru-RU" sz="2400" dirty="0" smtClean="0"/>
              <a:t>Как найти скорость?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а)</a:t>
            </a:r>
            <a:r>
              <a:rPr lang="en-US" sz="2400" dirty="0" smtClean="0"/>
              <a:t> S : t            </a:t>
            </a:r>
            <a:r>
              <a:rPr lang="ru-RU" sz="2400" dirty="0" smtClean="0"/>
              <a:t>          </a:t>
            </a:r>
            <a:r>
              <a:rPr lang="en-US" sz="2400" dirty="0" smtClean="0"/>
              <a:t> </a:t>
            </a:r>
            <a:r>
              <a:rPr lang="ru-RU" sz="2400" dirty="0" smtClean="0"/>
              <a:t>б)</a:t>
            </a:r>
            <a:r>
              <a:rPr lang="en-US" sz="2400" dirty="0" smtClean="0"/>
              <a:t>  t * v              </a:t>
            </a:r>
            <a:r>
              <a:rPr lang="ru-RU" sz="2400" dirty="0" smtClean="0"/>
              <a:t>в)</a:t>
            </a:r>
            <a:r>
              <a:rPr lang="en-US" sz="2400" dirty="0" smtClean="0"/>
              <a:t>  S * t</a:t>
            </a:r>
            <a:endParaRPr lang="ru-RU" sz="2400" dirty="0" smtClean="0"/>
          </a:p>
          <a:p>
            <a:pPr>
              <a:spcBef>
                <a:spcPts val="0"/>
              </a:spcBef>
            </a:pPr>
            <a:r>
              <a:rPr lang="ru-RU" sz="2400" dirty="0" smtClean="0"/>
              <a:t>Грузовая машина вышла из посёлка в 7 часов и прибыла в город в 13 ч того же дня. За это время она прошла 240 км. С какой скоростью шла машина?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а) 50 км/ч               б) 70 км/ч          в) 40 км/ч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Со станций выехали одновременно два катера и встретились через 2 часа. Найди расстояние между станциями, если скорость</a:t>
            </a:r>
            <a:r>
              <a:rPr lang="en-US" sz="2400" dirty="0" smtClean="0"/>
              <a:t> I</a:t>
            </a:r>
            <a:r>
              <a:rPr lang="ru-RU" sz="2400" dirty="0" smtClean="0"/>
              <a:t> – 20 км/ч, а </a:t>
            </a:r>
            <a:r>
              <a:rPr lang="en-US" sz="2400" dirty="0" smtClean="0"/>
              <a:t> II</a:t>
            </a:r>
            <a:r>
              <a:rPr lang="ru-RU" sz="2400" dirty="0" smtClean="0"/>
              <a:t> – 30 км/ч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а) 90км                  б) 100 км              в) 110 км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Для двух объектов, которые начали двигаться одновременно навстречу друг другу, при встречи время будет: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а) больше у того, чья скорость выше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б) одинаково 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в) больше у того, чья скорость ниже  </a:t>
            </a:r>
          </a:p>
          <a:p>
            <a:pPr>
              <a:spcBef>
                <a:spcPts val="0"/>
              </a:spcBef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Итог урока: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Какая задача сегодня на уроке была самой интересной?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Какое задание вызвало затруднение?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было самым важным на уроке?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Иллюстрация 1 из 1 для Дневник школьный для 1-4 классов &quot;Тигренок с бабочками&quot; (ДИМ104808) Лабиринт - канцтовы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4" y="1600200"/>
            <a:ext cx="7058032" cy="45259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3105835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Учебник</a:t>
            </a:r>
          </a:p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стр. 10 №2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755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Sawenok4\Pictures\8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</a:t>
            </a:r>
            <a:endParaRPr lang="ru-RU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енаенан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357562"/>
            <a:ext cx="557216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lack738.narod.ru/urok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730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im2-tub-ru.yandex.net/i?id=3c1c76e0d4a33121a9ec562d9047b6ad-52-144&amp;n=2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929066"/>
            <a:ext cx="2714644" cy="2500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http://im1-tub-ru.yandex.net/i?id=ff5bab0b9a4287259652fb45f94a32af-26-144&amp;n=21"/>
          <p:cNvPicPr>
            <a:picLocks noGrp="1"/>
          </p:cNvPicPr>
          <p:nvPr>
            <p:ph idx="1"/>
          </p:nvPr>
        </p:nvPicPr>
        <p:blipFill>
          <a:blip r:embed="rId4" cstate="print"/>
          <a:srcRect b="11111"/>
          <a:stretch>
            <a:fillRect/>
          </a:stretch>
        </p:blipFill>
        <p:spPr bwMode="auto">
          <a:xfrm>
            <a:off x="285720" y="571480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1-tub-ru.yandex.net/i?id=ff5bab0b9a4287259652fb45f94a32af-26-144&amp;n=21"/>
          <p:cNvPicPr/>
          <p:nvPr/>
        </p:nvPicPr>
        <p:blipFill>
          <a:blip r:embed="rId4" cstate="print"/>
          <a:srcRect b="12000"/>
          <a:stretch>
            <a:fillRect/>
          </a:stretch>
        </p:blipFill>
        <p:spPr bwMode="auto">
          <a:xfrm>
            <a:off x="428596" y="2285992"/>
            <a:ext cx="178595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1-tub-ru.yandex.net/i?id=ff5bab0b9a4287259652fb45f94a32af-26-144&amp;n=21"/>
          <p:cNvPicPr/>
          <p:nvPr/>
        </p:nvPicPr>
        <p:blipFill>
          <a:blip r:embed="rId4" cstate="print"/>
          <a:srcRect b="12000"/>
          <a:stretch>
            <a:fillRect/>
          </a:stretch>
        </p:blipFill>
        <p:spPr bwMode="auto">
          <a:xfrm>
            <a:off x="2857488" y="785794"/>
            <a:ext cx="171451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1-tub-ru.yandex.net/i?id=ff5bab0b9a4287259652fb45f94a32af-26-144&amp;n=21"/>
          <p:cNvPicPr/>
          <p:nvPr/>
        </p:nvPicPr>
        <p:blipFill>
          <a:blip r:embed="rId4" cstate="print"/>
          <a:srcRect b="12000"/>
          <a:stretch>
            <a:fillRect/>
          </a:stretch>
        </p:blipFill>
        <p:spPr bwMode="auto">
          <a:xfrm>
            <a:off x="5143504" y="928670"/>
            <a:ext cx="178595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1-tub-ru.yandex.net/i?id=ff5bab0b9a4287259652fb45f94a32af-26-144&amp;n=21"/>
          <p:cNvPicPr/>
          <p:nvPr/>
        </p:nvPicPr>
        <p:blipFill>
          <a:blip r:embed="rId4" cstate="print"/>
          <a:srcRect b="11538"/>
          <a:stretch>
            <a:fillRect/>
          </a:stretch>
        </p:blipFill>
        <p:spPr bwMode="auto">
          <a:xfrm>
            <a:off x="4786314" y="2643182"/>
            <a:ext cx="157163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1-tub-ru.yandex.net/i?id=ff5bab0b9a4287259652fb45f94a32af-26-144&amp;n=21"/>
          <p:cNvPicPr/>
          <p:nvPr/>
        </p:nvPicPr>
        <p:blipFill>
          <a:blip r:embed="rId4" cstate="print"/>
          <a:srcRect b="10526"/>
          <a:stretch>
            <a:fillRect/>
          </a:stretch>
        </p:blipFill>
        <p:spPr bwMode="auto">
          <a:xfrm>
            <a:off x="7358082" y="571480"/>
            <a:ext cx="150019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im1-tub-ru.yandex.net/i?id=ff5bab0b9a4287259652fb45f94a32af-26-144&amp;n=21"/>
          <p:cNvPicPr/>
          <p:nvPr/>
        </p:nvPicPr>
        <p:blipFill>
          <a:blip r:embed="rId4" cstate="print"/>
          <a:srcRect b="10000"/>
          <a:stretch>
            <a:fillRect/>
          </a:stretch>
        </p:blipFill>
        <p:spPr bwMode="auto">
          <a:xfrm>
            <a:off x="7215206" y="2643182"/>
            <a:ext cx="150019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im1-tub-ru.yandex.net/i?id=ff5bab0b9a4287259652fb45f94a32af-26-144&amp;n=21"/>
          <p:cNvPicPr/>
          <p:nvPr/>
        </p:nvPicPr>
        <p:blipFill>
          <a:blip r:embed="rId4" cstate="print"/>
          <a:srcRect b="9524"/>
          <a:stretch>
            <a:fillRect/>
          </a:stretch>
        </p:blipFill>
        <p:spPr bwMode="auto">
          <a:xfrm>
            <a:off x="2643174" y="2643182"/>
            <a:ext cx="178595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im1-tub-ru.yandex.net/i?id=ff5bab0b9a4287259652fb45f94a32af-26-144&amp;n=21"/>
          <p:cNvPicPr/>
          <p:nvPr/>
        </p:nvPicPr>
        <p:blipFill>
          <a:blip r:embed="rId4" cstate="print"/>
          <a:srcRect b="13636"/>
          <a:stretch>
            <a:fillRect/>
          </a:stretch>
        </p:blipFill>
        <p:spPr bwMode="auto">
          <a:xfrm>
            <a:off x="3779912" y="4725144"/>
            <a:ext cx="185735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im2-tub-ru.yandex.net/i?id=3c1c76e0d4a33121a9ec562d9047b6ad-52-144&amp;n=2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143380"/>
            <a:ext cx="257176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 стрелкой 16"/>
          <p:cNvCxnSpPr/>
          <p:nvPr/>
        </p:nvCxnSpPr>
        <p:spPr>
          <a:xfrm>
            <a:off x="6156176" y="1916832"/>
            <a:ext cx="1296144" cy="3672408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Устный счёт.   Математическое лукошко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71472" y="714356"/>
            <a:ext cx="85725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60*7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143240" y="857232"/>
            <a:ext cx="92869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16*40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500694" y="1000108"/>
            <a:ext cx="85725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80*8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7572396" y="642918"/>
            <a:ext cx="85725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84*5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7429520" y="2857496"/>
            <a:ext cx="857256" cy="439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84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 :2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5000628" y="2714620"/>
            <a:ext cx="85725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210*2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4139952" y="4869160"/>
            <a:ext cx="85725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30*14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2857488" y="2857496"/>
            <a:ext cx="107157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1280 : 2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714348" y="2357430"/>
            <a:ext cx="85725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320*2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 useBgFill="1">
        <p:nvSpPr>
          <p:cNvPr id="33" name="Заголовок 1"/>
          <p:cNvSpPr txBox="1">
            <a:spLocks/>
          </p:cNvSpPr>
          <p:nvPr/>
        </p:nvSpPr>
        <p:spPr>
          <a:xfrm>
            <a:off x="1214414" y="5786454"/>
            <a:ext cx="85725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420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 useBgFill="1">
        <p:nvSpPr>
          <p:cNvPr id="34" name="Заголовок 1"/>
          <p:cNvSpPr txBox="1">
            <a:spLocks/>
          </p:cNvSpPr>
          <p:nvPr/>
        </p:nvSpPr>
        <p:spPr>
          <a:xfrm>
            <a:off x="7286644" y="5929330"/>
            <a:ext cx="85725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640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3491880" y="1628800"/>
            <a:ext cx="3816424" cy="3960440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491880" y="3357538"/>
            <a:ext cx="3275208" cy="2356338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1331640" y="3284984"/>
            <a:ext cx="5760640" cy="2232248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2339752" y="5661248"/>
            <a:ext cx="2088232" cy="0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3059832" y="3593345"/>
            <a:ext cx="4907331" cy="1764481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2627784" y="1556792"/>
            <a:ext cx="5400600" cy="3888432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1331640" y="1700808"/>
            <a:ext cx="864096" cy="3600400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H="1">
            <a:off x="2419772" y="3813015"/>
            <a:ext cx="2993731" cy="1527332"/>
          </a:xfrm>
          <a:prstGeom prst="straightConnector1">
            <a:avLst/>
          </a:prstGeom>
          <a:ln w="635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7" name="Picture 9" descr="авто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3789363"/>
            <a:ext cx="3241675" cy="1290637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640" y="2132856"/>
            <a:ext cx="7200800" cy="750887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Bookman Old Style" pitchFamily="18" charset="0"/>
              </a:rPr>
              <a:t>Тип урока - Экскурсия в зимний лес </a:t>
            </a:r>
            <a:endParaRPr lang="ru-RU" sz="4000" b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560" y="260648"/>
            <a:ext cx="8352928" cy="1728192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7030A0"/>
                </a:solidFill>
                <a:latin typeface="Bookman Old Style" pitchFamily="18" charset="0"/>
              </a:rPr>
              <a:t>Тема: Задачи </a:t>
            </a:r>
            <a:r>
              <a:rPr lang="ru-RU" sz="5400" b="1" i="1" dirty="0">
                <a:solidFill>
                  <a:srgbClr val="7030A0"/>
                </a:solidFill>
                <a:latin typeface="Bookman Old Style" pitchFamily="18" charset="0"/>
              </a:rPr>
              <a:t>на </a:t>
            </a:r>
            <a:r>
              <a:rPr lang="ru-RU" sz="5400" b="1" i="1" dirty="0" smtClean="0">
                <a:solidFill>
                  <a:srgbClr val="7030A0"/>
                </a:solidFill>
                <a:latin typeface="Bookman Old Style" pitchFamily="18" charset="0"/>
              </a:rPr>
              <a:t>           движение</a:t>
            </a:r>
            <a:endParaRPr lang="ru-RU" sz="5400" b="1" i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5949950"/>
            <a:ext cx="9144000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0" y="4149725"/>
            <a:ext cx="9144000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055" name="Picture 7" descr="автобус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3913" y="3789363"/>
            <a:ext cx="3240087" cy="2111375"/>
          </a:xfrm>
          <a:prstGeom prst="rect">
            <a:avLst/>
          </a:prstGeom>
          <a:noFill/>
        </p:spPr>
      </p:pic>
      <p:pic>
        <p:nvPicPr>
          <p:cNvPr id="2056" name="Picture 8" descr="Ai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052736"/>
            <a:ext cx="1793875" cy="957263"/>
          </a:xfrm>
          <a:prstGeom prst="rect">
            <a:avLst/>
          </a:prstGeom>
          <a:noFill/>
        </p:spPr>
      </p:pic>
      <p:pic>
        <p:nvPicPr>
          <p:cNvPr id="2058" name="Picture 10" descr="motorcycle_clipart_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2500" y="5589588"/>
            <a:ext cx="889000" cy="1184275"/>
          </a:xfrm>
          <a:prstGeom prst="rect">
            <a:avLst/>
          </a:prstGeom>
          <a:noFill/>
        </p:spPr>
      </p:pic>
      <p:pic>
        <p:nvPicPr>
          <p:cNvPr id="2060" name="Picture 12" descr="Horse17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2780928"/>
            <a:ext cx="2581275" cy="1790700"/>
          </a:xfrm>
          <a:prstGeom prst="rect">
            <a:avLst/>
          </a:prstGeom>
          <a:noFill/>
        </p:spPr>
      </p:pic>
      <p:pic>
        <p:nvPicPr>
          <p:cNvPr id="2061" name="Picture 13" descr="Chicken_20[1]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25" y="5949950"/>
            <a:ext cx="1589088" cy="665163"/>
          </a:xfrm>
          <a:prstGeom prst="rect">
            <a:avLst/>
          </a:prstGeom>
          <a:noFill/>
        </p:spPr>
      </p:pic>
      <p:pic>
        <p:nvPicPr>
          <p:cNvPr id="2062" name="Picture 14" descr="doggy_97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068638"/>
            <a:ext cx="1524000" cy="1143000"/>
          </a:xfrm>
          <a:prstGeom prst="rect">
            <a:avLst/>
          </a:prstGeom>
          <a:noFill/>
        </p:spPr>
      </p:pic>
      <p:pic>
        <p:nvPicPr>
          <p:cNvPr id="2063" name="Picture 15" descr="bird26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12360" y="1412776"/>
            <a:ext cx="1081088" cy="865187"/>
          </a:xfrm>
          <a:prstGeom prst="rect">
            <a:avLst/>
          </a:prstGeom>
          <a:noFill/>
        </p:spPr>
      </p:pic>
      <p:pic>
        <p:nvPicPr>
          <p:cNvPr id="2065" name="Picture 17" descr="бегун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0825" y="4508500"/>
            <a:ext cx="754063" cy="207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C 0.00226 0.00973 0.01128 0.0125 0.01667 0.01899 C 0.02656 0.03102 0.04219 0.05834 0.05347 0.06412 C 0.05955 0.07732 0.06944 0.08727 0.07726 0.09861 C 0.08437 0.10903 0.08003 0.09931 0.08802 0.10903 C 0.09149 0.11343 0.09358 0.11991 0.09757 0.12292 C 0.10503 0.12848 0.11042 0.13588 0.11667 0.14399 C 0.12153 0.15024 0.13108 0.15672 0.13681 0.16111 C 0.14028 0.16366 0.14757 0.16829 0.14757 0.16852 C 0.1559 0.17986 0.14618 0.16783 0.1559 0.175 C 0.1625 0.17986 0.1684 0.18588 0.175 0.19074 C 0.17795 0.19306 0.1816 0.19329 0.18455 0.19584 C 0.19201 0.20255 0.20069 0.20834 0.20955 0.21135 C 0.22483 0.22269 0.23976 0.23496 0.25712 0.2375 C 0.27187 0.24861 0.28854 0.24977 0.30469 0.25301 C 0.33559 0.25949 0.36632 0.26227 0.39757 0.26528 C 0.4151 0.2713 0.43316 0.27338 0.45121 0.2757 C 0.48611 0.27431 0.52101 0.27385 0.5559 0.27199 C 0.56181 0.27176 0.56979 0.26019 0.575 0.25649 C 0.58194 0.25139 0.58993 0.24838 0.59757 0.24607 C 0.60208 0.24236 0.60556 0.23912 0.61059 0.2375 C 0.62656 0.20278 0.65052 0.20024 0.67257 0.17848 C 0.68611 0.16505 0.69844 0.14746 0.70955 0.1301 C 0.71337 0.12408 0.71806 0.11922 0.72135 0.1125 C 0.72448 0.10625 0.73437 0.09028 0.73681 0.08149 C 0.74323 0.05857 0.73437 0.0875 0.74392 0.06412 C 0.74757 0.05533 0.74844 0.04514 0.75226 0.03635 C 0.7526 0.03357 0.75278 0.03056 0.75347 0.02778 C 0.75399 0.0257 0.75538 0.02454 0.7559 0.02269 C 0.75677 0.01945 0.75642 0.01551 0.75712 0.01204 C 0.76198 -0.01088 0.76771 -0.03333 0.77014 -0.05717 C 0.76962 -0.08333 0.77708 -0.11273 0.76788 -0.13495 C 0.76007 -0.15393 0.74062 -0.18055 0.72726 -0.18703 C 0.72118 -0.19328 0.71667 -0.19652 0.70955 -0.1993 C 0.7026 -0.20532 0.69705 -0.20902 0.68924 -0.21134 C 0.68333 -0.21666 0.68056 -0.21828 0.67378 -0.2199 C 0.66927 -0.22314 0.66545 -0.22523 0.66059 -0.22708 C 0.65069 -0.23472 0.63715 -0.23564 0.62621 -0.2375 C 0.58611 -0.2368 0.54479 -0.24814 0.50573 -0.23379 C 0.50017 -0.23194 0.49635 -0.22708 0.49045 -0.22523 C 0.48576 -0.22199 0.48177 -0.22106 0.47708 -0.21851 C 0.46615 -0.21226 0.45434 -0.2037 0.44288 -0.20092 C 0.43576 -0.1993 0.43437 -0.20023 0.42847 -0.19745 C 0.41285 -0.19004 0.39722 -0.18148 0.3809 -0.17847 C 0.36996 -0.17314 0.35972 -0.16481 0.35 -0.15601 C 0.3434 -0.15 0.33194 -0.13564 0.325 -0.13356 C 0.31146 -0.12939 0.29931 -0.11851 0.28681 -0.11088 C 0.27882 -0.10578 0.2691 -0.10347 0.26059 -0.10046 C 0.22899 -0.07338 0.1934 -0.04583 0.15712 -0.03657 C 0.15017 -0.03148 0.14288 -0.03264 0.13559 -0.02939 C 0.07726 -0.0037 0.18229 -0.0243 -0.01198 -0.0243 " pathEditMode="relative" rAng="0" ptsTypes="ffffffffffffffffffffffffffffffffffffffffffffffffffA">
                                      <p:cBhvr>
                                        <p:cTn id="11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00" y="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Разминка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800" dirty="0" smtClean="0"/>
              <a:t>«</a:t>
            </a:r>
            <a:r>
              <a:rPr lang="ru-RU" sz="2800" dirty="0"/>
              <a:t>Мерседес» проехал 20км. Сколько километров проехало каждое </a:t>
            </a:r>
            <a:r>
              <a:rPr lang="ru-RU" sz="2800" dirty="0" smtClean="0"/>
              <a:t>из </a:t>
            </a:r>
            <a:r>
              <a:rPr lang="ru-RU" sz="2800" dirty="0"/>
              <a:t>его четырех </a:t>
            </a:r>
            <a:r>
              <a:rPr lang="ru-RU" sz="2800" dirty="0" smtClean="0"/>
              <a:t>колёс</a:t>
            </a:r>
            <a:r>
              <a:rPr lang="ru-RU" sz="2800" dirty="0"/>
              <a:t>? </a:t>
            </a:r>
          </a:p>
          <a:p>
            <a:pPr>
              <a:lnSpc>
                <a:spcPct val="80000"/>
              </a:lnSpc>
            </a:pPr>
            <a:endParaRPr lang="ru-RU" sz="2800" dirty="0" smtClean="0"/>
          </a:p>
          <a:p>
            <a:pPr>
              <a:lnSpc>
                <a:spcPct val="80000"/>
              </a:lnSpc>
            </a:pPr>
            <a:r>
              <a:rPr lang="ru-RU" sz="2800" dirty="0" smtClean="0"/>
              <a:t>Рассеянный мальчик вышел из дома и пошёл к своему другу Андрею. Расстояние между их домами 2 км. Когда он прошёл половину пути и сел отдохнуть, то вспомнил, что забыл дома книгу. Мальчик вернулся домой, взял книгу и снова пошёл к Андрею. Когда он подошёл к дому Андрея, то вспомнил, что на месте отдыха забыл сумку. Мальчику пришлось вернуться за сумкой и снова идти к другу. Когда он пришёл к Андрею, то понял, что вместо 2 км он прошёл гораздо больше. Сколько километров прошёл мальчик?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457200" y="274638"/>
            <a:ext cx="8229600" cy="5851525"/>
          </a:xfrm>
        </p:spPr>
        <p:txBody>
          <a:bodyPr>
            <a:normAutofit/>
          </a:bodyPr>
          <a:lstStyle/>
          <a:p>
            <a:r>
              <a:rPr lang="ru-RU" dirty="0" smtClean="0"/>
              <a:t>Три человека ждали поезда 3 часа. Сколько времени ждал каждый?</a:t>
            </a:r>
          </a:p>
          <a:p>
            <a:r>
              <a:rPr lang="ru-RU" dirty="0" smtClean="0"/>
              <a:t>Шел человек в город и по дороге догнал трех своих знакомых. Сколько человек шло в город?</a:t>
            </a:r>
          </a:p>
          <a:p>
            <a:endParaRPr lang="ru-RU" dirty="0"/>
          </a:p>
        </p:txBody>
      </p:sp>
      <p:pic>
        <p:nvPicPr>
          <p:cNvPr id="3" name="Рисунок 2" descr="http://im3-tub-ru.yandex.net/i?id=12f22730b7764409671ef7950c9164e9-119-144&amp;n=2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071810"/>
            <a:ext cx="564360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inter-season-snow-birds-frozen-finland-macro-bullfinch-branc..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4876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&quot;Рябинушка Урала &quot; автор Рябинушка а-акапелла - стихи и проза на Избе-Читальн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0"/>
            <a:ext cx="44291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Зверюшки зимой в лесу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7562"/>
            <a:ext cx="4714876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-fotki.yandex.ru/get/3/102699435.56c/0_7b6a3_65f8dec3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Блицтурнир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72164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Лыжник пробежал 25 км за </a:t>
            </a:r>
            <a:r>
              <a:rPr lang="ru-RU" sz="2800" b="1" i="1" dirty="0" smtClean="0"/>
              <a:t>а</a:t>
            </a:r>
            <a:r>
              <a:rPr lang="ru-RU" sz="2400" i="1" dirty="0" smtClean="0"/>
              <a:t> </a:t>
            </a:r>
            <a:r>
              <a:rPr lang="ru-RU" sz="2400" dirty="0" smtClean="0"/>
              <a:t>ч. С какой скоростью он двигался?</a:t>
            </a:r>
          </a:p>
          <a:p>
            <a:r>
              <a:rPr lang="ru-RU" sz="2400" b="1" dirty="0" smtClean="0"/>
              <a:t>(25  : </a:t>
            </a:r>
            <a:r>
              <a:rPr lang="ru-RU" sz="2400" b="1" i="1" dirty="0" smtClean="0"/>
              <a:t>а </a:t>
            </a:r>
            <a:r>
              <a:rPr lang="ru-RU" sz="2400" b="1" dirty="0" smtClean="0"/>
              <a:t>)</a:t>
            </a:r>
            <a:endParaRPr lang="ru-RU" sz="2400" b="1" i="1" dirty="0" smtClean="0"/>
          </a:p>
          <a:p>
            <a:r>
              <a:rPr lang="ru-RU" sz="2400" dirty="0" smtClean="0"/>
              <a:t>Расстояние между станциями </a:t>
            </a:r>
            <a:r>
              <a:rPr lang="ru-RU" sz="2800" b="1" i="1" dirty="0" smtClean="0"/>
              <a:t>с</a:t>
            </a:r>
            <a:r>
              <a:rPr lang="ru-RU" sz="2400" i="1" dirty="0" smtClean="0"/>
              <a:t> </a:t>
            </a:r>
            <a:r>
              <a:rPr lang="ru-RU" sz="2400" dirty="0" smtClean="0"/>
              <a:t>км. Поезд едет со скоростью 80 км/ч. За какое время он преодолеет это расстояние?</a:t>
            </a:r>
          </a:p>
          <a:p>
            <a:r>
              <a:rPr lang="ru-RU" sz="2400" b="1" dirty="0" smtClean="0"/>
              <a:t>(</a:t>
            </a:r>
            <a:r>
              <a:rPr lang="ru-RU" sz="2400" b="1" i="1" dirty="0" smtClean="0"/>
              <a:t>с : </a:t>
            </a:r>
            <a:r>
              <a:rPr lang="ru-RU" sz="2400" b="1" dirty="0" smtClean="0"/>
              <a:t>80 )</a:t>
            </a:r>
          </a:p>
          <a:p>
            <a:r>
              <a:rPr lang="ru-RU" sz="2400" dirty="0" smtClean="0"/>
              <a:t>Самолёт летит со скоростью </a:t>
            </a:r>
            <a:r>
              <a:rPr lang="en-US" sz="2800" b="1" i="1" dirty="0" smtClean="0"/>
              <a:t>b</a:t>
            </a:r>
            <a:r>
              <a:rPr lang="ru-RU" sz="2400" i="1" dirty="0" smtClean="0"/>
              <a:t> </a:t>
            </a:r>
            <a:r>
              <a:rPr lang="ru-RU" sz="2400" dirty="0" smtClean="0"/>
              <a:t>км/ч. Какое расстояние он пролетит за </a:t>
            </a:r>
            <a:r>
              <a:rPr lang="ru-RU" sz="2400" i="1" dirty="0" smtClean="0"/>
              <a:t>с</a:t>
            </a:r>
            <a:r>
              <a:rPr lang="ru-RU" sz="2400" dirty="0" smtClean="0"/>
              <a:t> часов?</a:t>
            </a:r>
          </a:p>
          <a:p>
            <a:r>
              <a:rPr lang="ru-RU" sz="2400" b="1" dirty="0" smtClean="0"/>
              <a:t>(</a:t>
            </a:r>
            <a:r>
              <a:rPr lang="en-US" sz="2400" b="1" i="1" dirty="0" smtClean="0"/>
              <a:t>b * c </a:t>
            </a:r>
            <a:r>
              <a:rPr lang="ru-RU" sz="2400" b="1" dirty="0" smtClean="0"/>
              <a:t>)</a:t>
            </a:r>
          </a:p>
          <a:p>
            <a:r>
              <a:rPr lang="ru-RU" sz="2400" dirty="0" smtClean="0"/>
              <a:t>Лена пошла к своей подруге в соседний посёлок на лыжах со скоростью 12 км/ч. Какое расстояние она преодолеет, если она затратит на дорогу </a:t>
            </a:r>
            <a:r>
              <a:rPr lang="en-US" sz="2800" b="1" i="1" dirty="0" smtClean="0"/>
              <a:t>m</a:t>
            </a:r>
            <a:r>
              <a:rPr lang="ru-RU" sz="2800" b="1" dirty="0" smtClean="0"/>
              <a:t> </a:t>
            </a:r>
            <a:r>
              <a:rPr lang="ru-RU" sz="2400" dirty="0" smtClean="0"/>
              <a:t>часов? </a:t>
            </a:r>
          </a:p>
          <a:p>
            <a:r>
              <a:rPr lang="ru-RU" sz="2400" b="1" dirty="0" smtClean="0"/>
              <a:t>(12 * </a:t>
            </a:r>
            <a:r>
              <a:rPr lang="en-US" sz="2400" b="1" i="1" dirty="0" smtClean="0"/>
              <a:t>m</a:t>
            </a:r>
            <a:r>
              <a:rPr lang="ru-RU" sz="2400" b="1" i="1" dirty="0" smtClean="0"/>
              <a:t> </a:t>
            </a:r>
            <a:r>
              <a:rPr lang="en-US" sz="2400" b="1" dirty="0" smtClean="0"/>
              <a:t>)</a:t>
            </a:r>
            <a:r>
              <a:rPr lang="ru-RU" sz="2400" b="1" dirty="0" smtClean="0"/>
              <a:t>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706</Words>
  <Application>Microsoft Office PowerPoint</Application>
  <PresentationFormat>Экран (4:3)</PresentationFormat>
  <Paragraphs>129</Paragraphs>
  <Slides>23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Arial Unicode MS</vt:lpstr>
      <vt:lpstr>Bookman Old Style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Устный счёт.   Математическое лукошко</vt:lpstr>
      <vt:lpstr>Тип урока - Экскурсия в зимний лес </vt:lpstr>
      <vt:lpstr>Разминка</vt:lpstr>
      <vt:lpstr>Презентация PowerPoint</vt:lpstr>
      <vt:lpstr>Презентация PowerPoint</vt:lpstr>
      <vt:lpstr>Блицтурнир </vt:lpstr>
      <vt:lpstr>Выполните вычисления, расставьте  буквы в порядке возрастания соответствующих ответов и расшифруйте слово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3акрепление изученного</vt:lpstr>
      <vt:lpstr>Самостоятельная работа № 33</vt:lpstr>
      <vt:lpstr>Блиц - опрос</vt:lpstr>
      <vt:lpstr>Итог урока:</vt:lpstr>
      <vt:lpstr>Домашнее задание</vt:lpstr>
      <vt:lpstr>Спасибо за урок                                     Молодцы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Надежда Савченко</cp:lastModifiedBy>
  <cp:revision>131</cp:revision>
  <dcterms:created xsi:type="dcterms:W3CDTF">2015-01-09T12:39:57Z</dcterms:created>
  <dcterms:modified xsi:type="dcterms:W3CDTF">2018-09-26T12:48:07Z</dcterms:modified>
</cp:coreProperties>
</file>