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3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4"/>
    <p:restoredTop sz="94674"/>
  </p:normalViewPr>
  <p:slideViewPr>
    <p:cSldViewPr snapToGrid="0">
      <p:cViewPr varScale="1">
        <p:scale>
          <a:sx n="79" d="100"/>
          <a:sy n="79" d="100"/>
        </p:scale>
        <p:origin x="108" y="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DE6C8-AB1D-4204-BC9C-3366B0BF04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088" y="889820"/>
            <a:ext cx="9989574" cy="3598606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7B9009-EE50-4EE5-B6EB-CD6EC83D3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088" y="4488426"/>
            <a:ext cx="6991776" cy="130277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8667E-058A-436F-B8EA-5B3A99D43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1EADE-8E88-4C7C-8AC5-FB148DE4940E}" type="datetime1">
              <a:rPr lang="en-US" smtClean="0"/>
              <a:pPr/>
              <a:t>4/2/2026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80305-1AD7-482D-BFFD-6CDB83AB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762A1-52E9-402D-B65E-DF193E44C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70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359C1-C098-4BF4-A55D-782F4E606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343C7E-1E8B-4D38-9B81-1AA2A8978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70B00-53AE-4D3F-91BE-A8D789ED9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8B9C-477D-492A-96AD-1FC2CC997A73}" type="datetime1">
              <a:rPr lang="en-US" smtClean="0"/>
              <a:pPr/>
              <a:t>4/2/2026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47FC7-8124-4F70-A849-B6BCC5189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CEBE4-50DC-47DB-B699-CCC02433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8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418279-D3B8-4C6A-AB74-9DE377771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42322" y="997974"/>
            <a:ext cx="2349043" cy="49849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F733C-9309-4197-BACA-207CDC893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8927" y="997973"/>
            <a:ext cx="8473395" cy="49849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CD4D0-5BE6-412D-B08B-5DFFD5935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3AED5-E26D-4E29-B1B3-7847B6779594}" type="datetime1">
              <a:rPr lang="en-US" smtClean="0"/>
              <a:pPr/>
              <a:t>4/2/2026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021651-B786-4A39-A10F-F5231D0A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04D2D-9379-40DE-9F45-3004BE54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17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87CA6-BFD9-4CB1-8892-F6B062E82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DA8C3-9C0C-4E52-9A62-E4DB159E6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3EC35-E02F-41FF-9232-F90692A90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6794-849E-4626-908B-D15793550EFB}" type="datetime1">
              <a:rPr lang="en-US" smtClean="0"/>
              <a:pPr/>
              <a:t>4/2/2026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13D38-5DF1-443B-8A12-71E834FDC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E644A-4A37-4757-9809-5B035E28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50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6578B-CD85-4BF1-A729-E8E8079B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383" y="1709738"/>
            <a:ext cx="1063206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448C1-C13F-4826-8347-EEB00A664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383" y="4589463"/>
            <a:ext cx="1063206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6546A-957F-4C4D-9744-1177AD25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B64E7-5594-42A3-ADBF-E95A7ACEAD64}" type="datetime1">
              <a:rPr lang="en-US" smtClean="0"/>
              <a:pPr/>
              <a:t>4/2/2026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B149C-CC63-4E3A-A83D-EF637EB5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4775-7982-41EC-B584-D51224D38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8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E4BD8-507D-48E4-A624-F16A741C3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A07E4-3A39-457C-A059-7DFB6039D9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4088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141E17-47CE-4A78-B0FA-0E9786DA6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F02C13-D3ED-4044-9716-F29D79A18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62B0B-D248-4FFB-8695-AD7FA4B1284A}" type="datetime1">
              <a:rPr lang="en-US" smtClean="0"/>
              <a:pPr/>
              <a:t>4/2/2026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F334AD-FB29-4355-B5CF-85E61B4F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5AA154-790C-4774-9C21-8C543E733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15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7DD35-7673-4F88-86B0-634883B5E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7" y="929147"/>
            <a:ext cx="10689336" cy="7984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C820D7-3E0B-47C6-A583-C4C839C5A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4088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839A7B-97D5-400F-B802-A0FF28FE9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4088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E0ECA2-DBF1-4681-9DFA-93AFD1B371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1344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0EBBBB-517F-4ED7-9E51-CF0F7590B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1344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11B5C7-1E37-478F-B4B0-C7202FFE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8EFB-9159-4510-B73F-4F0409ADE937}" type="datetime1">
              <a:rPr lang="en-US" smtClean="0"/>
              <a:pPr/>
              <a:t>4/2/2026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53F7EF-507C-4CB3-86C5-8B34FFFC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3DEA6-E4EB-4C2A-8B4F-55EC965B6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431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32964-A933-4B98-A141-A4B316DAF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684C9D-23DA-42B0-9DD3-7592F72E8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9412-2452-4BED-A324-9D8C115361AD}" type="datetime1">
              <a:rPr lang="en-US" smtClean="0"/>
              <a:pPr/>
              <a:t>4/2/2026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BF8F05-876F-49D8-AE30-5BB2A91EC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3D20DA-9260-4577-BB51-789570A2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70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C1F24-E0A1-45A7-8EF5-92CD97993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18F62-D251-40E8-A23C-F4CFE9FEAB41}" type="datetime1">
              <a:rPr lang="en-US" smtClean="0"/>
              <a:pPr/>
              <a:t>4/2/2026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021C19-210E-46B0-9036-5D8AECC92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80FEF-487E-44DF-8615-DF2210419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644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568EE-74C8-43A6-90BC-2DDD965CF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9848"/>
            <a:ext cx="4093599" cy="131673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C35AC-CAE3-48CF-A3E4-A075C9FDD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69848"/>
            <a:ext cx="6172200" cy="47912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D03EA-5FAD-4609-A2B8-624E42684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1176"/>
            <a:ext cx="4093599" cy="331927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8D2EA-2191-4216-B64D-067BDFE12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76144-149E-4874-93A5-554A0357CF82}" type="datetime1">
              <a:rPr lang="en-US" smtClean="0"/>
              <a:pPr/>
              <a:t>4/2/2026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042128-DAB4-481C-BEE6-3523E8E88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50E382-C500-4A4C-A7C6-43860383A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75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FE98B-EACF-4251-A8AF-0D9EDD17C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6800"/>
            <a:ext cx="4103431" cy="131752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5F473-761A-4002-AF70-9FF878D013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6800"/>
            <a:ext cx="6172200" cy="4794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C2E6A-F834-4540-BB00-E13CB45DC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2700"/>
            <a:ext cx="4103431" cy="33162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38EAB-AD63-415C-B263-BA1D8FBE3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65D8-0540-4835-AE5C-25D29DBA01BE}" type="datetime1">
              <a:rPr lang="en-US" smtClean="0"/>
              <a:pPr/>
              <a:t>4/2/2026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E5541-B6DE-45E8-BCFE-0DFC4F574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78D45-289B-46AF-8CB9-E6150BEA1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23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A362AC-B59F-4AC7-B279-57DDD5336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042DB-75BD-4EC1-B6D9-8A72EF940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0635" y="2221992"/>
            <a:ext cx="10691265" cy="3739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DD1378-7C96-4079-B44C-3D86B4657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69448" y="6356350"/>
            <a:ext cx="25495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fld id="{E31BA835-12AC-4E8F-955A-EA3F4DE2791F}" type="datetime1">
              <a:rPr lang="en-US" smtClean="0"/>
              <a:pPr/>
              <a:t>4/2/2026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B6B78-577F-43F5-BAEE-BF72484C98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4088" y="6356350"/>
            <a:ext cx="45397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C75B8-AF8F-4D8A-9B3D-D1951A64B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9012" y="6356350"/>
            <a:ext cx="672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/>
                </a:solidFill>
              </a:defRPr>
            </a:lvl1pPr>
          </a:lstStyle>
          <a:p>
            <a:fld id="{87E7843D-FF13-4365-9478-9625B70A270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64F9B95-9045-48D2-B9F3-2927E98F54AA}"/>
              </a:ext>
            </a:extLst>
          </p:cNvPr>
          <p:cNvCxnSpPr>
            <a:cxnSpLocks/>
          </p:cNvCxnSpPr>
          <p:nvPr/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5AA86F-6A4D-4BCB-A045-D992CDC2959B}"/>
              </a:ext>
            </a:extLst>
          </p:cNvPr>
          <p:cNvCxnSpPr>
            <a:cxnSpLocks/>
          </p:cNvCxnSpPr>
          <p:nvPr/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6117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82" r:id="rId6"/>
    <p:sldLayoutId id="2147483677" r:id="rId7"/>
    <p:sldLayoutId id="2147483678" r:id="rId8"/>
    <p:sldLayoutId id="2147483679" r:id="rId9"/>
    <p:sldLayoutId id="2147483681" r:id="rId10"/>
    <p:sldLayoutId id="2147483680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cap="all" spc="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33E93247-6229-44AB-A550-739E971E69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4582D0-AECE-D640-70A0-16CAAB208B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36966" y="1306287"/>
            <a:ext cx="8093034" cy="2422566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Алгоритмы: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   язык </a:t>
            </a:r>
            <a:r>
              <a:rPr lang="ru-RU" dirty="0">
                <a:solidFill>
                  <a:srgbClr val="FF0000"/>
                </a:solidFill>
              </a:rPr>
              <a:t>для </a:t>
            </a:r>
            <a:r>
              <a:rPr lang="ru-RU" dirty="0" smtClean="0">
                <a:solidFill>
                  <a:srgbClr val="FF0000"/>
                </a:solidFill>
              </a:rPr>
              <a:t>роботов</a:t>
            </a:r>
            <a:r>
              <a:rPr lang="ru-RU" sz="1500" cap="none" spc="0" dirty="0">
                <a:solidFill>
                  <a:srgbClr val="FF0000"/>
                </a:solidFill>
                <a:ea typeface="+mn-ea"/>
                <a:cs typeface="+mn-cs"/>
              </a:rPr>
              <a:t> </a:t>
            </a:r>
            <a:r>
              <a:rPr lang="ru-RU" sz="1500" cap="none" spc="0" dirty="0" smtClean="0">
                <a:solidFill>
                  <a:srgbClr val="FF0000"/>
                </a:solidFill>
                <a:ea typeface="+mn-ea"/>
                <a:cs typeface="+mn-cs"/>
              </a:rPr>
              <a:t/>
            </a:r>
            <a:br>
              <a:rPr lang="ru-RU" sz="1500" cap="none" spc="0" dirty="0" smtClean="0">
                <a:solidFill>
                  <a:srgbClr val="FF0000"/>
                </a:solidFill>
                <a:ea typeface="+mn-ea"/>
                <a:cs typeface="+mn-cs"/>
              </a:rPr>
            </a:br>
            <a:r>
              <a:rPr lang="ru-RU" sz="1500" cap="none" spc="0" dirty="0" smtClean="0">
                <a:solidFill>
                  <a:srgbClr val="FF0000"/>
                </a:solidFill>
                <a:ea typeface="+mn-ea"/>
                <a:cs typeface="+mn-cs"/>
              </a:rPr>
              <a:t/>
            </a:r>
            <a:br>
              <a:rPr lang="ru-RU" sz="1500" cap="none" spc="0" dirty="0" smtClean="0">
                <a:solidFill>
                  <a:srgbClr val="FF0000"/>
                </a:solidFill>
                <a:ea typeface="+mn-ea"/>
                <a:cs typeface="+mn-cs"/>
              </a:rPr>
            </a:br>
            <a:r>
              <a:rPr lang="ru-RU" sz="2400" cap="none" spc="0" dirty="0" smtClean="0">
                <a:solidFill>
                  <a:srgbClr val="FF0000"/>
                </a:solidFill>
                <a:ea typeface="+mn-ea"/>
                <a:cs typeface="+mn-cs"/>
              </a:rPr>
              <a:t>Без </a:t>
            </a:r>
            <a:r>
              <a:rPr lang="ru-RU" sz="2400" cap="none" spc="0" dirty="0">
                <a:solidFill>
                  <a:srgbClr val="FF0000"/>
                </a:solidFill>
                <a:ea typeface="+mn-ea"/>
                <a:cs typeface="+mn-cs"/>
              </a:rPr>
              <a:t>алгоритмов роботы — просто железки.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CBA6AB3-07BC-C8E5-FBC5-2AC2789449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7631" y="4381995"/>
            <a:ext cx="6594269" cy="1752105"/>
          </a:xfrm>
        </p:spPr>
        <p:txBody>
          <a:bodyPr>
            <a:noAutofit/>
          </a:bodyPr>
          <a:lstStyle/>
          <a:p>
            <a:pPr algn="r"/>
            <a:r>
              <a:rPr lang="ru-RU" sz="2400" dirty="0" smtClean="0">
                <a:solidFill>
                  <a:srgbClr val="7030A0"/>
                </a:solidFill>
              </a:rPr>
              <a:t>Разработала</a:t>
            </a:r>
            <a:r>
              <a:rPr lang="ru-RU" sz="2400" dirty="0">
                <a:solidFill>
                  <a:srgbClr val="7030A0"/>
                </a:solidFill>
              </a:rPr>
              <a:t>: </a:t>
            </a:r>
            <a:r>
              <a:rPr lang="ru-RU" sz="2400" dirty="0" smtClean="0">
                <a:solidFill>
                  <a:srgbClr val="7030A0"/>
                </a:solidFill>
              </a:rPr>
              <a:t>учитель труда/технологии</a:t>
            </a:r>
          </a:p>
          <a:p>
            <a:pPr algn="r"/>
            <a:r>
              <a:rPr lang="ru-RU" sz="2400" dirty="0" smtClean="0">
                <a:solidFill>
                  <a:srgbClr val="7030A0"/>
                </a:solidFill>
              </a:rPr>
              <a:t> </a:t>
            </a:r>
            <a:r>
              <a:rPr lang="ru-RU" sz="2400" dirty="0">
                <a:solidFill>
                  <a:srgbClr val="7030A0"/>
                </a:solidFill>
              </a:rPr>
              <a:t>«Гимназии №63 г. Челябинска»</a:t>
            </a:r>
          </a:p>
          <a:p>
            <a:pPr algn="r"/>
            <a:r>
              <a:rPr lang="ru-RU" sz="2400" dirty="0">
                <a:solidFill>
                  <a:srgbClr val="7030A0"/>
                </a:solidFill>
              </a:rPr>
              <a:t>Губарева Елена Владимировна</a:t>
            </a:r>
          </a:p>
        </p:txBody>
      </p:sp>
      <p:cxnSp>
        <p:nvCxnSpPr>
          <p:cNvPr id="1033" name="Straight Connector 1032">
            <a:extLst>
              <a:ext uri="{FF2B5EF4-FFF2-40B4-BE49-F238E27FC236}">
                <a16:creationId xmlns:a16="http://schemas.microsoft.com/office/drawing/2014/main" id="{EE2E603F-4A95-4FE8-BB06-211DFD75DBE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723776" y="723900"/>
            <a:ext cx="5706224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5" name="Straight Connector 1034">
            <a:extLst>
              <a:ext uri="{FF2B5EF4-FFF2-40B4-BE49-F238E27FC236}">
                <a16:creationId xmlns:a16="http://schemas.microsoft.com/office/drawing/2014/main" id="{2CF06E40-3ECB-4820-95B5-8A70B07D4B4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723776" y="6134100"/>
            <a:ext cx="566812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 descr="C:\Users\trud\Downloads\line-style-illustration-robot-solution-260nw-2318652629.jpg"/>
          <p:cNvPicPr>
            <a:picLocks noChangeAspect="1" noChangeArrowheads="1"/>
          </p:cNvPicPr>
          <p:nvPr/>
        </p:nvPicPr>
        <p:blipFill>
          <a:blip r:embed="rId2"/>
          <a:srcRect l="6694" t="4849" r="7296" b="9579"/>
          <a:stretch>
            <a:fillRect/>
          </a:stretch>
        </p:blipFill>
        <p:spPr bwMode="auto">
          <a:xfrm>
            <a:off x="225631" y="1235882"/>
            <a:ext cx="3811979" cy="40842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6202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49D7415-2F11-44C2-B6AA-13A25B6814B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583FD9E-C5A7-96F7-951D-7D292013CD5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4672" y="722376"/>
            <a:ext cx="16383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E542FE-7A80-C5AA-239E-638D69DD14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088" y="1636777"/>
            <a:ext cx="5807071" cy="4842851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600" dirty="0"/>
              <a:t>Взять поводок и пакет для уборки из корзины у двери.</a:t>
            </a:r>
          </a:p>
          <a:p>
            <a:pPr marL="342900" lvl="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600" dirty="0"/>
              <a:t>Открыть дверь на улицу.</a:t>
            </a:r>
          </a:p>
          <a:p>
            <a:pPr marL="342900" lvl="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600" dirty="0"/>
              <a:t>Надеть поводок на ошейник собаки.</a:t>
            </a:r>
          </a:p>
          <a:p>
            <a:pPr marL="342900" lvl="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600" dirty="0"/>
              <a:t>Выйти из дома, закрыть дверь.</a:t>
            </a:r>
          </a:p>
          <a:p>
            <a:pPr marL="342900" lvl="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600" dirty="0"/>
              <a:t>Идти по маршруту до парка (20 метров).</a:t>
            </a:r>
          </a:p>
          <a:p>
            <a:pPr marL="342900" lvl="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600" b="1" dirty="0"/>
              <a:t>При обнаружении отходов жизнедеятельности:</a:t>
            </a:r>
            <a:endParaRPr lang="ru-RU" sz="1600" dirty="0"/>
          </a:p>
          <a:p>
            <a:pPr marL="457200" lvl="1" indent="0">
              <a:lnSpc>
                <a:spcPct val="100000"/>
              </a:lnSpc>
              <a:buNone/>
            </a:pPr>
            <a:r>
              <a:rPr lang="ru-RU" sz="1600" dirty="0"/>
              <a:t>6.1. Остановиться.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ru-RU" sz="1600" dirty="0"/>
              <a:t>6.2. Достать пакет.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ru-RU" sz="1600" dirty="0"/>
              <a:t>6.3. Подобрать отходы.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ru-RU" sz="1600" dirty="0"/>
              <a:t>6.4. Завязать пакет.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ru-RU" sz="1600" dirty="0"/>
              <a:t>6.5. Выбросить в ближайший урну.</a:t>
            </a:r>
          </a:p>
          <a:p>
            <a:pPr marL="342900" lvl="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600" dirty="0"/>
              <a:t>Следить, чтобы собака не убежала.</a:t>
            </a:r>
          </a:p>
          <a:p>
            <a:pPr marL="342900" lvl="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600" dirty="0"/>
              <a:t>Через 30 минут вернуться домой.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5CC233E-45F8-A621-29C5-1D50B4348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69" r="10862" b="-2"/>
          <a:stretch>
            <a:fillRect/>
          </a:stretch>
        </p:blipFill>
        <p:spPr bwMode="auto">
          <a:xfrm>
            <a:off x="6902513" y="1274326"/>
            <a:ext cx="4588852" cy="4921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E450AB-CEB8-4666-9A72-13CC7003D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878774"/>
            <a:ext cx="11064359" cy="135236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Пример готового алгоритма: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71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C54A6A-3584-AA3F-967E-23B307E3A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311AED-DC7B-E0C7-5962-CD13424DC0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Составить алгоритм «Как собраться в школу» (5 шагов).</a:t>
            </a:r>
          </a:p>
          <a:p>
            <a:endParaRPr lang="ru-RU" sz="2800" dirty="0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9E5AE40E-AAD1-F4A8-C0B3-F97E6286B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823" y="2842193"/>
            <a:ext cx="4679542" cy="3119695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7020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1F6EEF-0B93-04C9-7DBB-13DDC425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>
                <a:solidFill>
                  <a:srgbClr val="FF0000"/>
                </a:solidFill>
              </a:rPr>
              <a:t>Какие бытовые действия вы выполняете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«на автомате»? </a:t>
            </a:r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1C4E4F-CAB4-C9AD-6887-9C49A5116D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CEC39FE-0DB2-587E-5604-099CA0064E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44" y="1568196"/>
            <a:ext cx="3838264" cy="2699658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C33D83AF-A5C0-92DF-07A8-7D0FE6B88C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2857" y="3424162"/>
            <a:ext cx="3822699" cy="2548466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E561769F-797E-D3E2-1070-7CD0951CA7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155" y="2777436"/>
            <a:ext cx="3379559" cy="2331848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2176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5331F7-DA64-1488-EFCF-DDDEC54B1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67" y="712519"/>
            <a:ext cx="10798134" cy="1509473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Алгоритм — это четкая последовательность команд для выполнения задачи.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6B2F31A1-4CAD-2543-7C0E-1B4917FCF6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0" b="3280"/>
          <a:stretch>
            <a:fillRect/>
          </a:stretch>
        </p:blipFill>
        <p:spPr bwMode="auto">
          <a:xfrm>
            <a:off x="5118849" y="2593667"/>
            <a:ext cx="3018964" cy="3739896"/>
          </a:xfrm>
          <a:prstGeom prst="rect">
            <a:avLst/>
          </a:prstGeom>
          <a:solidFill>
            <a:srgbClr val="000000">
              <a:shade val="95000"/>
            </a:srgbClr>
          </a:solidFill>
          <a:ln w="3175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AD5FAF84-B967-D19E-8BD8-4E3779F82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07" y="2700165"/>
            <a:ext cx="4289482" cy="3036303"/>
          </a:xfrm>
          <a:prstGeom prst="rect">
            <a:avLst/>
          </a:prstGeom>
          <a:solidFill>
            <a:srgbClr val="000000">
              <a:shade val="95000"/>
            </a:srgbClr>
          </a:solidFill>
          <a:ln w="3175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33E11231-9E77-B23D-C9CD-03EA5088EA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" t="3407" b="4038"/>
          <a:stretch>
            <a:fillRect/>
          </a:stretch>
        </p:blipFill>
        <p:spPr bwMode="auto">
          <a:xfrm>
            <a:off x="8543654" y="1757712"/>
            <a:ext cx="3141529" cy="4290846"/>
          </a:xfrm>
          <a:prstGeom prst="rect">
            <a:avLst/>
          </a:prstGeom>
          <a:solidFill>
            <a:srgbClr val="000000">
              <a:shade val="95000"/>
            </a:srgbClr>
          </a:solidFill>
          <a:ln w="3175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92458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0ED9CB-6924-7836-9C11-FFBC18ADA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b="1" dirty="0">
                <a:solidFill>
                  <a:srgbClr val="FF0000"/>
                </a:solidFill>
              </a:rPr>
              <a:t>Исполнитель</a:t>
            </a:r>
            <a:r>
              <a:rPr lang="ru-RU" dirty="0">
                <a:solidFill>
                  <a:srgbClr val="FF0000"/>
                </a:solidFill>
              </a:rPr>
              <a:t> — тот, кто выполняет алгоритм </a:t>
            </a:r>
            <a:r>
              <a:rPr lang="ru-RU" sz="3100" dirty="0">
                <a:solidFill>
                  <a:srgbClr val="FF0000"/>
                </a:solidFill>
              </a:rPr>
              <a:t>(человек, робот, компьютер).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15AFF5E-1CF9-2EAE-D641-9AE035FC6C6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193971" y="2859314"/>
            <a:ext cx="5998030" cy="3998686"/>
          </a:xfrm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D07BD222-BD7B-2283-7F14-AE4FCE0BE7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0635" y="1941286"/>
            <a:ext cx="4945422" cy="3739896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400" b="1" dirty="0">
                <a:solidFill>
                  <a:srgbClr val="7030A0"/>
                </a:solidFill>
              </a:rPr>
              <a:t>  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marL="0" lvl="0" indent="0">
              <a:buNone/>
            </a:pPr>
            <a:endParaRPr lang="ru-RU" sz="2400" b="1" dirty="0" smtClean="0">
              <a:solidFill>
                <a:srgbClr val="7030A0"/>
              </a:solidFill>
            </a:endParaRPr>
          </a:p>
          <a:p>
            <a:pPr marL="0" lvl="0" indent="0"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Свойства </a:t>
            </a:r>
            <a:r>
              <a:rPr lang="ru-RU" sz="2400" b="1" dirty="0">
                <a:solidFill>
                  <a:srgbClr val="7030A0"/>
                </a:solidFill>
              </a:rPr>
              <a:t>роботов:</a:t>
            </a:r>
            <a:endParaRPr lang="ru-RU" sz="2400" dirty="0">
              <a:solidFill>
                <a:srgbClr val="7030A0"/>
              </a:solidFill>
            </a:endParaRPr>
          </a:p>
          <a:p>
            <a:pPr lvl="1"/>
            <a:r>
              <a:rPr lang="ru-RU" sz="2400" dirty="0">
                <a:solidFill>
                  <a:srgbClr val="7030A0"/>
                </a:solidFill>
              </a:rPr>
              <a:t>Точность (не отклоняются от программы).</a:t>
            </a:r>
          </a:p>
          <a:p>
            <a:pPr lvl="1"/>
            <a:r>
              <a:rPr lang="ru-RU" sz="2400" dirty="0">
                <a:solidFill>
                  <a:srgbClr val="7030A0"/>
                </a:solidFill>
              </a:rPr>
              <a:t>Нет творчества (делают только то, что заложено в алгоритме).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663DE464-0EC3-8278-CA63-2388CF0DC7B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85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>
            <a:extLst>
              <a:ext uri="{FF2B5EF4-FFF2-40B4-BE49-F238E27FC236}">
                <a16:creationId xmlns:a16="http://schemas.microsoft.com/office/drawing/2014/main" id="{32191697-78A9-9304-B37C-6B2D71E1B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7357753" y="966849"/>
            <a:ext cx="5801097" cy="386739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5964AC-FC5E-3FA8-36D5-C4279764C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365" y="1078122"/>
            <a:ext cx="7305063" cy="1307592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rgbClr val="FF0000"/>
                </a:solidFill>
              </a:rPr>
              <a:t>Виды алгоритмов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520450-26DD-3754-F98E-0185CCAF2C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0366" y="2061029"/>
            <a:ext cx="8132378" cy="4462925"/>
          </a:xfrm>
        </p:spPr>
        <p:txBody>
          <a:bodyPr>
            <a:normAutofit/>
          </a:bodyPr>
          <a:lstStyle/>
          <a:p>
            <a:pPr lvl="0"/>
            <a:r>
              <a:rPr lang="ru-RU" sz="2800" b="1" dirty="0"/>
              <a:t>Линейные</a:t>
            </a:r>
            <a:r>
              <a:rPr lang="ru-RU" sz="2800" dirty="0"/>
              <a:t> (шаги идут строго по порядку).</a:t>
            </a:r>
          </a:p>
          <a:p>
            <a:pPr lvl="0"/>
            <a:r>
              <a:rPr lang="ru-RU" sz="2800" b="1" dirty="0"/>
              <a:t>Циклические</a:t>
            </a:r>
            <a:r>
              <a:rPr lang="ru-RU" sz="2800" dirty="0"/>
              <a:t> (повторение действий, как в стирке).</a:t>
            </a:r>
          </a:p>
          <a:p>
            <a:pPr lvl="0"/>
            <a:r>
              <a:rPr lang="ru-RU" sz="2800" b="1" dirty="0"/>
              <a:t>Разветвляющиеся</a:t>
            </a:r>
            <a:r>
              <a:rPr lang="ru-RU" sz="2800" dirty="0"/>
              <a:t> (выбор действия, например, «если увидел препятствие — объехать»).</a:t>
            </a: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8131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2D2FE3-7F5E-8F21-313F-FDC956CE7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759" y="736271"/>
            <a:ext cx="10691265" cy="926274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Линейный алгоритм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2A68F9-AA21-0919-4494-E6B6D3509D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635" y="1843314"/>
            <a:ext cx="10691265" cy="411857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/>
              <a:t>Сбор конструктора:</a:t>
            </a:r>
          </a:p>
          <a:p>
            <a:r>
              <a:rPr lang="ru-RU" sz="2400" dirty="0"/>
              <a:t>Достал коробку.</a:t>
            </a:r>
          </a:p>
          <a:p>
            <a:r>
              <a:rPr lang="ru-RU" sz="2400" dirty="0"/>
              <a:t>Открыл инструкцию.</a:t>
            </a:r>
          </a:p>
          <a:p>
            <a:r>
              <a:rPr lang="ru-RU" sz="2400" dirty="0"/>
              <a:t>Собрал детали по порядку.</a:t>
            </a:r>
          </a:p>
          <a:p>
            <a:r>
              <a:rPr lang="ru-RU" sz="2400" dirty="0"/>
              <a:t>Получил готовую модель.</a:t>
            </a:r>
          </a:p>
          <a:p>
            <a:pPr marL="0" indent="0" algn="ctr">
              <a:buNone/>
            </a:pPr>
            <a:endParaRPr lang="ru-RU" sz="2400" dirty="0"/>
          </a:p>
          <a:p>
            <a:pPr marL="0" indent="0">
              <a:buNone/>
            </a:pPr>
            <a:r>
              <a:rPr lang="ru-RU" sz="2400" dirty="0"/>
              <a:t>Если пропустить шаг,</a:t>
            </a:r>
          </a:p>
          <a:p>
            <a:pPr marL="0" indent="0">
              <a:buNone/>
            </a:pPr>
            <a:r>
              <a:rPr lang="ru-RU" sz="2400" dirty="0"/>
              <a:t>то результат будет не таким, как хотелось.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D44A1606-662C-CCAE-02E9-6D5B5700F4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005" y="1555667"/>
            <a:ext cx="5643579" cy="3721609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FFFFFF"/>
            </a:solidFill>
            <a:miter lim="800000"/>
          </a:ln>
          <a:effectLst>
            <a:outerShdw blurRad="50800" dist="38100" dir="2700000" sx="101000" sy="101000" algn="tl" rotWithShape="0">
              <a:prstClr val="black">
                <a:alpha val="23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4934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99" name="Rectangle 8198">
            <a:extLst>
              <a:ext uri="{FF2B5EF4-FFF2-40B4-BE49-F238E27FC236}">
                <a16:creationId xmlns:a16="http://schemas.microsoft.com/office/drawing/2014/main" id="{E49D7415-2F11-44C2-B6AA-13A25B6814B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9AFED-6B73-DE3F-145A-D02CD1DD9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6186" y="771896"/>
            <a:ext cx="4800600" cy="144533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800" b="1" dirty="0">
                <a:solidFill>
                  <a:srgbClr val="FF0000"/>
                </a:solidFill>
              </a:rPr>
              <a:t>Циклический алгоритм</a:t>
            </a:r>
            <a:r>
              <a:rPr lang="ru-RU" sz="2800" dirty="0">
                <a:solidFill>
                  <a:srgbClr val="FF0000"/>
                </a:solidFill>
              </a:rPr>
              <a:t> 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201DABB9-4B98-5274-C839-6041450F90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3" r="7923"/>
          <a:stretch>
            <a:fillRect/>
          </a:stretch>
        </p:blipFill>
        <p:spPr bwMode="auto">
          <a:xfrm>
            <a:off x="20" y="10"/>
            <a:ext cx="6044164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201" name="Straight Connector 8200">
            <a:extLst>
              <a:ext uri="{FF2B5EF4-FFF2-40B4-BE49-F238E27FC236}">
                <a16:creationId xmlns:a16="http://schemas.microsoft.com/office/drawing/2014/main" id="{511FC409-B3C2-4F68-865C-C5333D6F2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781300" y="723900"/>
            <a:ext cx="4610075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60A6AA-86AE-C3D8-F0F0-C97DCCBB3E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6186" y="1633538"/>
            <a:ext cx="4800600" cy="43283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Сбор ягод:</a:t>
            </a:r>
          </a:p>
          <a:p>
            <a:r>
              <a:rPr lang="ru-RU" sz="2800" dirty="0">
                <a:solidFill>
                  <a:srgbClr val="7030A0"/>
                </a:solidFill>
              </a:rPr>
              <a:t>Наклонился → сорвал одну ягоду → положил в корзинку.</a:t>
            </a:r>
          </a:p>
          <a:p>
            <a:r>
              <a:rPr lang="ru-RU" sz="2800" b="1" dirty="0"/>
              <a:t>Повторяешь</a:t>
            </a:r>
            <a:r>
              <a:rPr lang="ru-RU" sz="2800" dirty="0"/>
              <a:t>, пока не соберёшь </a:t>
            </a:r>
            <a:r>
              <a:rPr lang="ru-RU" sz="2800" b="1" dirty="0"/>
              <a:t>все ягоды</a:t>
            </a:r>
            <a:r>
              <a:rPr lang="ru-RU" sz="2800" dirty="0"/>
              <a:t> на кусте.</a:t>
            </a:r>
          </a:p>
          <a:p>
            <a:endParaRPr lang="ru-RU" sz="2800" dirty="0"/>
          </a:p>
        </p:txBody>
      </p:sp>
      <p:cxnSp>
        <p:nvCxnSpPr>
          <p:cNvPr id="8203" name="Straight Connector 8202">
            <a:extLst>
              <a:ext uri="{FF2B5EF4-FFF2-40B4-BE49-F238E27FC236}">
                <a16:creationId xmlns:a16="http://schemas.microsoft.com/office/drawing/2014/main" id="{B810270D-76A7-44B3-9746-7EDF5788602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781300" y="6142781"/>
            <a:ext cx="46100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734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D1A8C4F8-261C-7C98-9585-431358419FF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F48B55-0DFE-2EB0-351A-E02A199DB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699" y="871759"/>
            <a:ext cx="10876643" cy="3913784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600" dirty="0" err="1">
                <a:solidFill>
                  <a:srgbClr val="FF0000"/>
                </a:solidFill>
              </a:rPr>
              <a:t>Разветвляющийся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алгоритм</a:t>
            </a:r>
            <a:endParaRPr lang="en-US" sz="3600" dirty="0">
              <a:solidFill>
                <a:srgbClr val="FF0000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1AFE2CA-5B3A-141B-BA1D-064BC79E6B9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6383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4F99CCD-A199-0EE1-48E2-011B4623C7CF}"/>
              </a:ext>
            </a:extLst>
          </p:cNvPr>
          <p:cNvSpPr txBox="1"/>
          <p:nvPr/>
        </p:nvSpPr>
        <p:spPr>
          <a:xfrm>
            <a:off x="5109040" y="1808263"/>
            <a:ext cx="914417" cy="369332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/>
              <a:t>начало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8E4288-110D-933C-54D7-1A6D97777A6A}"/>
              </a:ext>
            </a:extLst>
          </p:cNvPr>
          <p:cNvSpPr txBox="1"/>
          <p:nvPr/>
        </p:nvSpPr>
        <p:spPr>
          <a:xfrm>
            <a:off x="4154726" y="2550962"/>
            <a:ext cx="2852049" cy="3693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Посмотреть на светофор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48D93D7C-9762-46EA-9FAA-44A8F11476C4}"/>
              </a:ext>
            </a:extLst>
          </p:cNvPr>
          <p:cNvGrpSpPr/>
          <p:nvPr/>
        </p:nvGrpSpPr>
        <p:grpSpPr>
          <a:xfrm>
            <a:off x="4572007" y="3405773"/>
            <a:ext cx="2017486" cy="983343"/>
            <a:chOff x="4572007" y="3294189"/>
            <a:chExt cx="2017486" cy="983343"/>
          </a:xfrm>
        </p:grpSpPr>
        <p:sp>
          <p:nvSpPr>
            <p:cNvPr id="9" name="Ромб 8">
              <a:extLst>
                <a:ext uri="{FF2B5EF4-FFF2-40B4-BE49-F238E27FC236}">
                  <a16:creationId xmlns:a16="http://schemas.microsoft.com/office/drawing/2014/main" id="{7B2B7139-FAEB-1CC3-5949-42B962F392CE}"/>
                </a:ext>
              </a:extLst>
            </p:cNvPr>
            <p:cNvSpPr/>
            <p:nvPr/>
          </p:nvSpPr>
          <p:spPr>
            <a:xfrm>
              <a:off x="4572007" y="3294189"/>
              <a:ext cx="2017486" cy="983343"/>
            </a:xfrm>
            <a:prstGeom prst="diamond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74FFB5C-9ECF-6BF3-1811-CB4E8896706C}"/>
                </a:ext>
              </a:extLst>
            </p:cNvPr>
            <p:cNvSpPr txBox="1"/>
            <p:nvPr/>
          </p:nvSpPr>
          <p:spPr>
            <a:xfrm>
              <a:off x="4985664" y="3388766"/>
              <a:ext cx="11901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/>
                <a:t>Цвет зеленый?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C9E35396-E0C3-9ABC-7833-B8619568CA11}"/>
              </a:ext>
            </a:extLst>
          </p:cNvPr>
          <p:cNvSpPr txBox="1"/>
          <p:nvPr/>
        </p:nvSpPr>
        <p:spPr>
          <a:xfrm>
            <a:off x="7309771" y="4416211"/>
            <a:ext cx="2616197" cy="3693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Ждать зеленого цвета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042BA4B-4DE2-1868-2A40-13DB098A469D}"/>
              </a:ext>
            </a:extLst>
          </p:cNvPr>
          <p:cNvSpPr txBox="1"/>
          <p:nvPr/>
        </p:nvSpPr>
        <p:spPr>
          <a:xfrm>
            <a:off x="1828808" y="4437250"/>
            <a:ext cx="2142670" cy="3693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Перейти дорогу</a:t>
            </a:r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D7B0F4BF-EE97-4632-14E3-4D7568C573C1}"/>
              </a:ext>
            </a:extLst>
          </p:cNvPr>
          <p:cNvGrpSpPr/>
          <p:nvPr/>
        </p:nvGrpSpPr>
        <p:grpSpPr>
          <a:xfrm>
            <a:off x="4572007" y="5657302"/>
            <a:ext cx="1901371" cy="525752"/>
            <a:chOff x="4572007" y="5657302"/>
            <a:chExt cx="1901371" cy="525752"/>
          </a:xfrm>
        </p:grpSpPr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id="{571AAC68-01FC-C7A3-C449-D59661582B0A}"/>
                </a:ext>
              </a:extLst>
            </p:cNvPr>
            <p:cNvSpPr/>
            <p:nvPr/>
          </p:nvSpPr>
          <p:spPr>
            <a:xfrm>
              <a:off x="4572007" y="5657302"/>
              <a:ext cx="1901371" cy="525752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E090F91-3D33-B1CF-FECC-03A4E8B3E94A}"/>
                </a:ext>
              </a:extLst>
            </p:cNvPr>
            <p:cNvSpPr txBox="1"/>
            <p:nvPr/>
          </p:nvSpPr>
          <p:spPr>
            <a:xfrm>
              <a:off x="5077826" y="5733177"/>
              <a:ext cx="889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Конец </a:t>
              </a:r>
            </a:p>
          </p:txBody>
        </p:sp>
      </p:grp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49363F58-655A-852C-F59F-643400FF8ABB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>
            <a:off x="5566249" y="2177595"/>
            <a:ext cx="14502" cy="37336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780C143E-F396-9089-F491-BC9563749A4D}"/>
              </a:ext>
            </a:extLst>
          </p:cNvPr>
          <p:cNvCxnSpPr>
            <a:cxnSpLocks/>
            <a:stCxn id="9" idx="1"/>
            <a:endCxn id="15" idx="0"/>
          </p:cNvCxnSpPr>
          <p:nvPr/>
        </p:nvCxnSpPr>
        <p:spPr>
          <a:xfrm flipH="1">
            <a:off x="2900143" y="3897445"/>
            <a:ext cx="1671864" cy="53980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A96D2CCC-5A04-898F-490E-06F365FA3360}"/>
              </a:ext>
            </a:extLst>
          </p:cNvPr>
          <p:cNvCxnSpPr>
            <a:cxnSpLocks/>
            <a:stCxn id="6" idx="2"/>
          </p:cNvCxnSpPr>
          <p:nvPr/>
        </p:nvCxnSpPr>
        <p:spPr>
          <a:xfrm flipH="1">
            <a:off x="5580750" y="2920294"/>
            <a:ext cx="1" cy="48547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id="{F34B6CB8-5EC7-72F2-6942-2B9AF676FFE4}"/>
              </a:ext>
            </a:extLst>
          </p:cNvPr>
          <p:cNvCxnSpPr>
            <a:cxnSpLocks/>
            <a:stCxn id="9" idx="3"/>
            <a:endCxn id="13" idx="0"/>
          </p:cNvCxnSpPr>
          <p:nvPr/>
        </p:nvCxnSpPr>
        <p:spPr>
          <a:xfrm>
            <a:off x="6589493" y="3897445"/>
            <a:ext cx="2028377" cy="51876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65E27096-D689-BBC1-CDEA-C7D2D07EFA46}"/>
              </a:ext>
            </a:extLst>
          </p:cNvPr>
          <p:cNvCxnSpPr>
            <a:cxnSpLocks/>
            <a:endCxn id="16" idx="0"/>
          </p:cNvCxnSpPr>
          <p:nvPr/>
        </p:nvCxnSpPr>
        <p:spPr>
          <a:xfrm>
            <a:off x="2900143" y="4819731"/>
            <a:ext cx="2622550" cy="83757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id="{8490C0C2-6837-93C7-260A-A93AD7F3EF8A}"/>
              </a:ext>
            </a:extLst>
          </p:cNvPr>
          <p:cNvCxnSpPr>
            <a:cxnSpLocks/>
          </p:cNvCxnSpPr>
          <p:nvPr/>
        </p:nvCxnSpPr>
        <p:spPr>
          <a:xfrm>
            <a:off x="8678639" y="4785543"/>
            <a:ext cx="0" cy="823557"/>
          </a:xfrm>
          <a:prstGeom prst="straightConnector1">
            <a:avLst/>
          </a:prstGeom>
          <a:ln w="127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004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53" name="Rectangle 10246">
            <a:extLst>
              <a:ext uri="{FF2B5EF4-FFF2-40B4-BE49-F238E27FC236}">
                <a16:creationId xmlns:a16="http://schemas.microsoft.com/office/drawing/2014/main" id="{E49D7415-2F11-44C2-B6AA-13A25B6814B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F26A7F-A584-9951-9FEF-E7057BD8B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914400"/>
            <a:ext cx="10969356" cy="131673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Практическая работа:</a:t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"Алгоритм для </a:t>
            </a:r>
            <a:r>
              <a:rPr lang="ru-RU" sz="2800" b="1" dirty="0" err="1" smtClean="0">
                <a:solidFill>
                  <a:srgbClr val="FF0000"/>
                </a:solidFill>
              </a:rPr>
              <a:t>робота-выгуливателя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собак"</a:t>
            </a:r>
            <a:endParaRPr lang="ru-RU" sz="2800" dirty="0">
              <a:solidFill>
                <a:srgbClr val="FF0000"/>
              </a:solidFill>
            </a:endParaRPr>
          </a:p>
        </p:txBody>
      </p:sp>
      <p:cxnSp>
        <p:nvCxnSpPr>
          <p:cNvPr id="10254" name="Straight Connector 10248">
            <a:extLst>
              <a:ext uri="{FF2B5EF4-FFF2-40B4-BE49-F238E27FC236}">
                <a16:creationId xmlns:a16="http://schemas.microsoft.com/office/drawing/2014/main" id="{4583FD9E-C5A7-96F7-951D-7D292013CD5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4672" y="722376"/>
            <a:ext cx="16383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>
            <a:extLst>
              <a:ext uri="{FF2B5EF4-FFF2-40B4-BE49-F238E27FC236}">
                <a16:creationId xmlns:a16="http://schemas.microsoft.com/office/drawing/2014/main" id="{A14BC350-FE0E-96F0-A0CA-CAF993688D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69" r="10862" b="-2"/>
          <a:stretch>
            <a:fillRect/>
          </a:stretch>
        </p:blipFill>
        <p:spPr bwMode="auto">
          <a:xfrm>
            <a:off x="7587805" y="1983178"/>
            <a:ext cx="3888812" cy="4170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9544BCF5-ADC7-A9C7-5C55-926C3EEF50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965" y="1846614"/>
            <a:ext cx="7725104" cy="4490178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r>
              <a:rPr lang="ru-RU" dirty="0"/>
              <a:t>Используйте глаголы-команды:</a:t>
            </a:r>
          </a:p>
          <a:p>
            <a:pPr marL="457200" lvl="1" indent="0">
              <a:buNone/>
            </a:pPr>
            <a:r>
              <a:rPr lang="ru-RU" i="1" dirty="0"/>
              <a:t>"взять", "открыть", "надеть", "идти", "остановиться", "проверить", "вернуться"</a:t>
            </a:r>
            <a:r>
              <a:rPr lang="ru-RU" dirty="0"/>
              <a:t>.</a:t>
            </a:r>
          </a:p>
          <a:p>
            <a:pPr marL="457200" lvl="1" indent="0">
              <a:buNone/>
            </a:pPr>
            <a:endParaRPr lang="ru-RU" dirty="0"/>
          </a:p>
          <a:p>
            <a:pPr marL="457200" lvl="1" indent="0" algn="ctr">
              <a:buNone/>
            </a:pPr>
            <a:r>
              <a:rPr lang="ru-RU" dirty="0"/>
              <a:t>Пример начала алгоритма:</a:t>
            </a:r>
            <a:br>
              <a:rPr lang="ru-RU" dirty="0"/>
            </a:br>
            <a:r>
              <a:rPr lang="ru-RU" i="1" dirty="0"/>
              <a:t>1. Взять поводок из корзины.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2. Надеть поводок на ошейник собаки.</a:t>
            </a:r>
          </a:p>
          <a:p>
            <a:pPr marL="457200" lvl="1" indent="0" algn="ctr">
              <a:buNone/>
            </a:pPr>
            <a:r>
              <a:rPr lang="ru-RU" i="1" dirty="0"/>
              <a:t>3. …</a:t>
            </a:r>
          </a:p>
          <a:p>
            <a:pPr marL="457200" lvl="1" indent="0">
              <a:buNone/>
            </a:pPr>
            <a:endParaRPr lang="ru-RU" i="1" dirty="0"/>
          </a:p>
          <a:p>
            <a:pPr marL="0" lvl="0" indent="0">
              <a:buNone/>
            </a:pPr>
            <a:r>
              <a:rPr lang="ru-RU" sz="1800" dirty="0"/>
              <a:t>Продумайте:</a:t>
            </a:r>
          </a:p>
          <a:p>
            <a:pPr lvl="1">
              <a:buFont typeface="Системный шрифт, обычный"/>
              <a:buChar char="⁻"/>
            </a:pPr>
            <a:r>
              <a:rPr lang="ru-RU" dirty="0"/>
              <a:t>Как робот найдёт поводок?</a:t>
            </a:r>
          </a:p>
          <a:p>
            <a:pPr lvl="1">
              <a:buFont typeface="Системный шрифт, обычный"/>
              <a:buChar char="⁻"/>
            </a:pPr>
            <a:r>
              <a:rPr lang="ru-RU" dirty="0"/>
              <a:t>Что делать, если собака не хочет идти?</a:t>
            </a:r>
          </a:p>
          <a:p>
            <a:pPr lvl="1">
              <a:buFont typeface="Системный шрифт, обычный"/>
              <a:buChar char="⁻"/>
            </a:pPr>
            <a:r>
              <a:rPr lang="ru-RU" dirty="0"/>
              <a:t>Как робот поймёт, что прогулка закончена?</a:t>
            </a:r>
          </a:p>
        </p:txBody>
      </p:sp>
    </p:spTree>
    <p:extLst>
      <p:ext uri="{BB962C8B-B14F-4D97-AF65-F5344CB8AC3E}">
        <p14:creationId xmlns:p14="http://schemas.microsoft.com/office/powerpoint/2010/main" val="299447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hronicleVTI">
  <a:themeElements>
    <a:clrScheme name="Chronicle">
      <a:dk1>
        <a:srgbClr val="000000"/>
      </a:dk1>
      <a:lt1>
        <a:srgbClr val="FFFFFF"/>
      </a:lt1>
      <a:dk2>
        <a:srgbClr val="1C1C32"/>
      </a:dk2>
      <a:lt2>
        <a:srgbClr val="F8F4F1"/>
      </a:lt2>
      <a:accent1>
        <a:srgbClr val="734B67"/>
      </a:accent1>
      <a:accent2>
        <a:srgbClr val="959EBB"/>
      </a:accent2>
      <a:accent3>
        <a:srgbClr val="596781"/>
      </a:accent3>
      <a:accent4>
        <a:srgbClr val="7F6E8C"/>
      </a:accent4>
      <a:accent5>
        <a:srgbClr val="DB9A8F"/>
      </a:accent5>
      <a:accent6>
        <a:srgbClr val="C29AB1"/>
      </a:accent6>
      <a:hlink>
        <a:srgbClr val="778BA2"/>
      </a:hlink>
      <a:folHlink>
        <a:srgbClr val="A27C99"/>
      </a:folHlink>
    </a:clrScheme>
    <a:fontScheme name="Univers Calisto">
      <a:majorFont>
        <a:latin typeface="Univers Condensed"/>
        <a:ea typeface=""/>
        <a:cs typeface=""/>
      </a:majorFont>
      <a:minorFont>
        <a:latin typeface="Calisto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hronicleVTI" id="{508E4D90-5116-4BF0-876B-3F422DD1F65F}" vid="{AA21DC3D-92A8-43A4-8358-ED428371CD5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232</Words>
  <Application>Microsoft Office PowerPoint</Application>
  <PresentationFormat>Широкоэкранный</PresentationFormat>
  <Paragraphs>63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Calisto MT</vt:lpstr>
      <vt:lpstr>Univers Condensed</vt:lpstr>
      <vt:lpstr>Системный шрифт, обычный</vt:lpstr>
      <vt:lpstr>ChronicleVTI</vt:lpstr>
      <vt:lpstr>Алгоритмы:     язык для роботов   Без алгоритмов роботы — просто железки. </vt:lpstr>
      <vt:lpstr>Какие бытовые действия вы выполняете «на автомате»?  </vt:lpstr>
      <vt:lpstr>Алгоритм — это четкая последовательность команд для выполнения задачи. </vt:lpstr>
      <vt:lpstr>Исполнитель — тот, кто выполняет алгоритм (человек, робот, компьютер).</vt:lpstr>
      <vt:lpstr>Виды алгоритмов</vt:lpstr>
      <vt:lpstr>Линейный алгоритм</vt:lpstr>
      <vt:lpstr>Циклический алгоритм  </vt:lpstr>
      <vt:lpstr>Разветвляющийся алгоритм</vt:lpstr>
      <vt:lpstr>Практическая работа: "Алгоритм для робота-выгуливателя собак"</vt:lpstr>
      <vt:lpstr>Пример готового алгоритма: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Алгоритмы: язык для роботов  Без алгоритмов роботы — просто железки. </dc:title>
  <dc:creator>Admin</dc:creator>
  <cp:lastModifiedBy>Пользователь</cp:lastModifiedBy>
  <cp:revision>4</cp:revision>
  <dcterms:created xsi:type="dcterms:W3CDTF">2025-07-28T06:25:11Z</dcterms:created>
  <dcterms:modified xsi:type="dcterms:W3CDTF">2026-04-02T18:53:17Z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2025-07-28T08:23:08Z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03bd4979-5dd9-4166-b89d-8b6045c0a275</vt:lpwstr>
  </property>
  <property fmtid="{D5CDD505-2E9C-101B-9397-08002B2CF9AE}" pid="7" name="MSIP_Label_defa4170-0d19-0005-0004-bc88714345d2_ActionId">
    <vt:lpwstr>c575e9c6-e956-4350-8915-017e8b6285de</vt:lpwstr>
  </property>
  <property fmtid="{D5CDD505-2E9C-101B-9397-08002B2CF9AE}" pid="8" name="MSIP_Label_defa4170-0d19-0005-0004-bc88714345d2_ContentBits">
    <vt:lpwstr>0</vt:lpwstr>
  </property>
  <property fmtid="{D5CDD505-2E9C-101B-9397-08002B2CF9AE}" pid="9" name="MSIP_Label_defa4170-0d19-0005-0004-bc88714345d2_Tag">
    <vt:lpwstr>50, 3, 0, 1</vt:lpwstr>
  </property>
</Properties>
</file>