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58" r:id="rId5"/>
    <p:sldId id="275" r:id="rId6"/>
    <p:sldId id="259" r:id="rId7"/>
    <p:sldId id="276" r:id="rId8"/>
    <p:sldId id="261" r:id="rId9"/>
    <p:sldId id="260" r:id="rId10"/>
    <p:sldId id="262" r:id="rId11"/>
    <p:sldId id="265" r:id="rId12"/>
    <p:sldId id="266" r:id="rId13"/>
    <p:sldId id="267" r:id="rId14"/>
    <p:sldId id="268" r:id="rId15"/>
    <p:sldId id="280" r:id="rId16"/>
    <p:sldId id="270" r:id="rId17"/>
    <p:sldId id="271" r:id="rId18"/>
    <p:sldId id="281" r:id="rId19"/>
    <p:sldId id="273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7030A0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66"/>
    <a:srgbClr val="FFFF99"/>
    <a:srgbClr val="99FF99"/>
    <a:srgbClr val="009900"/>
    <a:srgbClr val="99FF33"/>
    <a:srgbClr val="99CC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3" autoAdjust="0"/>
    <p:restoredTop sz="92990" autoAdjust="0"/>
  </p:normalViewPr>
  <p:slideViewPr>
    <p:cSldViewPr>
      <p:cViewPr>
        <p:scale>
          <a:sx n="75" d="100"/>
          <a:sy n="75" d="100"/>
        </p:scale>
        <p:origin x="-2022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67AC3-6075-4E6F-A17C-74B7C786AF64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13F22-2669-4F2A-A3CE-4C9041CA4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297F-5AA8-4A7E-B054-1DD3994483CE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294BD-C745-48D2-9F3B-F91B57FFB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171B-B4E9-499E-91FA-29A33E564F70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E8C67-0BC9-47C5-A51D-D777C6112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B20FE-6CBD-4A7A-A726-723280D2C094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7C004-4949-4576-A8A6-A5A2D2138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4B434-1459-4DB0-B9BC-19B3067EDB92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7863-3642-4375-B263-423942C40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50E6C-CDEE-41CA-A5C1-7440CA96A90A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5238-6D85-4B0A-92DB-B5E68CDF6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4CE40-66D1-4E26-9E67-187E28ECEAFB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A369C-51A4-4D53-AD07-35ECCCA23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86CA4-26F2-40EF-BD3D-56254C194641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913DB-4FB8-413C-BBB0-D0BA4BCD0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8D3A-ACF9-4E9A-B36D-B915801FFCBE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6EB03-93F4-4C6B-99B0-49C437414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70468-A5DB-42DC-B1B4-5FB7E25043D7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E3B93-F93C-4727-BB66-340B5B8AD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FD583-9BF4-4826-BA14-48B715D75D73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8FC80-358C-4F4F-B2D1-64D302DF3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E8E118-78D7-4A92-BB76-BEF8442EB693}" type="datetimeFigureOut">
              <a:rPr lang="ru-RU"/>
              <a:pPr>
                <a:defRPr/>
              </a:pPr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6DAD6B-4C2A-43A4-BCEA-417C8C1D1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 advTm="15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\&#1056;&#1072;&#1073;&#1086;&#1095;&#1080;&#1081;%20&#1089;&#1090;&#1086;&#1083;\1.%20&#1040;&#1093;&#1084;&#1077;&#1090;&#1086;&#1074;&#1072;%20&#1057;&#1044;\&#1052;&#1072;&#1090;&#1088;&#1077;&#1096;&#1082;&#108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audio" Target="../media/audio15.wav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audio18.wav"/><Relationship Id="rId1" Type="http://schemas.openxmlformats.org/officeDocument/2006/relationships/audio" Target="../media/audio17.wav"/><Relationship Id="rId6" Type="http://schemas.openxmlformats.org/officeDocument/2006/relationships/image" Target="../media/image24.png"/><Relationship Id="rId11" Type="http://schemas.openxmlformats.org/officeDocument/2006/relationships/image" Target="../media/image2.png"/><Relationship Id="rId5" Type="http://schemas.openxmlformats.org/officeDocument/2006/relationships/image" Target="../media/image23.png"/><Relationship Id="rId10" Type="http://schemas.openxmlformats.org/officeDocument/2006/relationships/image" Target="../media/image41.png"/><Relationship Id="rId4" Type="http://schemas.openxmlformats.org/officeDocument/2006/relationships/image" Target="../media/image40.jpe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.png"/><Relationship Id="rId3" Type="http://schemas.openxmlformats.org/officeDocument/2006/relationships/audio" Target="../media/audio20.wav"/><Relationship Id="rId7" Type="http://schemas.openxmlformats.org/officeDocument/2006/relationships/image" Target="../media/image42.png"/><Relationship Id="rId12" Type="http://schemas.openxmlformats.org/officeDocument/2006/relationships/image" Target="../media/image45.png"/><Relationship Id="rId2" Type="http://schemas.openxmlformats.org/officeDocument/2006/relationships/audio" Target="../media/audio15.wav"/><Relationship Id="rId1" Type="http://schemas.openxmlformats.org/officeDocument/2006/relationships/audio" Target="../media/audio19.wav"/><Relationship Id="rId6" Type="http://schemas.openxmlformats.org/officeDocument/2006/relationships/image" Target="../media/image1.jpeg"/><Relationship Id="rId11" Type="http://schemas.openxmlformats.org/officeDocument/2006/relationships/image" Target="../media/image41.png"/><Relationship Id="rId5" Type="http://schemas.openxmlformats.org/officeDocument/2006/relationships/audio" Target="../media/audio17.wav"/><Relationship Id="rId10" Type="http://schemas.openxmlformats.org/officeDocument/2006/relationships/image" Target="../media/image4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audio23.wav"/><Relationship Id="rId1" Type="http://schemas.openxmlformats.org/officeDocument/2006/relationships/audio" Target="../media/audio22.wav"/><Relationship Id="rId6" Type="http://schemas.openxmlformats.org/officeDocument/2006/relationships/image" Target="../media/image24.png"/><Relationship Id="rId11" Type="http://schemas.openxmlformats.org/officeDocument/2006/relationships/image" Target="../media/image2.png"/><Relationship Id="rId5" Type="http://schemas.openxmlformats.org/officeDocument/2006/relationships/image" Target="../media/image23.png"/><Relationship Id="rId10" Type="http://schemas.openxmlformats.org/officeDocument/2006/relationships/image" Target="../media/image48.png"/><Relationship Id="rId4" Type="http://schemas.openxmlformats.org/officeDocument/2006/relationships/image" Target="../media/image47.jpe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2" Type="http://schemas.openxmlformats.org/officeDocument/2006/relationships/audio" Target="../media/audio24.wav"/><Relationship Id="rId1" Type="http://schemas.openxmlformats.org/officeDocument/2006/relationships/audio" Target="../media/audio3.wav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6.wav"/><Relationship Id="rId1" Type="http://schemas.openxmlformats.org/officeDocument/2006/relationships/audio" Target="../media/audio25.wav"/><Relationship Id="rId5" Type="http://schemas.openxmlformats.org/officeDocument/2006/relationships/image" Target="../media/image2.pn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audio" Target="../media/audio30.wav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audio" Target="../media/audio29.wav"/><Relationship Id="rId1" Type="http://schemas.openxmlformats.org/officeDocument/2006/relationships/audio" Target="../media/audio28.wav"/><Relationship Id="rId6" Type="http://schemas.openxmlformats.org/officeDocument/2006/relationships/image" Target="../media/image1.jpeg"/><Relationship Id="rId11" Type="http://schemas.openxmlformats.org/officeDocument/2006/relationships/image" Target="../media/image60.png"/><Relationship Id="rId5" Type="http://schemas.openxmlformats.org/officeDocument/2006/relationships/audio" Target="../media/audio31.wav"/><Relationship Id="rId10" Type="http://schemas.openxmlformats.org/officeDocument/2006/relationships/image" Target="../media/image5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8.png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5" Type="http://schemas.openxmlformats.org/officeDocument/2006/relationships/image" Target="../media/image2.pn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5.gif"/><Relationship Id="rId5" Type="http://schemas.openxmlformats.org/officeDocument/2006/relationships/image" Target="../media/image9.gi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7.wav"/><Relationship Id="rId7" Type="http://schemas.openxmlformats.org/officeDocument/2006/relationships/image" Target="../media/image12.png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image" Target="../media/image11.png"/><Relationship Id="rId11" Type="http://schemas.openxmlformats.org/officeDocument/2006/relationships/image" Target="../media/image2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audio" Target="../media/audio10.wav"/><Relationship Id="rId1" Type="http://schemas.openxmlformats.org/officeDocument/2006/relationships/audio" Target="../media/audio9.wav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audio13.wav"/><Relationship Id="rId1" Type="http://schemas.openxmlformats.org/officeDocument/2006/relationships/audio" Target="../media/audio12.wav"/><Relationship Id="rId6" Type="http://schemas.openxmlformats.org/officeDocument/2006/relationships/image" Target="../media/image24.png"/><Relationship Id="rId11" Type="http://schemas.openxmlformats.org/officeDocument/2006/relationships/image" Target="../media/image2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508625" y="3213100"/>
            <a:ext cx="33845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FF3300"/>
                </a:solidFill>
                <a:latin typeface="Arial" charset="0"/>
              </a:rPr>
              <a:t> </a:t>
            </a:r>
            <a:r>
              <a:rPr lang="ru-RU" b="1" i="1" dirty="0" smtClean="0">
                <a:solidFill>
                  <a:schemeClr val="hlink"/>
                </a:solidFill>
                <a:latin typeface="Arial" charset="0"/>
              </a:rPr>
              <a:t>Авторы: </a:t>
            </a:r>
            <a:endParaRPr lang="ru-RU" b="1" i="1" dirty="0">
              <a:solidFill>
                <a:schemeClr val="hlink"/>
              </a:solidFill>
              <a:latin typeface="Arial" charset="0"/>
            </a:endParaRPr>
          </a:p>
          <a:p>
            <a:pPr algn="ctr"/>
            <a:r>
              <a:rPr lang="ru-RU" b="1" i="1" dirty="0">
                <a:solidFill>
                  <a:srgbClr val="FF3300"/>
                </a:solidFill>
                <a:latin typeface="Arial" charset="0"/>
              </a:rPr>
              <a:t>Ахметова</a:t>
            </a:r>
            <a:r>
              <a:rPr lang="ru-RU" b="1" i="1" dirty="0">
                <a:solidFill>
                  <a:srgbClr val="FF0066"/>
                </a:solidFill>
                <a:latin typeface="Arial" charset="0"/>
              </a:rPr>
              <a:t> </a:t>
            </a:r>
          </a:p>
          <a:p>
            <a:pPr algn="ctr"/>
            <a:r>
              <a:rPr lang="ru-RU" b="1" i="1" dirty="0">
                <a:solidFill>
                  <a:srgbClr val="FF3300"/>
                </a:solidFill>
                <a:latin typeface="Arial" charset="0"/>
              </a:rPr>
              <a:t>Светлана </a:t>
            </a:r>
            <a:r>
              <a:rPr lang="ru-RU" b="1" i="1" dirty="0" smtClean="0">
                <a:solidFill>
                  <a:srgbClr val="FF3300"/>
                </a:solidFill>
                <a:latin typeface="Arial" charset="0"/>
              </a:rPr>
              <a:t>Дмитриевна,</a:t>
            </a:r>
          </a:p>
          <a:p>
            <a:pPr algn="ctr"/>
            <a:r>
              <a:rPr lang="ru-RU" b="1" i="1" dirty="0" smtClean="0">
                <a:solidFill>
                  <a:srgbClr val="FF3300"/>
                </a:solidFill>
                <a:latin typeface="Arial" charset="0"/>
              </a:rPr>
              <a:t>Гордиенко </a:t>
            </a:r>
          </a:p>
          <a:p>
            <a:pPr algn="ctr"/>
            <a:r>
              <a:rPr lang="ru-RU" b="1" i="1" dirty="0" smtClean="0">
                <a:solidFill>
                  <a:srgbClr val="FF3300"/>
                </a:solidFill>
                <a:latin typeface="Arial" charset="0"/>
              </a:rPr>
              <a:t>Ольга Анатольевна</a:t>
            </a:r>
            <a:endParaRPr lang="ru-RU" b="1" i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3317" name="Rectangle 7"/>
          <p:cNvSpPr>
            <a:spLocks/>
          </p:cNvSpPr>
          <p:nvPr/>
        </p:nvSpPr>
        <p:spPr bwMode="auto">
          <a:xfrm>
            <a:off x="468313" y="5084763"/>
            <a:ext cx="8064500" cy="1296987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99FF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94853" tIns="47427" rIns="94853" bIns="47427"/>
          <a:lstStyle/>
          <a:p>
            <a:pPr marL="355600" indent="-355600" algn="ctr" defTabSz="949325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i="1" dirty="0">
                <a:solidFill>
                  <a:schemeClr val="hlink"/>
                </a:solidFill>
                <a:latin typeface="Arial" charset="0"/>
              </a:rPr>
              <a:t>МБДОУ «Детский сад комбинированного вида </a:t>
            </a:r>
          </a:p>
          <a:p>
            <a:pPr marL="355600" indent="-355600" algn="ctr" defTabSz="949325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i="1" dirty="0" smtClean="0">
                <a:solidFill>
                  <a:schemeClr val="hlink"/>
                </a:solidFill>
                <a:latin typeface="Arial" charset="0"/>
              </a:rPr>
              <a:t>№5 «</a:t>
            </a:r>
            <a:r>
              <a:rPr lang="ru-RU" sz="2400" b="1" i="1" dirty="0" smtClean="0">
                <a:solidFill>
                  <a:schemeClr val="hlink"/>
                </a:solidFill>
                <a:latin typeface="Arial" charset="0"/>
              </a:rPr>
              <a:t>Золотой ключик</a:t>
            </a:r>
            <a:r>
              <a:rPr lang="ru-RU" sz="2400" b="1" i="1" dirty="0" smtClean="0">
                <a:solidFill>
                  <a:schemeClr val="hlink"/>
                </a:solidFill>
                <a:latin typeface="Arial" charset="0"/>
              </a:rPr>
              <a:t>» </a:t>
            </a:r>
            <a:r>
              <a:rPr lang="ru-RU" sz="2400" b="1" i="1" dirty="0" err="1">
                <a:solidFill>
                  <a:schemeClr val="hlink"/>
                </a:solidFill>
                <a:latin typeface="Arial" charset="0"/>
              </a:rPr>
              <a:t>п.г.т</a:t>
            </a:r>
            <a:r>
              <a:rPr lang="ru-RU" sz="2400" b="1" i="1" dirty="0">
                <a:solidFill>
                  <a:schemeClr val="hlink"/>
                </a:solidFill>
                <a:latin typeface="Arial" charset="0"/>
              </a:rPr>
              <a:t>. Актюбинский </a:t>
            </a:r>
          </a:p>
          <a:p>
            <a:pPr marL="355600" indent="-355600" algn="ctr" defTabSz="949325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i="1" dirty="0" err="1">
                <a:solidFill>
                  <a:schemeClr val="hlink"/>
                </a:solidFill>
                <a:latin typeface="Arial" charset="0"/>
              </a:rPr>
              <a:t>Азнакаевского</a:t>
            </a:r>
            <a:r>
              <a:rPr lang="ru-RU" sz="2400" b="1" i="1" dirty="0">
                <a:solidFill>
                  <a:schemeClr val="hlink"/>
                </a:solidFill>
                <a:latin typeface="Arial" charset="0"/>
              </a:rPr>
              <a:t> района Республики Татарстан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5795963" y="404813"/>
            <a:ext cx="30607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 smtClean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ru-RU" b="1" i="1" dirty="0" smtClean="0">
                <a:solidFill>
                  <a:srgbClr val="FF3300"/>
                </a:solidFill>
                <a:latin typeface="Arial" charset="0"/>
              </a:rPr>
              <a:t>«Знакомая сказочка»</a:t>
            </a:r>
            <a:endParaRPr lang="ru-RU" b="1" i="1" dirty="0">
              <a:solidFill>
                <a:srgbClr val="FF3300"/>
              </a:solidFill>
              <a:latin typeface="Arial" charset="0"/>
            </a:endParaRP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>
                <a:solidFill>
                  <a:srgbClr val="FF3300"/>
                </a:solidFill>
                <a:latin typeface="Arial" charset="0"/>
              </a:rPr>
              <a:t>Интерактивная игра 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>
                <a:solidFill>
                  <a:srgbClr val="FF3300"/>
                </a:solidFill>
                <a:latin typeface="Arial" charset="0"/>
              </a:rPr>
              <a:t>для детей 4-5 лет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b="1" i="1" dirty="0" smtClean="0">
                <a:solidFill>
                  <a:srgbClr val="FF3300"/>
                </a:solidFill>
                <a:latin typeface="Arial" charset="0"/>
              </a:rPr>
              <a:t>на основе русской народной сказки «Теремок» 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b="1" i="1" dirty="0">
              <a:solidFill>
                <a:srgbClr val="FF3300"/>
              </a:solidFill>
              <a:latin typeface="Arial" charset="0"/>
            </a:endParaRPr>
          </a:p>
        </p:txBody>
      </p:sp>
      <p:pic>
        <p:nvPicPr>
          <p:cNvPr id="13321" name="Матреш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1"/>
                </p:tgtEl>
              </p:cMediaNode>
            </p:audio>
          </p:childTnLst>
        </p:cTn>
      </p:par>
    </p:tnLst>
    <p:bldLst>
      <p:bldP spid="13316" grpId="0"/>
      <p:bldP spid="13317" grpId="0" animBg="1"/>
      <p:bldP spid="133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8" descr="лукошко 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292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пуста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2276475"/>
            <a:ext cx="1006475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луковица1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3789363"/>
            <a:ext cx="7318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огурец1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43213" y="4868863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яблоко2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47075" y="765175"/>
            <a:ext cx="7969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морковь1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6100" y="0"/>
            <a:ext cx="18573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груша1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77050" y="0"/>
            <a:ext cx="10318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офель1.png"/>
          <p:cNvPicPr>
            <a:picLocks noChangeAspect="1"/>
          </p:cNvPicPr>
          <p:nvPr/>
        </p:nvPicPr>
        <p:blipFill>
          <a:blip r:embed="rId12"/>
          <a:srcRect t="14453"/>
          <a:stretch>
            <a:fillRect/>
          </a:stretch>
        </p:blipFill>
        <p:spPr bwMode="auto">
          <a:xfrm>
            <a:off x="5076825" y="981075"/>
            <a:ext cx="1825625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лимон2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64388" y="1268413"/>
            <a:ext cx="857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843213" y="5734050"/>
            <a:ext cx="6053137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hlink"/>
                </a:solidFill>
              </a:rPr>
              <a:t>Помоги зайчику собрать урожай. </a:t>
            </a:r>
            <a:br>
              <a:rPr lang="ru-RU" sz="2800">
                <a:solidFill>
                  <a:schemeClr val="hlink"/>
                </a:solidFill>
              </a:rPr>
            </a:br>
            <a:r>
              <a:rPr lang="ru-RU" sz="2800">
                <a:solidFill>
                  <a:schemeClr val="hlink"/>
                </a:solidFill>
              </a:rPr>
              <a:t>Положи в лукошко только овощи.</a:t>
            </a:r>
          </a:p>
        </p:txBody>
      </p:sp>
      <p:pic>
        <p:nvPicPr>
          <p:cNvPr id="21518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9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0" fill="hold"/>
                                        <p:tgtEl>
                                          <p:spTgt spid="215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0.07031 0.213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0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900116615[2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74809 0.3467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0" y="17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900116615[2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20434 0.0319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900116615[2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 0.00394 L -0.44028 0.7203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35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900116615[2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48148E-6 L -0.50157 0.5317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0" y="26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900116615[2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0"/>
            <a:ext cx="6804025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836613"/>
            <a:ext cx="2374900" cy="5273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Идёт лисичка- сестричка. Постучала в окошко и спрашивает: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- Кто в теремочке живёт?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– Я, мышка-норушка. 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– Я, лягушка-квакушка. 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– Я, зайчик-побегайчик. 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А ты кто? 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– А я лисичка-сестричка. 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– Иди к нам жить.</a:t>
            </a:r>
          </a:p>
        </p:txBody>
      </p:sp>
      <p:pic>
        <p:nvPicPr>
          <p:cNvPr id="2253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10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7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0"/>
            <a:ext cx="663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цифры01.png"/>
          <p:cNvPicPr>
            <a:picLocks noChangeAspect="1"/>
          </p:cNvPicPr>
          <p:nvPr/>
        </p:nvPicPr>
        <p:blipFill>
          <a:blip r:embed="rId5"/>
          <a:srcRect t="-1045" b="66417"/>
          <a:stretch>
            <a:fillRect/>
          </a:stretch>
        </p:blipFill>
        <p:spPr bwMode="auto">
          <a:xfrm>
            <a:off x="8215313" y="333375"/>
            <a:ext cx="2860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цифры2.png"/>
          <p:cNvPicPr>
            <a:picLocks noChangeAspect="1"/>
          </p:cNvPicPr>
          <p:nvPr/>
        </p:nvPicPr>
        <p:blipFill>
          <a:blip r:embed="rId6"/>
          <a:srcRect l="-1196" b="68016"/>
          <a:stretch>
            <a:fillRect/>
          </a:stretch>
        </p:blipFill>
        <p:spPr bwMode="auto">
          <a:xfrm>
            <a:off x="7092950" y="1557338"/>
            <a:ext cx="29257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цифры3.png"/>
          <p:cNvPicPr>
            <a:picLocks noChangeAspect="1"/>
          </p:cNvPicPr>
          <p:nvPr/>
        </p:nvPicPr>
        <p:blipFill>
          <a:blip r:embed="rId7"/>
          <a:srcRect l="9766" b="65802"/>
          <a:stretch>
            <a:fillRect/>
          </a:stretch>
        </p:blipFill>
        <p:spPr bwMode="auto">
          <a:xfrm>
            <a:off x="7235825" y="2781300"/>
            <a:ext cx="255905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цифры4.png"/>
          <p:cNvPicPr>
            <a:picLocks noChangeAspect="1"/>
          </p:cNvPicPr>
          <p:nvPr/>
        </p:nvPicPr>
        <p:blipFill>
          <a:blip r:embed="rId8"/>
          <a:srcRect l="20917" b="64203"/>
          <a:stretch>
            <a:fillRect/>
          </a:stretch>
        </p:blipFill>
        <p:spPr bwMode="auto">
          <a:xfrm>
            <a:off x="6659563" y="4005263"/>
            <a:ext cx="2249487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цифры5.png"/>
          <p:cNvPicPr>
            <a:picLocks noChangeAspect="1"/>
          </p:cNvPicPr>
          <p:nvPr/>
        </p:nvPicPr>
        <p:blipFill>
          <a:blip r:embed="rId9"/>
          <a:srcRect l="44289" b="58299"/>
          <a:stretch>
            <a:fillRect/>
          </a:stretch>
        </p:blipFill>
        <p:spPr bwMode="auto">
          <a:xfrm>
            <a:off x="7092950" y="5373688"/>
            <a:ext cx="1598613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MS900074828[1].wav">
            <a:hlinkClick r:id="" action="ppaction://media"/>
          </p:cNvPr>
          <p:cNvPicPr>
            <a:picLocks noRot="1" noChangeAspect="1"/>
          </p:cNvPicPr>
          <p:nvPr>
            <a:wavAudioFile r:embed="rId1" name="MS900074828[1]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77406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468313" y="5949950"/>
            <a:ext cx="66246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Забралась лисичка в теремок. Стали они вчетвером жить. Покажи нужную цифру</a:t>
            </a:r>
          </a:p>
        </p:txBody>
      </p:sp>
      <p:pic>
        <p:nvPicPr>
          <p:cNvPr id="23563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11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8675688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1" fill="hold"/>
                                        <p:tgtEl>
                                          <p:spTgt spid="23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81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мухомор1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543550"/>
            <a:ext cx="142081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мухомор1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24075" y="4797425"/>
            <a:ext cx="1385888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мухомор1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4025" y="5949950"/>
            <a:ext cx="1152525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5" descr="лукошко 3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8263" y="40767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рыжик.png"/>
          <p:cNvPicPr>
            <a:picLocks noChangeAspect="1"/>
          </p:cNvPicPr>
          <p:nvPr/>
        </p:nvPicPr>
        <p:blipFill>
          <a:blip r:embed="rId9"/>
          <a:srcRect l="20222" t="19942" r="24333"/>
          <a:stretch>
            <a:fillRect/>
          </a:stretch>
        </p:blipFill>
        <p:spPr bwMode="auto">
          <a:xfrm>
            <a:off x="4211638" y="4365625"/>
            <a:ext cx="9858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гриб04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40200" y="5949950"/>
            <a:ext cx="574675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рыжик.png"/>
          <p:cNvPicPr>
            <a:picLocks noChangeAspect="1"/>
          </p:cNvPicPr>
          <p:nvPr/>
        </p:nvPicPr>
        <p:blipFill>
          <a:blip r:embed="rId9"/>
          <a:srcRect l="20845" t="29453" r="25069" b="8849"/>
          <a:stretch>
            <a:fillRect/>
          </a:stretch>
        </p:blipFill>
        <p:spPr bwMode="auto">
          <a:xfrm>
            <a:off x="2008188" y="5949950"/>
            <a:ext cx="10509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гриб04.png"/>
          <p:cNvPicPr>
            <a:picLocks noChangeAspect="1"/>
          </p:cNvPicPr>
          <p:nvPr/>
        </p:nvPicPr>
        <p:blipFill>
          <a:blip r:embed="rId10"/>
          <a:srcRect l="-33484" t="-16141" r="-30769" b="-11227"/>
          <a:stretch>
            <a:fillRect/>
          </a:stretch>
        </p:blipFill>
        <p:spPr bwMode="auto">
          <a:xfrm>
            <a:off x="8172450" y="5445125"/>
            <a:ext cx="9715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MS900116615[1].wav">
            <a:hlinkClick r:id="" action="ppaction://media"/>
          </p:cNvPr>
          <p:cNvPicPr>
            <a:picLocks noRot="1" noChangeAspect="1"/>
          </p:cNvPicPr>
          <p:nvPr>
            <a:wavAudioFile r:embed="rId1" name="MS900116615[1]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9324975" y="299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MS900116615[2].wav">
            <a:hlinkClick r:id="" action="ppaction://media"/>
          </p:cNvPr>
          <p:cNvPicPr>
            <a:picLocks noRot="1" noChangeAspect="1"/>
          </p:cNvPicPr>
          <p:nvPr>
            <a:wavAudioFile r:embed="rId2" name="MS900116615[2]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9324975" y="1989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MS900116615[1].wav">
            <a:hlinkClick r:id="" action="ppaction://media"/>
          </p:cNvPr>
          <p:cNvPicPr>
            <a:picLocks noRot="1" noChangeAspect="1"/>
          </p:cNvPicPr>
          <p:nvPr>
            <a:wavAudioFile r:embed="rId1" name="MS900116615[1]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9324975" y="12684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5940425" y="476250"/>
            <a:ext cx="3035300" cy="1920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Лисичка ходит в лес за грибами для пирогов. 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Помоги лисичке собрать грибы, бери только съедобные.</a:t>
            </a:r>
          </a:p>
        </p:txBody>
      </p:sp>
      <p:pic>
        <p:nvPicPr>
          <p:cNvPr id="24594" name="Picture 18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Запись 12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459788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6" fill="hold"/>
                                        <p:tgtEl>
                                          <p:spTgt spid="245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17796 0.031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S900074828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0.24427 -0.1833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9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S900074828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0.41198 -0.1710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0" y="-8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S900074828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28247 -0.1259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-6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S900074828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57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257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257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9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0"/>
            <a:ext cx="4956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179388" y="908050"/>
            <a:ext cx="3671887" cy="520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hlink"/>
                </a:solidFill>
              </a:rPr>
              <a:t>Прибежал волчок-серый бочок, постучал и спрашивает: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Кто в теремочке живёт? Кто в невысоком живёт?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Я, мышка-норушка.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Я, лягушка-квакушка.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Я, зайчик-побегайчик.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Я, лисичка- сестричка. А ты кто? 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Я волчок-серый бочок.</a:t>
            </a:r>
          </a:p>
          <a:p>
            <a:pPr>
              <a:buFontTx/>
              <a:buChar char="-"/>
              <a:defRPr/>
            </a:pPr>
            <a:r>
              <a:rPr lang="ru-RU" sz="2400">
                <a:solidFill>
                  <a:schemeClr val="hlink"/>
                </a:solidFill>
              </a:rPr>
              <a:t> Иди к нам жить.</a:t>
            </a:r>
          </a:p>
        </p:txBody>
      </p:sp>
      <p:pic>
        <p:nvPicPr>
          <p:cNvPr id="2662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1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9565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3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286750" y="6457950"/>
            <a:ext cx="357188" cy="40005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27650" name="Содержимое 3" descr="image_063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7010400"/>
          </a:xfrm>
        </p:spPr>
      </p:pic>
      <p:pic>
        <p:nvPicPr>
          <p:cNvPr id="7" name="Рисунок 6" descr="цифры01.png"/>
          <p:cNvPicPr>
            <a:picLocks noChangeAspect="1"/>
          </p:cNvPicPr>
          <p:nvPr/>
        </p:nvPicPr>
        <p:blipFill>
          <a:blip r:embed="rId5"/>
          <a:srcRect r="71190" b="66478"/>
          <a:stretch>
            <a:fillRect/>
          </a:stretch>
        </p:blipFill>
        <p:spPr bwMode="auto">
          <a:xfrm>
            <a:off x="395288" y="2781300"/>
            <a:ext cx="823912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цифры2.png"/>
          <p:cNvPicPr>
            <a:picLocks noChangeAspect="1"/>
          </p:cNvPicPr>
          <p:nvPr/>
        </p:nvPicPr>
        <p:blipFill>
          <a:blip r:embed="rId6"/>
          <a:srcRect r="60606" b="68199"/>
          <a:stretch>
            <a:fillRect/>
          </a:stretch>
        </p:blipFill>
        <p:spPr bwMode="auto">
          <a:xfrm>
            <a:off x="0" y="1268413"/>
            <a:ext cx="11160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цифры3.png"/>
          <p:cNvPicPr>
            <a:picLocks noChangeAspect="1"/>
          </p:cNvPicPr>
          <p:nvPr/>
        </p:nvPicPr>
        <p:blipFill>
          <a:blip r:embed="rId7"/>
          <a:srcRect l="27531" r="35596" b="68753"/>
          <a:stretch>
            <a:fillRect/>
          </a:stretch>
        </p:blipFill>
        <p:spPr bwMode="auto">
          <a:xfrm>
            <a:off x="755650" y="188913"/>
            <a:ext cx="1042988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цифры4.png"/>
          <p:cNvPicPr>
            <a:picLocks noChangeAspect="1"/>
          </p:cNvPicPr>
          <p:nvPr/>
        </p:nvPicPr>
        <p:blipFill>
          <a:blip r:embed="rId8"/>
          <a:srcRect l="44353" r="17387" b="67523"/>
          <a:stretch>
            <a:fillRect/>
          </a:stretch>
        </p:blipFill>
        <p:spPr bwMode="auto">
          <a:xfrm>
            <a:off x="2771775" y="260350"/>
            <a:ext cx="109061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цифры5.png"/>
          <p:cNvPicPr>
            <a:picLocks noChangeAspect="1"/>
          </p:cNvPicPr>
          <p:nvPr/>
        </p:nvPicPr>
        <p:blipFill>
          <a:blip r:embed="rId9"/>
          <a:srcRect l="72513" r="-8379" b="57684"/>
          <a:stretch>
            <a:fillRect/>
          </a:stretch>
        </p:blipFill>
        <p:spPr bwMode="auto">
          <a:xfrm>
            <a:off x="4140200" y="476250"/>
            <a:ext cx="10287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MS900074828[3].wav">
            <a:hlinkClick r:id="" action="ppaction://media"/>
          </p:cNvPr>
          <p:cNvPicPr>
            <a:picLocks noRot="1" noChangeAspect="1"/>
          </p:cNvPicPr>
          <p:nvPr>
            <a:wavAudioFile r:embed="rId1" name="MS900074828[3]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532813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711200" y="6413500"/>
            <a:ext cx="7721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hlink"/>
                </a:solidFill>
              </a:rPr>
              <a:t>Стали они жить  впятером. Покажи нужную цифру.</a:t>
            </a:r>
          </a:p>
        </p:txBody>
      </p:sp>
      <p:pic>
        <p:nvPicPr>
          <p:cNvPr id="2663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14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812088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1" fill="hold"/>
                                        <p:tgtEl>
                                          <p:spTgt spid="266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81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15" descr="инструмент б..png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651500" y="1773238"/>
            <a:ext cx="1484313" cy="2160587"/>
          </a:xfrm>
        </p:spPr>
      </p:pic>
      <p:pic>
        <p:nvPicPr>
          <p:cNvPr id="17" name="Рисунок 16" descr="инструмент0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3429000"/>
            <a:ext cx="208915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инструмент02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4025" y="476250"/>
            <a:ext cx="2089150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инструмент03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512073">
            <a:off x="7164388" y="3429000"/>
            <a:ext cx="14747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балалайка.WAV">
            <a:hlinkClick r:id="" action="ppaction://media"/>
          </p:cNvPr>
          <p:cNvPicPr>
            <a:picLocks noRot="1" noChangeAspect="1"/>
          </p:cNvPicPr>
          <p:nvPr>
            <a:wavAudioFile r:embed="rId1" name="балалайка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247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684213" y="5805488"/>
            <a:ext cx="8281987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hlink"/>
                </a:solidFill>
              </a:rPr>
              <a:t>Весело живут, песни поют, а волк на балалайке играет. Покажи инструмент, на котором играет волк.</a:t>
            </a:r>
          </a:p>
        </p:txBody>
      </p:sp>
      <p:pic>
        <p:nvPicPr>
          <p:cNvPr id="2765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15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675688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" fill="hold"/>
                                        <p:tgtEl>
                                          <p:spTgt spid="276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9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0"/>
            <a:ext cx="568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6084888" y="692150"/>
            <a:ext cx="3059112" cy="5578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Идёт мимо медведь косолапый. Увидел теремок, остановился и спрашивает: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Кто в теремочке живёт? Кто в невысоком живёт?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мышка-норушка.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лягушка-квакушка.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лисичка- сестричка.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зайчик-побегайчик.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волчок-серый бочок. А ты кто?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А я медведь косолапый. </a:t>
            </a:r>
          </a:p>
          <a:p>
            <a:pPr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Иди к нам жить.</a:t>
            </a:r>
          </a:p>
        </p:txBody>
      </p:sp>
      <p:pic>
        <p:nvPicPr>
          <p:cNvPr id="2970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(4)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9565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(5)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782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78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145" fill="hold"/>
                                        <p:tgtEl>
                                          <p:spTgt spid="297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audio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39750" y="188913"/>
            <a:ext cx="3455988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Медведь и полез в теремок. Лез-лез, никак не мог влезть и говорит: 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- Я лучше на крыше буду жить. Влез на крышу. Теремок и развалился.  Еле-еле успели зверюшки выбежать.</a:t>
            </a:r>
          </a:p>
        </p:txBody>
      </p:sp>
      <p:pic>
        <p:nvPicPr>
          <p:cNvPr id="2970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17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00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инструмент01.png"/>
          <p:cNvPicPr>
            <a:picLocks noGrp="1" noChangeAspect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684213" y="3357563"/>
            <a:ext cx="2436812" cy="1974850"/>
          </a:xfrm>
        </p:spPr>
      </p:pic>
      <p:pic>
        <p:nvPicPr>
          <p:cNvPr id="8" name="Рисунок 7" descr="инструмент07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8" y="3000375"/>
            <a:ext cx="2730500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инструмент08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1638" y="476250"/>
            <a:ext cx="288131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инструмент04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92950" y="0"/>
            <a:ext cx="20510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инструмент011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04025" y="2636838"/>
            <a:ext cx="23399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инструмент б.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2010741">
            <a:off x="1547813" y="476250"/>
            <a:ext cx="168116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молоточек.wav">
            <a:hlinkClick r:id="" action="ppaction://media"/>
          </p:cNvPr>
          <p:cNvPicPr>
            <a:picLocks noRot="1" noChangeAspect="1"/>
          </p:cNvPicPr>
          <p:nvPr>
            <a:wavAudioFile r:embed="rId1" name="молоточек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027988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5949950"/>
            <a:ext cx="9144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Принялись звери новый теремок строить. Выбери инструменты,  с помощью которых можно построить  теремок.</a:t>
            </a:r>
          </a:p>
        </p:txBody>
      </p:sp>
      <p:pic>
        <p:nvPicPr>
          <p:cNvPr id="30734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18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7235825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Пила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6227763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8" fill="hold"/>
                                        <p:tgtEl>
                                          <p:spTgt spid="307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991" fill="hold"/>
                                        <p:tgtEl>
                                          <p:spTgt spid="317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00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34"/>
                </p:tgtEl>
              </p:cMediaNode>
            </p:audio>
            <p:audio>
              <p:cMediaNode vol="69000" showWhenStopped="0"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4" descr="3а"/>
          <p:cNvPicPr>
            <a:picLocks noChangeAspect="1" noChangeArrowheads="1"/>
          </p:cNvPicPr>
          <p:nvPr/>
        </p:nvPicPr>
        <p:blipFill>
          <a:blip r:embed="rId3"/>
          <a:srcRect r="21571" b="17"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17"/>
          <p:cNvSpPr>
            <a:spLocks noChangeArrowheads="1" noChangeShapeType="1" noTextEdit="1"/>
          </p:cNvSpPr>
          <p:nvPr/>
        </p:nvSpPr>
        <p:spPr bwMode="auto">
          <a:xfrm>
            <a:off x="755650" y="5661025"/>
            <a:ext cx="76327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ТЕРЕМОК</a:t>
            </a:r>
          </a:p>
        </p:txBody>
      </p:sp>
      <p:pic>
        <p:nvPicPr>
          <p:cNvPr id="1331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1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991600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 descr="1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061552">
            <a:off x="1258888" y="1989138"/>
            <a:ext cx="1112837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 descr="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249302">
            <a:off x="2445544" y="804069"/>
            <a:ext cx="10017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1" fill="hold"/>
                                        <p:tgtEl>
                                          <p:spTgt spid="13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33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33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9"/>
                </p:tgtEl>
              </p:cMediaNode>
            </p:audio>
          </p:childTnLst>
        </p:cTn>
      </p:par>
    </p:tnLst>
    <p:bldLst>
      <p:bldP spid="133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2000">
              <a:srgbClr val="85C2FF"/>
            </a:gs>
            <a:gs pos="67999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1" descr="теремок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628775"/>
            <a:ext cx="5040312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5003800" y="260350"/>
            <a:ext cx="4321175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hlink"/>
                </a:solidFill>
              </a:rPr>
              <a:t>Лучше прежнего выстроили теремок.  </a:t>
            </a:r>
          </a:p>
          <a:p>
            <a:pPr algn="ctr">
              <a:defRPr/>
            </a:pPr>
            <a:r>
              <a:rPr lang="ru-RU" sz="2400">
                <a:solidFill>
                  <a:schemeClr val="hlink"/>
                </a:solidFill>
              </a:rPr>
              <a:t>Всем теперь места хватит.</a:t>
            </a: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250825" y="5546725"/>
            <a:ext cx="4321175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>
                <a:solidFill>
                  <a:srgbClr val="FF3300"/>
                </a:solidFill>
              </a:rPr>
              <a:t>КОНЕЦ</a:t>
            </a:r>
          </a:p>
        </p:txBody>
      </p:sp>
      <p:pic>
        <p:nvPicPr>
          <p:cNvPr id="3175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19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4" fill="hold"/>
                                        <p:tgtEl>
                                          <p:spTgt spid="317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204"/>
                            </p:stCondLst>
                            <p:childTnLst>
                              <p:par>
                                <p:cTn id="15" presetID="21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6" dur="3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1"/>
                </p:tgtEl>
              </p:cMediaNode>
            </p:audio>
          </p:childTnLst>
        </p:cTn>
      </p:par>
    </p:tnLst>
    <p:bldLst>
      <p:bldP spid="32783" grpId="0"/>
      <p:bldP spid="327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292600"/>
            <a:ext cx="19399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3-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3500438"/>
            <a:ext cx="25844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 descr="3-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2852738"/>
            <a:ext cx="310356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5651500" y="423863"/>
            <a:ext cx="34925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Стоит в поле теремок. 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Он не низок, не высок.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Покажи этот теремок.</a:t>
            </a:r>
          </a:p>
        </p:txBody>
      </p:sp>
      <p:pic>
        <p:nvPicPr>
          <p:cNvPr id="14344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2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8392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7" fill="hold"/>
                                        <p:tgtEl>
                                          <p:spTgt spid="14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143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балалай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0"/>
                  </p:tgtEl>
                </p:cond>
              </p:nextCondLst>
            </p:seq>
            <p:audio>
              <p:cMediaNode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7000">
              <a:srgbClr val="85C2FF"/>
            </a:gs>
            <a:gs pos="72000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" descr="1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14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0" y="5851525"/>
            <a:ext cx="91440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Бежит мимо мышка- норушка. Увидела теремок , остановилась и спрашивает: - Кто в  теремочке живёт? Кто, в невысоком живёт?</a:t>
            </a:r>
            <a:br>
              <a:rPr lang="ru-RU">
                <a:solidFill>
                  <a:schemeClr val="hlink"/>
                </a:solidFill>
              </a:rPr>
            </a:br>
            <a:r>
              <a:rPr lang="ru-RU">
                <a:solidFill>
                  <a:schemeClr val="hlink"/>
                </a:solidFill>
              </a:rPr>
              <a:t>Никто не отзывается. Вошла мышка в теремок  и стала там жить.</a:t>
            </a:r>
          </a:p>
        </p:txBody>
      </p:sp>
      <p:pic>
        <p:nvPicPr>
          <p:cNvPr id="15365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9916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1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5013325"/>
            <a:ext cx="9429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249302">
            <a:off x="1293019" y="804069"/>
            <a:ext cx="10017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1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8816176" flipH="1">
            <a:off x="3204369" y="692944"/>
            <a:ext cx="112553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53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315913"/>
            <a:ext cx="9144000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олокольчик синий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857750"/>
            <a:ext cx="1214438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олокольчик фиолетовый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5734050"/>
            <a:ext cx="131445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олокольчик синий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1413" y="5516563"/>
            <a:ext cx="1363662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олокольчик желтый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8125" y="5013325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Колокольчик фиолетовый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500" y="5357813"/>
            <a:ext cx="1314450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олокольчик фиолетовый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29550" y="5013325"/>
            <a:ext cx="131445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Колокольчик синий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5661025"/>
            <a:ext cx="1357313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MS900116610[1].wav">
            <a:hlinkClick r:id="" action="ppaction://media"/>
          </p:cNvPr>
          <p:cNvPicPr>
            <a:picLocks noRot="1" noChangeAspect="1"/>
          </p:cNvPicPr>
          <p:nvPr>
            <a:wavAudioFile r:embed="rId1" name="MS900116610[1]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9324975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MS900116610[2].wav">
            <a:hlinkClick r:id="" action="ppaction://media"/>
          </p:cNvPr>
          <p:cNvPicPr>
            <a:picLocks noRot="1" noChangeAspect="1"/>
          </p:cNvPicPr>
          <p:nvPr>
            <a:wavAudioFile r:embed="rId2" name="MS900116610[2]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9324975" y="6021388"/>
            <a:ext cx="1619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MS900116610[2].wav">
            <a:hlinkClick r:id="" action="ppaction://media"/>
          </p:cNvPr>
          <p:cNvPicPr>
            <a:picLocks noRot="1" noChangeAspect="1"/>
          </p:cNvPicPr>
          <p:nvPr>
            <a:wavAudioFile r:embed="rId2" name="MS900116610[2]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9324975" y="5373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827088" y="404813"/>
            <a:ext cx="3024187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Мышке нравятся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 синие колокольчики. 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Послушай как</a:t>
            </a:r>
          </a:p>
          <a:p>
            <a:pPr algn="ctr">
              <a:defRPr/>
            </a:pPr>
            <a:r>
              <a:rPr lang="ru-RU">
                <a:solidFill>
                  <a:schemeClr val="hlink"/>
                </a:solidFill>
              </a:rPr>
              <a:t>они звенят.</a:t>
            </a:r>
          </a:p>
        </p:txBody>
      </p:sp>
      <p:pic>
        <p:nvPicPr>
          <p:cNvPr id="16399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Запись4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8316913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8" fill="hold"/>
                                        <p:tgtEl>
                                          <p:spTgt spid="163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3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3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7000">
              <a:srgbClr val="85C2FF"/>
            </a:gs>
            <a:gs pos="72000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79388" y="188913"/>
            <a:ext cx="5256212" cy="1920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Прискакала к терему лягушка-квакушка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</a:rPr>
              <a:t>и спрашивает: - Кто в теремочке живёт?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  <a:latin typeface="Arial" charset="0"/>
              </a:rPr>
              <a:t>       </a:t>
            </a:r>
            <a:r>
              <a:rPr lang="ru-RU">
                <a:solidFill>
                  <a:schemeClr val="hlink"/>
                </a:solidFill>
              </a:rPr>
              <a:t>Кто в невысоком живёт?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  <a:latin typeface="Arial" charset="0"/>
              </a:rPr>
              <a:t>       </a:t>
            </a:r>
            <a:r>
              <a:rPr lang="ru-RU">
                <a:solidFill>
                  <a:schemeClr val="hlink"/>
                </a:solidFill>
              </a:rPr>
              <a:t>- Я, мышка–норушка,а ты кто?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  <a:latin typeface="Arial" charset="0"/>
              </a:rPr>
              <a:t>       </a:t>
            </a:r>
            <a:r>
              <a:rPr lang="ru-RU">
                <a:solidFill>
                  <a:schemeClr val="hlink"/>
                </a:solidFill>
              </a:rPr>
              <a:t>– А я лягушка-квакушка.</a:t>
            </a:r>
          </a:p>
          <a:p>
            <a:pPr>
              <a:defRPr/>
            </a:pPr>
            <a:r>
              <a:rPr lang="ru-RU">
                <a:solidFill>
                  <a:schemeClr val="hlink"/>
                </a:solidFill>
                <a:latin typeface="Arial" charset="0"/>
              </a:rPr>
              <a:t>       </a:t>
            </a:r>
            <a:r>
              <a:rPr lang="ru-RU">
                <a:solidFill>
                  <a:schemeClr val="hlink"/>
                </a:solidFill>
              </a:rPr>
              <a:t>- Иди ко мне жить!</a:t>
            </a:r>
          </a:p>
        </p:txBody>
      </p:sp>
      <p:pic>
        <p:nvPicPr>
          <p:cNvPr id="1741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5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58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7" descr="ре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всплеск1.wav">
            <a:hlinkClick r:id="" action="ppaction://media"/>
          </p:cNvPr>
          <p:cNvPicPr>
            <a:picLocks noRot="1" noChangeAspect="1"/>
          </p:cNvPicPr>
          <p:nvPr>
            <a:wavAudioFile r:embed="rId1" name="всплеск1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501188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всплеск1.wav">
            <a:hlinkClick r:id="" action="ppaction://media"/>
          </p:cNvPr>
          <p:cNvPicPr>
            <a:picLocks noRot="1" noChangeAspect="1"/>
          </p:cNvPicPr>
          <p:nvPr>
            <a:wavAudioFile r:embed="rId1" name="всплеск1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501188" y="857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всплеск1.wav">
            <a:hlinkClick r:id="" action="ppaction://media"/>
          </p:cNvPr>
          <p:cNvPicPr>
            <a:picLocks noRot="1" noChangeAspect="1"/>
          </p:cNvPicPr>
          <p:nvPr>
            <a:wavAudioFile r:embed="rId1" name="всплеск1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501188" y="1357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19" descr="vedro_s_vodoi-150x15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3357563"/>
            <a:ext cx="762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0" descr="ведро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2708275"/>
            <a:ext cx="795338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21" descr="vedro_s_vodoi-150x15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1628775"/>
            <a:ext cx="762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8" name="Picture 22" descr="vedro_s_vodoi-150x15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1989138"/>
            <a:ext cx="762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9" name="Picture 23" descr="ведро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060575"/>
            <a:ext cx="795337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Picture 24" descr="ведро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1484313"/>
            <a:ext cx="795337" cy="14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2771775" y="5445125"/>
            <a:ext cx="5184775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FFFF00"/>
                </a:solidFill>
              </a:rPr>
              <a:t>Лягушка набрала воды из речки. Помоги  ей донести. </a:t>
            </a:r>
          </a:p>
          <a:p>
            <a:pPr algn="ctr">
              <a:defRPr/>
            </a:pPr>
            <a:r>
              <a:rPr lang="ru-RU" sz="2400">
                <a:solidFill>
                  <a:srgbClr val="FFFF00"/>
                </a:solidFill>
              </a:rPr>
              <a:t>Бери только полные вёдра.</a:t>
            </a:r>
          </a:p>
        </p:txBody>
      </p:sp>
      <p:pic>
        <p:nvPicPr>
          <p:cNvPr id="18447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6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91440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" fill="hold"/>
                                        <p:tgtEl>
                                          <p:spTgt spid="184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9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9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94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9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19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9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4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94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94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6"/>
                  </p:tgtEl>
                </p:cond>
              </p:nextCondLst>
            </p:seq>
            <p:audio>
              <p:cMediaNode showWhenStopped="0"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7000">
              <a:srgbClr val="85C2FF"/>
            </a:gs>
            <a:gs pos="72000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4427538" y="0"/>
            <a:ext cx="4716462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>
                <a:solidFill>
                  <a:schemeClr val="hlink"/>
                </a:solidFill>
              </a:rPr>
              <a:t>Бежит мимо зайчик-побегайчик. Остановился и спрашивает: </a:t>
            </a:r>
          </a:p>
          <a:p>
            <a:pPr algn="r"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Кто в теремочке живёт? </a:t>
            </a:r>
          </a:p>
          <a:p>
            <a:pPr algn="r"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мышка-норушка. </a:t>
            </a:r>
          </a:p>
          <a:p>
            <a:pPr algn="r">
              <a:buFontTx/>
              <a:buChar char="-"/>
              <a:defRPr/>
            </a:pPr>
            <a:r>
              <a:rPr lang="ru-RU">
                <a:solidFill>
                  <a:schemeClr val="hlink"/>
                </a:solidFill>
              </a:rPr>
              <a:t> Я, лягушка-квакушка.</a:t>
            </a:r>
          </a:p>
          <a:p>
            <a:pPr algn="r">
              <a:defRPr/>
            </a:pPr>
            <a:r>
              <a:rPr lang="ru-RU">
                <a:solidFill>
                  <a:schemeClr val="hlink"/>
                </a:solidFill>
              </a:rPr>
              <a:t> А ты кто? </a:t>
            </a:r>
          </a:p>
          <a:p>
            <a:pPr algn="r">
              <a:defRPr/>
            </a:pPr>
            <a:r>
              <a:rPr lang="ru-RU">
                <a:solidFill>
                  <a:schemeClr val="hlink"/>
                </a:solidFill>
              </a:rPr>
              <a:t>– А я зайчик-побегайчик.</a:t>
            </a:r>
          </a:p>
          <a:p>
            <a:pPr algn="r">
              <a:defRPr/>
            </a:pPr>
            <a:r>
              <a:rPr lang="ru-RU">
                <a:solidFill>
                  <a:schemeClr val="hlink"/>
                </a:solidFill>
              </a:rPr>
              <a:t> – Иди к нам жить!</a:t>
            </a:r>
          </a:p>
        </p:txBody>
      </p:sp>
      <p:pic>
        <p:nvPicPr>
          <p:cNvPr id="1946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ь 7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70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67000">
              <a:srgbClr val="85C2FF"/>
            </a:gs>
            <a:gs pos="72000">
              <a:srgbClr val="FFFF00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цифры01.png"/>
          <p:cNvPicPr>
            <a:picLocks noChangeAspect="1"/>
          </p:cNvPicPr>
          <p:nvPr/>
        </p:nvPicPr>
        <p:blipFill>
          <a:blip r:embed="rId5"/>
          <a:srcRect l="-3276" r="77428" b="49567"/>
          <a:stretch>
            <a:fillRect/>
          </a:stretch>
        </p:blipFill>
        <p:spPr bwMode="auto">
          <a:xfrm>
            <a:off x="827088" y="549275"/>
            <a:ext cx="74136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цифры2.png"/>
          <p:cNvPicPr>
            <a:picLocks noChangeAspect="1"/>
          </p:cNvPicPr>
          <p:nvPr/>
        </p:nvPicPr>
        <p:blipFill>
          <a:blip r:embed="rId6"/>
          <a:srcRect l="9135" r="60211" b="52580"/>
          <a:stretch>
            <a:fillRect/>
          </a:stretch>
        </p:blipFill>
        <p:spPr bwMode="auto">
          <a:xfrm>
            <a:off x="1619250" y="1341438"/>
            <a:ext cx="865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цифры3.png"/>
          <p:cNvPicPr>
            <a:picLocks noChangeAspect="1"/>
          </p:cNvPicPr>
          <p:nvPr/>
        </p:nvPicPr>
        <p:blipFill>
          <a:blip r:embed="rId7"/>
          <a:srcRect l="26523" r="40511" b="36652"/>
          <a:stretch>
            <a:fillRect/>
          </a:stretch>
        </p:blipFill>
        <p:spPr bwMode="auto">
          <a:xfrm>
            <a:off x="2339975" y="404813"/>
            <a:ext cx="93662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цифры4.png"/>
          <p:cNvPicPr>
            <a:picLocks noChangeAspect="1"/>
          </p:cNvPicPr>
          <p:nvPr/>
        </p:nvPicPr>
        <p:blipFill>
          <a:blip r:embed="rId8"/>
          <a:srcRect l="50987" r="16153" b="45642"/>
          <a:stretch>
            <a:fillRect/>
          </a:stretch>
        </p:blipFill>
        <p:spPr bwMode="auto">
          <a:xfrm>
            <a:off x="3492500" y="908050"/>
            <a:ext cx="9350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цифры5.png"/>
          <p:cNvPicPr>
            <a:picLocks noChangeAspect="1"/>
          </p:cNvPicPr>
          <p:nvPr/>
        </p:nvPicPr>
        <p:blipFill>
          <a:blip r:embed="rId9"/>
          <a:srcRect l="68417" b="42815"/>
          <a:stretch>
            <a:fillRect/>
          </a:stretch>
        </p:blipFill>
        <p:spPr bwMode="auto">
          <a:xfrm>
            <a:off x="4427538" y="188913"/>
            <a:ext cx="8921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MS900074828[2].wav">
            <a:hlinkClick r:id="" action="ppaction://media"/>
          </p:cNvPr>
          <p:cNvPicPr>
            <a:picLocks noRot="1" noChangeAspect="1"/>
          </p:cNvPicPr>
          <p:nvPr>
            <a:wavAudioFile r:embed="rId1" name="MS900074828[2]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027988" y="7100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963613" y="6118225"/>
            <a:ext cx="72802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chemeClr val="hlink"/>
                </a:solidFill>
              </a:rPr>
              <a:t>Стали они жить втроём. Покажи нужную цифру</a:t>
            </a:r>
            <a:r>
              <a:rPr lang="ru-RU" sz="2400"/>
              <a:t>.</a:t>
            </a:r>
          </a:p>
        </p:txBody>
      </p:sp>
      <p:pic>
        <p:nvPicPr>
          <p:cNvPr id="20491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ь 8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8991600" y="7029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8" fill="hold"/>
                                        <p:tgtEl>
                                          <p:spTgt spid="20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81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</TotalTime>
  <Words>489</Words>
  <Application>Microsoft Office PowerPoint</Application>
  <PresentationFormat>Экран (4:3)</PresentationFormat>
  <Paragraphs>73</Paragraphs>
  <Slides>20</Slides>
  <Notes>0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ARB</cp:lastModifiedBy>
  <cp:revision>198</cp:revision>
  <dcterms:modified xsi:type="dcterms:W3CDTF">2019-04-25T18:44:02Z</dcterms:modified>
</cp:coreProperties>
</file>