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6"/>
  </p:notesMasterIdLst>
  <p:sldIdLst>
    <p:sldId id="256" r:id="rId2"/>
    <p:sldId id="286" r:id="rId3"/>
    <p:sldId id="277" r:id="rId4"/>
    <p:sldId id="258" r:id="rId5"/>
    <p:sldId id="278" r:id="rId6"/>
    <p:sldId id="259" r:id="rId7"/>
    <p:sldId id="261" r:id="rId8"/>
    <p:sldId id="262" r:id="rId9"/>
    <p:sldId id="279" r:id="rId10"/>
    <p:sldId id="263" r:id="rId11"/>
    <p:sldId id="264" r:id="rId12"/>
    <p:sldId id="265" r:id="rId13"/>
    <p:sldId id="266" r:id="rId14"/>
    <p:sldId id="267" r:id="rId15"/>
    <p:sldId id="269" r:id="rId16"/>
    <p:sldId id="270" r:id="rId17"/>
    <p:sldId id="280" r:id="rId18"/>
    <p:sldId id="272" r:id="rId19"/>
    <p:sldId id="281" r:id="rId20"/>
    <p:sldId id="273" r:id="rId21"/>
    <p:sldId id="283" r:id="rId22"/>
    <p:sldId id="284" r:id="rId23"/>
    <p:sldId id="285" r:id="rId24"/>
    <p:sldId id="275" r:id="rId2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F8FA"/>
    <a:srgbClr val="9DD1DF"/>
    <a:srgbClr val="FFE197"/>
    <a:srgbClr val="D0DF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840" autoAdjust="0"/>
  </p:normalViewPr>
  <p:slideViewPr>
    <p:cSldViewPr>
      <p:cViewPr varScale="1">
        <p:scale>
          <a:sx n="64" d="100"/>
          <a:sy n="64" d="100"/>
        </p:scale>
        <p:origin x="1566"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2106A3-CA1F-40AC-99A3-F443402F9762}" type="datetimeFigureOut">
              <a:rPr lang="ru-RU" smtClean="0"/>
              <a:pPr/>
              <a:t>13.03.2022</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85CA6F6-F7A6-4428-92D7-CBE6B798E1D3}" type="slidenum">
              <a:rPr lang="ru-RU" smtClean="0"/>
              <a:pPr/>
              <a:t>‹#›</a:t>
            </a:fld>
            <a:endParaRPr lang="ru-RU" dirty="0"/>
          </a:p>
        </p:txBody>
      </p:sp>
    </p:spTree>
    <p:extLst>
      <p:ext uri="{BB962C8B-B14F-4D97-AF65-F5344CB8AC3E}">
        <p14:creationId xmlns:p14="http://schemas.microsoft.com/office/powerpoint/2010/main" val="28643603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85CA6F6-F7A6-4428-92D7-CBE6B798E1D3}" type="slidenum">
              <a:rPr lang="ru-RU" smtClean="0"/>
              <a:pPr/>
              <a:t>6</a:t>
            </a:fld>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D85CA6F6-F7A6-4428-92D7-CBE6B798E1D3}" type="slidenum">
              <a:rPr lang="ru-RU" smtClean="0"/>
              <a:pPr/>
              <a:t>15</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13.03.2022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val="34321079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13.03.2022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val="12302496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13.03.2022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val="242370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pPr/>
              <a:t>13.03.2022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val="4009921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pPr/>
              <a:t>13.03.2022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val="954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pPr/>
              <a:t>13.03.2022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val="29348279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pPr/>
              <a:t>13.03.2022</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val="2014848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pPr/>
              <a:t>13.03.2022</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val="1243810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pPr/>
              <a:t>13.03.2022</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val="21547892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13.03.2022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val="3334531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pPr/>
              <a:t>13.03.2022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B19B0651-EE4F-4900-A07F-96A6BFA9D0F0}" type="slidenum">
              <a:rPr lang="ru-RU" smtClean="0"/>
              <a:pPr/>
              <a:t>‹#›</a:t>
            </a:fld>
            <a:endParaRPr lang="ru-RU" dirty="0"/>
          </a:p>
        </p:txBody>
      </p:sp>
    </p:spTree>
    <p:extLst>
      <p:ext uri="{BB962C8B-B14F-4D97-AF65-F5344CB8AC3E}">
        <p14:creationId xmlns:p14="http://schemas.microsoft.com/office/powerpoint/2010/main" val="5405575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pPr/>
              <a:t>13.03.2022</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pPr/>
              <a:t>‹#›</a:t>
            </a:fld>
            <a:endParaRPr lang="ru-RU" dirty="0"/>
          </a:p>
        </p:txBody>
      </p:sp>
    </p:spTree>
    <p:extLst>
      <p:ext uri="{BB962C8B-B14F-4D97-AF65-F5344CB8AC3E}">
        <p14:creationId xmlns:p14="http://schemas.microsoft.com/office/powerpoint/2010/main" val="2868073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8.png"/><Relationship Id="rId2" Type="http://schemas.openxmlformats.org/officeDocument/2006/relationships/notesSlide" Target="../notesSlides/notesSlide2.xml"/><Relationship Id="rId16" Type="http://schemas.openxmlformats.org/officeDocument/2006/relationships/image" Target="../media/image42.png"/><Relationship Id="rId1" Type="http://schemas.openxmlformats.org/officeDocument/2006/relationships/slideLayout" Target="../slideLayouts/slideLayout2.xml"/><Relationship Id="rId6" Type="http://schemas.openxmlformats.org/officeDocument/2006/relationships/image" Target="../media/image32.jpeg"/><Relationship Id="rId11" Type="http://schemas.openxmlformats.org/officeDocument/2006/relationships/image" Target="../media/image37.png"/><Relationship Id="rId5" Type="http://schemas.openxmlformats.org/officeDocument/2006/relationships/image" Target="../media/image31.png"/><Relationship Id="rId15" Type="http://schemas.openxmlformats.org/officeDocument/2006/relationships/image" Target="../media/image41.png"/><Relationship Id="rId10" Type="http://schemas.openxmlformats.org/officeDocument/2006/relationships/image" Target="../media/image36.png"/><Relationship Id="rId4" Type="http://schemas.openxmlformats.org/officeDocument/2006/relationships/image" Target="../media/image30.gif"/><Relationship Id="rId9" Type="http://schemas.openxmlformats.org/officeDocument/2006/relationships/image" Target="../media/image35.jpeg"/><Relationship Id="rId1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6.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29.png"/><Relationship Id="rId4" Type="http://schemas.openxmlformats.org/officeDocument/2006/relationships/image" Target="../media/image45.jpeg"/></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7.jpeg"/><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jpeg"/><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image" Target="../media/image52.jpeg"/><Relationship Id="rId9" Type="http://schemas.openxmlformats.org/officeDocument/2006/relationships/image" Target="../media/image57.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68.png"/><Relationship Id="rId3" Type="http://schemas.openxmlformats.org/officeDocument/2006/relationships/image" Target="../media/image12.png"/><Relationship Id="rId7" Type="http://schemas.openxmlformats.org/officeDocument/2006/relationships/image" Target="../media/image63.png"/><Relationship Id="rId12" Type="http://schemas.openxmlformats.org/officeDocument/2006/relationships/image" Target="../media/image67.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62.png"/><Relationship Id="rId11" Type="http://schemas.openxmlformats.org/officeDocument/2006/relationships/image" Target="../media/image66.jpeg"/><Relationship Id="rId5" Type="http://schemas.openxmlformats.org/officeDocument/2006/relationships/image" Target="../media/image61.png"/><Relationship Id="rId10" Type="http://schemas.openxmlformats.org/officeDocument/2006/relationships/image" Target="../media/image40.png"/><Relationship Id="rId4" Type="http://schemas.openxmlformats.org/officeDocument/2006/relationships/image" Target="../media/image6.jpeg"/><Relationship Id="rId9" Type="http://schemas.openxmlformats.org/officeDocument/2006/relationships/image" Target="../media/image65.png"/></Relationships>
</file>

<file path=ppt/slides/_rels/slide22.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8.png"/><Relationship Id="rId7" Type="http://schemas.openxmlformats.org/officeDocument/2006/relationships/image" Target="../media/image70.png"/><Relationship Id="rId2" Type="http://schemas.openxmlformats.org/officeDocument/2006/relationships/image" Target="../media/image7.png"/><Relationship Id="rId1" Type="http://schemas.openxmlformats.org/officeDocument/2006/relationships/slideLayout" Target="../slideLayouts/slideLayout6.xml"/><Relationship Id="rId6" Type="http://schemas.openxmlformats.org/officeDocument/2006/relationships/image" Target="../media/image69.png"/><Relationship Id="rId5" Type="http://schemas.openxmlformats.org/officeDocument/2006/relationships/image" Target="../media/image49.png"/><Relationship Id="rId4" Type="http://schemas.openxmlformats.org/officeDocument/2006/relationships/image" Target="../media/image5.png"/><Relationship Id="rId9" Type="http://schemas.openxmlformats.org/officeDocument/2006/relationships/image" Target="../media/image10.png"/></Relationships>
</file>

<file path=ppt/slides/_rels/slide2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image" Target="../media/image6.jpe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928670"/>
            <a:ext cx="7772400" cy="2671781"/>
          </a:xfrm>
        </p:spPr>
        <p:txBody>
          <a:bodyPr>
            <a:normAutofit fontScale="90000"/>
          </a:bodyPr>
          <a:lstStyle/>
          <a:p>
            <a:r>
              <a:rPr lang="ru-RU" sz="3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МАСТЕР- КЛАСС </a:t>
            </a:r>
            <a:br>
              <a:rPr lang="ru-RU" sz="3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br>
            <a:r>
              <a:rPr lang="ru-RU" sz="3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ПО ЭКСПЕРИМЕНТИРОВАНИЮ</a:t>
            </a:r>
            <a:br>
              <a:rPr lang="ru-RU" sz="36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br>
            <a:r>
              <a:rPr lang="ru-RU" sz="6000" b="1" dirty="0" smtClean="0">
                <a:solidFill>
                  <a:schemeClr val="accent4">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«ЧУДЕСА  БОЛЬШОГО МИРА»</a:t>
            </a:r>
            <a:endParaRPr lang="ru-RU" sz="6000" b="1" dirty="0">
              <a:solidFill>
                <a:schemeClr val="accent4">
                  <a:lumMod val="50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5220072" y="5257870"/>
            <a:ext cx="3643338" cy="1357322"/>
          </a:xfrm>
        </p:spPr>
        <p:txBody>
          <a:bodyPr>
            <a:normAutofit/>
          </a:bodyPr>
          <a:lstStyle/>
          <a:p>
            <a:pPr algn="l"/>
            <a:r>
              <a:rPr lang="ru-RU" sz="2000" b="1" dirty="0" smtClean="0">
                <a:solidFill>
                  <a:schemeClr val="accent4">
                    <a:lumMod val="50000"/>
                  </a:schemeClr>
                </a:solidFill>
                <a:latin typeface="Times New Roman" pitchFamily="18" charset="0"/>
                <a:cs typeface="Times New Roman" pitchFamily="18" charset="0"/>
              </a:rPr>
              <a:t>МБДОУ № 3 г.Тейково</a:t>
            </a:r>
          </a:p>
          <a:p>
            <a:r>
              <a:rPr lang="ru-RU" sz="2000" b="1" dirty="0" smtClean="0">
                <a:solidFill>
                  <a:schemeClr val="accent4">
                    <a:lumMod val="50000"/>
                  </a:schemeClr>
                </a:solidFill>
                <a:latin typeface="Times New Roman" pitchFamily="18" charset="0"/>
                <a:cs typeface="Times New Roman" pitchFamily="18" charset="0"/>
              </a:rPr>
              <a:t>Воспитатель: Никитина М.В.</a:t>
            </a:r>
          </a:p>
          <a:p>
            <a:endParaRPr lang="ru-RU" sz="2000" b="1" dirty="0" smtClean="0">
              <a:solidFill>
                <a:schemeClr val="accent4">
                  <a:lumMod val="50000"/>
                </a:schemeClr>
              </a:solidFill>
              <a:latin typeface="Times New Roman" pitchFamily="18" charset="0"/>
              <a:cs typeface="Times New Roman" pitchFamily="18" charset="0"/>
            </a:endParaRPr>
          </a:p>
          <a:p>
            <a:endParaRPr lang="ru-RU" b="1" dirty="0">
              <a:solidFill>
                <a:schemeClr val="accent4">
                  <a:lumMod val="50000"/>
                </a:schemeClr>
              </a:solidFill>
              <a:latin typeface="Times New Roman" pitchFamily="18" charset="0"/>
              <a:cs typeface="Times New Roman" pitchFamily="18" charset="0"/>
            </a:endParaRPr>
          </a:p>
        </p:txBody>
      </p:sp>
      <p:sp>
        <p:nvSpPr>
          <p:cNvPr id="4" name="Прямоугольник 3"/>
          <p:cNvSpPr/>
          <p:nvPr/>
        </p:nvSpPr>
        <p:spPr>
          <a:xfrm>
            <a:off x="3852948" y="6215082"/>
            <a:ext cx="1170450" cy="400110"/>
          </a:xfrm>
          <a:prstGeom prst="rect">
            <a:avLst/>
          </a:prstGeom>
        </p:spPr>
        <p:txBody>
          <a:bodyPr wrap="none">
            <a:spAutoFit/>
          </a:bodyPr>
          <a:lstStyle/>
          <a:p>
            <a:pPr lvl="0" algn="ctr">
              <a:spcBef>
                <a:spcPct val="20000"/>
              </a:spcBef>
            </a:pPr>
            <a:r>
              <a:rPr lang="ru-RU" sz="2000" b="1" dirty="0" smtClean="0">
                <a:solidFill>
                  <a:srgbClr val="6BB76D">
                    <a:lumMod val="50000"/>
                  </a:srgbClr>
                </a:solidFill>
                <a:latin typeface="Times New Roman" pitchFamily="18" charset="0"/>
                <a:cs typeface="Times New Roman" pitchFamily="18" charset="0"/>
              </a:rPr>
              <a:t>     </a:t>
            </a:r>
            <a:r>
              <a:rPr lang="ru-RU" sz="2000" b="1" dirty="0" smtClean="0">
                <a:solidFill>
                  <a:srgbClr val="6BB76D">
                    <a:lumMod val="50000"/>
                  </a:srgbClr>
                </a:solidFill>
                <a:latin typeface="Times New Roman" pitchFamily="18" charset="0"/>
                <a:cs typeface="Times New Roman" pitchFamily="18" charset="0"/>
              </a:rPr>
              <a:t>2022г.</a:t>
            </a:r>
            <a:endParaRPr lang="ru-RU" sz="2000" b="1" dirty="0" smtClean="0">
              <a:solidFill>
                <a:srgbClr val="6BB76D">
                  <a:lumMod val="50000"/>
                </a:srgbClr>
              </a:solidFill>
              <a:latin typeface="Times New Roman" pitchFamily="18" charset="0"/>
              <a:cs typeface="Times New Roman" pitchFamily="18" charset="0"/>
            </a:endParaRPr>
          </a:p>
        </p:txBody>
      </p:sp>
    </p:spTree>
    <p:extLst>
      <p:ext uri="{BB962C8B-B14F-4D97-AF65-F5344CB8AC3E}">
        <p14:creationId xmlns:p14="http://schemas.microsoft.com/office/powerpoint/2010/main" val="29647435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4572008"/>
            <a:ext cx="6715172" cy="1928826"/>
          </a:xfrm>
        </p:spPr>
        <p:txBody>
          <a:bodyPr>
            <a:normAutofit fontScale="90000"/>
          </a:bodyPr>
          <a:lstStyle/>
          <a:p>
            <a:pPr algn="just"/>
            <a:r>
              <a:rPr lang="ru-RU" sz="2700" dirty="0" smtClean="0">
                <a:latin typeface="Times New Roman" pitchFamily="18" charset="0"/>
                <a:cs typeface="Times New Roman" pitchFamily="18" charset="0"/>
              </a:rPr>
              <a:t>   Проходя по берегу пруда мышонок увидел, что какие – то маленькие существа то появлялись на поверхности воды,  то снова пропадали. </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   Это были рыбки, которые резвились под лучами  солнца.                                                                         - Как у них это получается? – заинтересовался мышонок.</a:t>
            </a:r>
            <a:endParaRPr lang="ru-RU" sz="2700" dirty="0">
              <a:latin typeface="Times New Roman" pitchFamily="18" charset="0"/>
              <a:cs typeface="Times New Roman" pitchFamily="18" charset="0"/>
            </a:endParaRPr>
          </a:p>
        </p:txBody>
      </p:sp>
      <p:pic>
        <p:nvPicPr>
          <p:cNvPr id="6147" name="Picture 3" descr="C:\Users\User\Desktop\0_7049a_f1a017d4_XL.jpeg"/>
          <p:cNvPicPr>
            <a:picLocks noChangeAspect="1" noChangeArrowheads="1"/>
          </p:cNvPicPr>
          <p:nvPr/>
        </p:nvPicPr>
        <p:blipFill>
          <a:blip r:embed="rId2"/>
          <a:srcRect/>
          <a:stretch>
            <a:fillRect/>
          </a:stretch>
        </p:blipFill>
        <p:spPr bwMode="auto">
          <a:xfrm>
            <a:off x="7072330" y="4572008"/>
            <a:ext cx="1666712" cy="1816866"/>
          </a:xfrm>
          <a:prstGeom prst="rect">
            <a:avLst/>
          </a:prstGeom>
          <a:noFill/>
        </p:spPr>
      </p:pic>
      <p:sp>
        <p:nvSpPr>
          <p:cNvPr id="6" name="Содержимое 5"/>
          <p:cNvSpPr>
            <a:spLocks noGrp="1"/>
          </p:cNvSpPr>
          <p:nvPr>
            <p:ph idx="1"/>
          </p:nvPr>
        </p:nvSpPr>
        <p:spPr>
          <a:xfrm>
            <a:off x="457200" y="1600201"/>
            <a:ext cx="8229600" cy="3257560"/>
          </a:xfrm>
        </p:spPr>
        <p:txBody>
          <a:bodyPr/>
          <a:lstStyle/>
          <a:p>
            <a:endParaRPr lang="ru-RU" dirty="0"/>
          </a:p>
        </p:txBody>
      </p:sp>
      <p:pic>
        <p:nvPicPr>
          <p:cNvPr id="6148" name="Picture 4"/>
          <p:cNvPicPr>
            <a:picLocks noChangeAspect="1" noChangeArrowheads="1"/>
          </p:cNvPicPr>
          <p:nvPr/>
        </p:nvPicPr>
        <p:blipFill>
          <a:blip r:embed="rId3"/>
          <a:srcRect/>
          <a:stretch>
            <a:fillRect/>
          </a:stretch>
        </p:blipFill>
        <p:spPr bwMode="auto">
          <a:xfrm>
            <a:off x="285720" y="214291"/>
            <a:ext cx="8501122" cy="4071965"/>
          </a:xfrm>
          <a:prstGeom prst="rect">
            <a:avLst/>
          </a:prstGeom>
          <a:noFill/>
          <a:ln w="9525">
            <a:noFill/>
            <a:miter lim="800000"/>
            <a:headEnd/>
            <a:tailEnd/>
          </a:ln>
          <a:effectLst/>
        </p:spPr>
      </p:pic>
    </p:spTree>
    <p:extLst>
      <p:ext uri="{BB962C8B-B14F-4D97-AF65-F5344CB8AC3E}">
        <p14:creationId xmlns:p14="http://schemas.microsoft.com/office/powerpoint/2010/main" val="273373333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11156"/>
          </a:xfrm>
        </p:spPr>
        <p:txBody>
          <a:bodyPr>
            <a:noAutofit/>
          </a:bodyPr>
          <a:lstStyle/>
          <a:p>
            <a:r>
              <a:rPr lang="ru-RU" sz="3600" u="sng" dirty="0" smtClean="0">
                <a:solidFill>
                  <a:srgbClr val="C00000"/>
                </a:solidFill>
                <a:latin typeface="Times New Roman" pitchFamily="18" charset="0"/>
                <a:cs typeface="Times New Roman" pitchFamily="18" charset="0"/>
              </a:rPr>
              <a:t>Опыт № 2</a:t>
            </a:r>
            <a:endParaRPr lang="ru-RU" sz="3600" u="sng" dirty="0">
              <a:solidFill>
                <a:srgbClr val="C00000"/>
              </a:solidFill>
              <a:latin typeface="Times New Roman" pitchFamily="18" charset="0"/>
              <a:cs typeface="Times New Roman" pitchFamily="18" charset="0"/>
            </a:endParaRPr>
          </a:p>
        </p:txBody>
      </p:sp>
      <p:sp>
        <p:nvSpPr>
          <p:cNvPr id="3" name="Объект 2"/>
          <p:cNvSpPr>
            <a:spLocks noGrp="1"/>
          </p:cNvSpPr>
          <p:nvPr>
            <p:ph idx="1"/>
          </p:nvPr>
        </p:nvSpPr>
        <p:spPr>
          <a:xfrm>
            <a:off x="457200" y="785794"/>
            <a:ext cx="8229600" cy="5857916"/>
          </a:xfrm>
        </p:spPr>
        <p:txBody>
          <a:bodyPr>
            <a:normAutofit lnSpcReduction="10000"/>
          </a:bodyPr>
          <a:lstStyle/>
          <a:p>
            <a:pPr algn="just">
              <a:buNone/>
            </a:pPr>
            <a:r>
              <a:rPr lang="ru-RU" sz="2400" b="1" dirty="0" smtClean="0">
                <a:solidFill>
                  <a:srgbClr val="C00000"/>
                </a:solidFill>
                <a:latin typeface="Times New Roman" pitchFamily="18" charset="0"/>
                <a:cs typeface="Times New Roman" pitchFamily="18" charset="0"/>
              </a:rPr>
              <a:t>Понадобится:</a:t>
            </a:r>
            <a:r>
              <a:rPr lang="ru-RU" sz="2400" b="1" dirty="0" smtClean="0">
                <a:solidFill>
                  <a:srgbClr val="0070C0"/>
                </a:solidFill>
                <a:latin typeface="Times New Roman" pitchFamily="18" charset="0"/>
                <a:cs typeface="Times New Roman" pitchFamily="18" charset="0"/>
              </a:rPr>
              <a:t> </a:t>
            </a:r>
            <a:r>
              <a:rPr lang="ru-RU" sz="2400" dirty="0" smtClean="0">
                <a:latin typeface="Times New Roman" pitchFamily="18" charset="0"/>
                <a:cs typeface="Times New Roman" pitchFamily="18" charset="0"/>
              </a:rPr>
              <a:t>стакан с газированной водой (лимонадом),              </a:t>
            </a:r>
          </a:p>
          <a:p>
            <a:pPr algn="just">
              <a:buNone/>
            </a:pPr>
            <a:r>
              <a:rPr lang="ru-RU" sz="2400" dirty="0" smtClean="0">
                <a:latin typeface="Times New Roman" pitchFamily="18" charset="0"/>
                <a:cs typeface="Times New Roman" pitchFamily="18" charset="0"/>
              </a:rPr>
              <a:t>                          пластилин.</a:t>
            </a:r>
          </a:p>
          <a:p>
            <a:pPr algn="just">
              <a:buNone/>
            </a:pPr>
            <a:r>
              <a:rPr lang="ru-RU" sz="2400" b="1" dirty="0" smtClean="0">
                <a:solidFill>
                  <a:srgbClr val="C00000"/>
                </a:solidFill>
                <a:latin typeface="Times New Roman" pitchFamily="18" charset="0"/>
                <a:cs typeface="Times New Roman" pitchFamily="18" charset="0"/>
              </a:rPr>
              <a:t>Ход опыта: </a:t>
            </a:r>
          </a:p>
          <a:p>
            <a:pPr marL="457200" indent="-457200" algn="just">
              <a:buNone/>
            </a:pPr>
            <a:r>
              <a:rPr lang="ru-RU" sz="2400" dirty="0" smtClean="0">
                <a:latin typeface="Times New Roman" pitchFamily="18" charset="0"/>
                <a:cs typeface="Times New Roman" pitchFamily="18" charset="0"/>
              </a:rPr>
              <a:t>1. Сделайте маленький шарик из пластилина</a:t>
            </a:r>
          </a:p>
          <a:p>
            <a:pPr algn="just">
              <a:buNone/>
            </a:pPr>
            <a:r>
              <a:rPr lang="ru-RU" sz="2400" dirty="0" smtClean="0">
                <a:latin typeface="Times New Roman" pitchFamily="18" charset="0"/>
                <a:cs typeface="Times New Roman" pitchFamily="18" charset="0"/>
              </a:rPr>
              <a:t>2. В стакан со свежей газированной водой или лимонадом бросьте шарик из пластилина. </a:t>
            </a:r>
          </a:p>
          <a:p>
            <a:pPr algn="just">
              <a:buNone/>
            </a:pPr>
            <a:endParaRPr lang="ru-RU" sz="2400" dirty="0" smtClean="0">
              <a:latin typeface="Times New Roman" pitchFamily="18" charset="0"/>
              <a:cs typeface="Times New Roman" pitchFamily="18" charset="0"/>
            </a:endParaRPr>
          </a:p>
          <a:p>
            <a:pPr algn="just">
              <a:buNone/>
            </a:pPr>
            <a:endParaRPr lang="ru-RU" sz="2400" dirty="0" smtClean="0">
              <a:latin typeface="Times New Roman" pitchFamily="18" charset="0"/>
              <a:cs typeface="Times New Roman" pitchFamily="18" charset="0"/>
            </a:endParaRPr>
          </a:p>
          <a:p>
            <a:pPr algn="just">
              <a:buNone/>
            </a:pPr>
            <a:endParaRPr lang="ru-RU" sz="2400" dirty="0" smtClean="0">
              <a:latin typeface="Times New Roman" pitchFamily="18" charset="0"/>
              <a:cs typeface="Times New Roman" pitchFamily="18" charset="0"/>
            </a:endParaRPr>
          </a:p>
          <a:p>
            <a:pPr algn="just">
              <a:buNone/>
            </a:pPr>
            <a:endParaRPr lang="ru-RU" sz="2400" dirty="0" smtClean="0">
              <a:latin typeface="Times New Roman" pitchFamily="18" charset="0"/>
              <a:cs typeface="Times New Roman" pitchFamily="18" charset="0"/>
            </a:endParaRPr>
          </a:p>
          <a:p>
            <a:pPr algn="just">
              <a:buNone/>
            </a:pPr>
            <a:endParaRPr lang="ru-RU" sz="2400" dirty="0" smtClean="0">
              <a:latin typeface="Times New Roman" pitchFamily="18" charset="0"/>
              <a:cs typeface="Times New Roman" pitchFamily="18" charset="0"/>
            </a:endParaRPr>
          </a:p>
          <a:p>
            <a:pPr algn="just">
              <a:buNone/>
            </a:pPr>
            <a:endParaRPr lang="ru-RU" sz="2400" dirty="0" smtClean="0">
              <a:latin typeface="Times New Roman" pitchFamily="18" charset="0"/>
              <a:cs typeface="Times New Roman" pitchFamily="18" charset="0"/>
            </a:endParaRPr>
          </a:p>
          <a:p>
            <a:pPr algn="just">
              <a:buNone/>
            </a:pPr>
            <a:endParaRPr lang="ru-RU" sz="2400" dirty="0" smtClean="0">
              <a:latin typeface="Times New Roman" pitchFamily="18" charset="0"/>
              <a:cs typeface="Times New Roman" pitchFamily="18" charset="0"/>
            </a:endParaRPr>
          </a:p>
          <a:p>
            <a:pPr algn="just">
              <a:buNone/>
            </a:pPr>
            <a:r>
              <a:rPr lang="ru-RU" sz="2400" dirty="0" smtClean="0">
                <a:latin typeface="Times New Roman" pitchFamily="18" charset="0"/>
                <a:cs typeface="Times New Roman" pitchFamily="18" charset="0"/>
              </a:rPr>
              <a:t>3. Шарик опустится на дно, но вскоре всплывёт.</a:t>
            </a:r>
            <a:endParaRPr lang="ru-RU" sz="2400" dirty="0">
              <a:latin typeface="Times New Roman" pitchFamily="18" charset="0"/>
              <a:cs typeface="Times New Roman" pitchFamily="18" charset="0"/>
            </a:endParaRPr>
          </a:p>
        </p:txBody>
      </p:sp>
      <p:pic>
        <p:nvPicPr>
          <p:cNvPr id="6146" name="Picture 2" descr="C:\Users\Хозяин\Desktop\Новая папка\1164353201.66738_142263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77" y="3143248"/>
            <a:ext cx="2714644" cy="2664296"/>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im2-tub-ru.yandex.net/i?id=c1ebc5c36f1ae82f0a46b50bc89a22a7-09-144&amp;n=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100" y="3143248"/>
            <a:ext cx="2952328" cy="2808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912571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39784"/>
          </a:xfrm>
        </p:spPr>
        <p:txBody>
          <a:bodyPr>
            <a:normAutofit/>
          </a:bodyPr>
          <a:lstStyle/>
          <a:p>
            <a:pPr algn="l"/>
            <a:r>
              <a:rPr lang="ru-RU" sz="2400" b="1" dirty="0" smtClean="0">
                <a:solidFill>
                  <a:srgbClr val="C00000"/>
                </a:solidFill>
                <a:latin typeface="Times New Roman" pitchFamily="18" charset="0"/>
                <a:cs typeface="Times New Roman" pitchFamily="18" charset="0"/>
              </a:rPr>
              <a:t>Вопрос: </a:t>
            </a:r>
            <a:r>
              <a:rPr lang="ru-RU" sz="2400" dirty="0" smtClean="0">
                <a:latin typeface="Times New Roman" pitchFamily="18" charset="0"/>
                <a:cs typeface="Times New Roman" pitchFamily="18" charset="0"/>
              </a:rPr>
              <a:t>почему шарик меняет место нахождения в стакане с газированной водой?</a:t>
            </a:r>
            <a:endParaRPr lang="ru-RU" sz="2400" dirty="0">
              <a:latin typeface="Times New Roman" pitchFamily="18" charset="0"/>
              <a:cs typeface="Times New Roman" pitchFamily="18" charset="0"/>
            </a:endParaRPr>
          </a:p>
        </p:txBody>
      </p:sp>
      <p:sp>
        <p:nvSpPr>
          <p:cNvPr id="3" name="Объект 2"/>
          <p:cNvSpPr>
            <a:spLocks noGrp="1"/>
          </p:cNvSpPr>
          <p:nvPr>
            <p:ph idx="1"/>
          </p:nvPr>
        </p:nvSpPr>
        <p:spPr>
          <a:xfrm>
            <a:off x="214282" y="4286256"/>
            <a:ext cx="8715436" cy="2428892"/>
          </a:xfrm>
        </p:spPr>
        <p:txBody>
          <a:bodyPr>
            <a:normAutofit fontScale="77500" lnSpcReduction="20000"/>
          </a:bodyPr>
          <a:lstStyle/>
          <a:p>
            <a:pPr>
              <a:buNone/>
            </a:pPr>
            <a:r>
              <a:rPr lang="ru-RU" sz="2600" b="1" dirty="0" smtClean="0">
                <a:solidFill>
                  <a:srgbClr val="C00000"/>
                </a:solidFill>
                <a:latin typeface="Times New Roman" pitchFamily="18" charset="0"/>
                <a:cs typeface="Times New Roman" pitchFamily="18" charset="0"/>
              </a:rPr>
              <a:t>Ответ (вывод):</a:t>
            </a:r>
          </a:p>
          <a:p>
            <a:pPr algn="just">
              <a:buFont typeface="Wingdings" pitchFamily="2" charset="2"/>
              <a:buChar char="Ø"/>
            </a:pPr>
            <a:r>
              <a:rPr lang="ru-RU" sz="2600" dirty="0" smtClean="0">
                <a:latin typeface="Times New Roman" pitchFamily="18" charset="0"/>
                <a:cs typeface="Times New Roman" pitchFamily="18" charset="0"/>
              </a:rPr>
              <a:t>Шарик из пластилина  тяжелее воды, он опустится на дно. </a:t>
            </a:r>
          </a:p>
          <a:p>
            <a:pPr algn="just">
              <a:buFont typeface="Wingdings" pitchFamily="2" charset="2"/>
              <a:buChar char="Ø"/>
            </a:pPr>
            <a:r>
              <a:rPr lang="ru-RU" sz="2600" dirty="0" smtClean="0">
                <a:latin typeface="Times New Roman" pitchFamily="18" charset="0"/>
                <a:cs typeface="Times New Roman" pitchFamily="18" charset="0"/>
              </a:rPr>
              <a:t>Но на него тут же начнут садиться пузырьки газа, похожие на маленькие воздушные шарики. Вскоре их станет так много , что шарик всплывёт. </a:t>
            </a:r>
          </a:p>
          <a:p>
            <a:pPr algn="just">
              <a:buFont typeface="Wingdings" pitchFamily="2" charset="2"/>
              <a:buChar char="Ø"/>
            </a:pPr>
            <a:r>
              <a:rPr lang="ru-RU" sz="2600" dirty="0" smtClean="0">
                <a:latin typeface="Times New Roman" pitchFamily="18" charset="0"/>
                <a:cs typeface="Times New Roman" pitchFamily="18" charset="0"/>
              </a:rPr>
              <a:t>Но на поверхности воды пузырьки лопнут и газ улетит. Отяжелевший пластилиновый шарик вновь опуститься на дно. </a:t>
            </a:r>
          </a:p>
          <a:p>
            <a:pPr algn="just">
              <a:buFont typeface="Wingdings" pitchFamily="2" charset="2"/>
              <a:buChar char="Ø"/>
            </a:pPr>
            <a:r>
              <a:rPr lang="ru-RU" sz="2600" dirty="0" smtClean="0">
                <a:latin typeface="Times New Roman" pitchFamily="18" charset="0"/>
                <a:cs typeface="Times New Roman" pitchFamily="18" charset="0"/>
              </a:rPr>
              <a:t>Так будет продолжаться несколько раз, пока все газы не выйдут из воды. </a:t>
            </a:r>
            <a:endParaRPr lang="ru-RU" sz="2600" dirty="0">
              <a:latin typeface="Times New Roman" pitchFamily="18" charset="0"/>
              <a:cs typeface="Times New Roman" pitchFamily="18" charset="0"/>
            </a:endParaRPr>
          </a:p>
        </p:txBody>
      </p:sp>
      <p:pic>
        <p:nvPicPr>
          <p:cNvPr id="5" name="Picture 2" descr="C:\Users\Хозяин\Desktop\Новая папка\1164353201.66738_142263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7554" y="1357298"/>
            <a:ext cx="2571767" cy="266429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Хозяин\Desktop\Новая папка\1164353201.66738_142263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596" y="1357298"/>
            <a:ext cx="2571767" cy="266429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Хозяин\Desktop\Новая папка\1164353201.66738_142263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5074" y="1357298"/>
            <a:ext cx="2571767" cy="2664296"/>
          </a:xfrm>
          <a:prstGeom prst="rect">
            <a:avLst/>
          </a:prstGeom>
          <a:noFill/>
          <a:extLst>
            <a:ext uri="{909E8E84-426E-40DD-AFC4-6F175D3DCCD1}">
              <a14:hiddenFill xmlns:a14="http://schemas.microsoft.com/office/drawing/2010/main">
                <a:solidFill>
                  <a:srgbClr val="FFFFFF"/>
                </a:solidFill>
              </a14:hiddenFill>
            </a:ext>
          </a:extLst>
        </p:spPr>
      </p:pic>
      <p:sp>
        <p:nvSpPr>
          <p:cNvPr id="8" name="Овал 7"/>
          <p:cNvSpPr/>
          <p:nvPr/>
        </p:nvSpPr>
        <p:spPr>
          <a:xfrm>
            <a:off x="1357290" y="2928934"/>
            <a:ext cx="357190" cy="35719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4" name="Овал 13"/>
          <p:cNvSpPr/>
          <p:nvPr/>
        </p:nvSpPr>
        <p:spPr>
          <a:xfrm>
            <a:off x="4500562" y="1785926"/>
            <a:ext cx="357190" cy="35719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5" name="Выгнутая вниз стрелка 14"/>
          <p:cNvSpPr/>
          <p:nvPr/>
        </p:nvSpPr>
        <p:spPr>
          <a:xfrm rot="18545584">
            <a:off x="4135659" y="2440077"/>
            <a:ext cx="1216152" cy="567402"/>
          </a:xfrm>
          <a:prstGeom prst="curvedUp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16" name="Стрелка вниз 15"/>
          <p:cNvSpPr/>
          <p:nvPr/>
        </p:nvSpPr>
        <p:spPr>
          <a:xfrm>
            <a:off x="1428728" y="1857364"/>
            <a:ext cx="198880" cy="978408"/>
          </a:xfrm>
          <a:prstGeom prst="down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7" name="Овал 16"/>
          <p:cNvSpPr/>
          <p:nvPr/>
        </p:nvSpPr>
        <p:spPr>
          <a:xfrm>
            <a:off x="1714480" y="3000372"/>
            <a:ext cx="142876" cy="142876"/>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8" name="Овал 17"/>
          <p:cNvSpPr/>
          <p:nvPr/>
        </p:nvSpPr>
        <p:spPr>
          <a:xfrm flipH="1">
            <a:off x="1214414" y="2928934"/>
            <a:ext cx="117156" cy="71438"/>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9" name="Овал 18"/>
          <p:cNvSpPr/>
          <p:nvPr/>
        </p:nvSpPr>
        <p:spPr>
          <a:xfrm flipV="1">
            <a:off x="1571604" y="2857496"/>
            <a:ext cx="71438" cy="71438"/>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0" name="Овал 19"/>
          <p:cNvSpPr/>
          <p:nvPr/>
        </p:nvSpPr>
        <p:spPr>
          <a:xfrm flipH="1">
            <a:off x="1357290" y="3071810"/>
            <a:ext cx="117156" cy="71438"/>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1" name="Овал 20"/>
          <p:cNvSpPr/>
          <p:nvPr/>
        </p:nvSpPr>
        <p:spPr>
          <a:xfrm flipH="1">
            <a:off x="1519214" y="3233734"/>
            <a:ext cx="117156" cy="71438"/>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2" name="Овал 21"/>
          <p:cNvSpPr/>
          <p:nvPr/>
        </p:nvSpPr>
        <p:spPr>
          <a:xfrm flipH="1">
            <a:off x="1285852" y="3214686"/>
            <a:ext cx="117156" cy="71438"/>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3" name="Овал 22"/>
          <p:cNvSpPr/>
          <p:nvPr/>
        </p:nvSpPr>
        <p:spPr>
          <a:xfrm flipH="1">
            <a:off x="4429124" y="1571612"/>
            <a:ext cx="117156" cy="71438"/>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4" name="Овал 23"/>
          <p:cNvSpPr/>
          <p:nvPr/>
        </p:nvSpPr>
        <p:spPr>
          <a:xfrm flipH="1">
            <a:off x="4581524" y="1724012"/>
            <a:ext cx="117156" cy="71438"/>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5" name="Овал 24"/>
          <p:cNvSpPr/>
          <p:nvPr/>
        </p:nvSpPr>
        <p:spPr>
          <a:xfrm flipH="1">
            <a:off x="4786314" y="1428736"/>
            <a:ext cx="117156" cy="71438"/>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6" name="Овал 25"/>
          <p:cNvSpPr/>
          <p:nvPr/>
        </p:nvSpPr>
        <p:spPr>
          <a:xfrm flipH="1">
            <a:off x="4500562" y="1357298"/>
            <a:ext cx="117156" cy="71438"/>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7" name="Овал 26"/>
          <p:cNvSpPr/>
          <p:nvPr/>
        </p:nvSpPr>
        <p:spPr>
          <a:xfrm flipH="1">
            <a:off x="4786314" y="1071546"/>
            <a:ext cx="117156" cy="71438"/>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8" name="Овал 27"/>
          <p:cNvSpPr/>
          <p:nvPr/>
        </p:nvSpPr>
        <p:spPr>
          <a:xfrm flipH="1">
            <a:off x="4429124" y="1071546"/>
            <a:ext cx="117156" cy="71438"/>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9" name="Овал 28"/>
          <p:cNvSpPr/>
          <p:nvPr/>
        </p:nvSpPr>
        <p:spPr>
          <a:xfrm>
            <a:off x="7643834" y="2928934"/>
            <a:ext cx="357190" cy="35719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0" name="Выгнутая вверх стрелка 29"/>
          <p:cNvSpPr/>
          <p:nvPr/>
        </p:nvSpPr>
        <p:spPr>
          <a:xfrm rot="3560209">
            <a:off x="7273758" y="2145728"/>
            <a:ext cx="1216152" cy="429281"/>
          </a:xfrm>
          <a:prstGeom prst="curvedDown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31" name="Овал 30"/>
          <p:cNvSpPr/>
          <p:nvPr/>
        </p:nvSpPr>
        <p:spPr>
          <a:xfrm flipH="1">
            <a:off x="7572396" y="3071810"/>
            <a:ext cx="117156" cy="71438"/>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2" name="Овал 31"/>
          <p:cNvSpPr/>
          <p:nvPr/>
        </p:nvSpPr>
        <p:spPr>
          <a:xfrm flipH="1">
            <a:off x="7786710" y="3214686"/>
            <a:ext cx="117156" cy="71438"/>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3" name="Овал 32"/>
          <p:cNvSpPr/>
          <p:nvPr/>
        </p:nvSpPr>
        <p:spPr>
          <a:xfrm flipH="1">
            <a:off x="7715272" y="2928934"/>
            <a:ext cx="117156" cy="71438"/>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4" name="Овал 33"/>
          <p:cNvSpPr/>
          <p:nvPr/>
        </p:nvSpPr>
        <p:spPr>
          <a:xfrm flipH="1">
            <a:off x="7929586" y="3143248"/>
            <a:ext cx="117156" cy="71438"/>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5" name="Овал 34"/>
          <p:cNvSpPr/>
          <p:nvPr/>
        </p:nvSpPr>
        <p:spPr>
          <a:xfrm flipH="1">
            <a:off x="7858148" y="3000372"/>
            <a:ext cx="117156" cy="71438"/>
          </a:xfrm>
          <a:prstGeom prst="ellipse">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402364846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3929066"/>
            <a:ext cx="8572560" cy="2786082"/>
          </a:xfrm>
        </p:spPr>
        <p:txBody>
          <a:bodyPr>
            <a:normAutofit fontScale="90000"/>
          </a:bodyPr>
          <a:lstStyle/>
          <a:p>
            <a:pPr algn="l"/>
            <a:r>
              <a:rPr lang="ru-RU" sz="2400" dirty="0" smtClean="0">
                <a:latin typeface="Times New Roman" pitchFamily="18" charset="0"/>
                <a:cs typeface="Times New Roman" pitchFamily="18" charset="0"/>
              </a:rPr>
              <a:t>  </a:t>
            </a:r>
            <a:r>
              <a:rPr lang="ru-RU" sz="2700" dirty="0" smtClean="0">
                <a:latin typeface="Times New Roman" pitchFamily="18" charset="0"/>
                <a:cs typeface="Times New Roman" pitchFamily="18" charset="0"/>
              </a:rPr>
              <a:t>На другом берегу пруда мышонок увидел человека, моющего автомобиль. Но вдруг что – то загудело, задымило и автомобиль умчался прочь. </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   Мышонок испугался, но вскоре осмелел и подошёл к воде.</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Он увидел на поверхности воды расплывающееся, играющее всеми цветами радуги пятно.</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 Откуда появилось это пятно, и почему оно не пропадает? - удивился мышонок.</a:t>
            </a:r>
            <a:br>
              <a:rPr lang="ru-RU" sz="2700" dirty="0" smtClean="0">
                <a:latin typeface="Times New Roman" pitchFamily="18" charset="0"/>
                <a:cs typeface="Times New Roman" pitchFamily="18" charset="0"/>
              </a:rPr>
            </a:br>
            <a:endParaRPr lang="ru-RU" sz="2700" dirty="0">
              <a:latin typeface="Times New Roman" pitchFamily="18" charset="0"/>
              <a:cs typeface="Times New Roman" pitchFamily="18" charset="0"/>
            </a:endParaRPr>
          </a:p>
        </p:txBody>
      </p:sp>
      <p:pic>
        <p:nvPicPr>
          <p:cNvPr id="7170" name="Picture 2" descr="C:\Users\Хозяин\Desktop\Новая папка\information_items_2160.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flipH="1">
            <a:off x="2000232" y="285728"/>
            <a:ext cx="4643471" cy="333215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noChangeArrowheads="1"/>
          </p:cNvPicPr>
          <p:nvPr/>
        </p:nvPicPr>
        <p:blipFill>
          <a:blip r:embed="rId3"/>
          <a:srcRect/>
          <a:stretch>
            <a:fillRect/>
          </a:stretch>
        </p:blipFill>
        <p:spPr bwMode="auto">
          <a:xfrm>
            <a:off x="6715140" y="2071678"/>
            <a:ext cx="2190766" cy="1643074"/>
          </a:xfrm>
          <a:prstGeom prst="rect">
            <a:avLst/>
          </a:prstGeom>
          <a:noFill/>
          <a:ln w="9525">
            <a:noFill/>
            <a:miter lim="800000"/>
            <a:headEnd/>
            <a:tailEnd/>
          </a:ln>
          <a:effectLst/>
        </p:spPr>
      </p:pic>
      <p:pic>
        <p:nvPicPr>
          <p:cNvPr id="7173" name="Picture 5"/>
          <p:cNvPicPr>
            <a:picLocks noChangeAspect="1" noChangeArrowheads="1"/>
          </p:cNvPicPr>
          <p:nvPr/>
        </p:nvPicPr>
        <p:blipFill>
          <a:blip r:embed="rId4"/>
          <a:srcRect/>
          <a:stretch>
            <a:fillRect/>
          </a:stretch>
        </p:blipFill>
        <p:spPr bwMode="auto">
          <a:xfrm>
            <a:off x="285720" y="2500306"/>
            <a:ext cx="1632868" cy="1071570"/>
          </a:xfrm>
          <a:prstGeom prst="rect">
            <a:avLst/>
          </a:prstGeom>
          <a:noFill/>
          <a:ln w="9525">
            <a:noFill/>
            <a:miter lim="800000"/>
            <a:headEnd/>
            <a:tailEnd/>
          </a:ln>
          <a:effectLst/>
        </p:spPr>
      </p:pic>
    </p:spTree>
    <p:extLst>
      <p:ext uri="{BB962C8B-B14F-4D97-AF65-F5344CB8AC3E}">
        <p14:creationId xmlns:p14="http://schemas.microsoft.com/office/powerpoint/2010/main" val="292729117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54032"/>
          </a:xfrm>
        </p:spPr>
        <p:txBody>
          <a:bodyPr>
            <a:normAutofit/>
          </a:bodyPr>
          <a:lstStyle/>
          <a:p>
            <a:r>
              <a:rPr lang="ru-RU" sz="3600" u="sng" dirty="0" smtClean="0">
                <a:solidFill>
                  <a:srgbClr val="C00000"/>
                </a:solidFill>
                <a:latin typeface="Times New Roman" pitchFamily="18" charset="0"/>
                <a:cs typeface="Times New Roman" pitchFamily="18" charset="0"/>
              </a:rPr>
              <a:t>Опыт № 3</a:t>
            </a:r>
            <a:endParaRPr lang="ru-RU" sz="3600" u="sng" dirty="0">
              <a:solidFill>
                <a:srgbClr val="C00000"/>
              </a:solidFill>
              <a:latin typeface="Times New Roman" pitchFamily="18" charset="0"/>
              <a:cs typeface="Times New Roman" pitchFamily="18" charset="0"/>
            </a:endParaRPr>
          </a:p>
        </p:txBody>
      </p:sp>
      <p:sp>
        <p:nvSpPr>
          <p:cNvPr id="3" name="Объект 2"/>
          <p:cNvSpPr>
            <a:spLocks noGrp="1"/>
          </p:cNvSpPr>
          <p:nvPr>
            <p:ph idx="1"/>
          </p:nvPr>
        </p:nvSpPr>
        <p:spPr>
          <a:xfrm>
            <a:off x="457200" y="928671"/>
            <a:ext cx="8229600" cy="1714512"/>
          </a:xfrm>
        </p:spPr>
        <p:txBody>
          <a:bodyPr>
            <a:normAutofit lnSpcReduction="10000"/>
          </a:bodyPr>
          <a:lstStyle/>
          <a:p>
            <a:pPr algn="just">
              <a:buNone/>
            </a:pPr>
            <a:r>
              <a:rPr lang="ru-RU" sz="2400" b="1" dirty="0" smtClean="0">
                <a:solidFill>
                  <a:srgbClr val="C00000"/>
                </a:solidFill>
                <a:latin typeface="Times New Roman" pitchFamily="18" charset="0"/>
                <a:cs typeface="Times New Roman" pitchFamily="18" charset="0"/>
              </a:rPr>
              <a:t>Понадобится:</a:t>
            </a:r>
            <a:r>
              <a:rPr lang="ru-RU" sz="2400" b="1" dirty="0" smtClean="0">
                <a:solidFill>
                  <a:srgbClr val="0070C0"/>
                </a:solidFill>
                <a:latin typeface="Times New Roman" pitchFamily="18" charset="0"/>
                <a:cs typeface="Times New Roman" pitchFamily="18" charset="0"/>
              </a:rPr>
              <a:t> </a:t>
            </a:r>
            <a:r>
              <a:rPr lang="ru-RU" sz="2400" dirty="0" smtClean="0">
                <a:latin typeface="Times New Roman" pitchFamily="18" charset="0"/>
                <a:cs typeface="Times New Roman" pitchFamily="18" charset="0"/>
              </a:rPr>
              <a:t>стакан с водой, растительное масло</a:t>
            </a:r>
          </a:p>
          <a:p>
            <a:pPr algn="just">
              <a:buNone/>
            </a:pPr>
            <a:r>
              <a:rPr lang="ru-RU" sz="2400" b="1" dirty="0" smtClean="0">
                <a:solidFill>
                  <a:srgbClr val="C00000"/>
                </a:solidFill>
                <a:latin typeface="Times New Roman" pitchFamily="18" charset="0"/>
                <a:cs typeface="Times New Roman" pitchFamily="18" charset="0"/>
              </a:rPr>
              <a:t>Ход опыта: </a:t>
            </a:r>
          </a:p>
          <a:p>
            <a:pPr marL="457200" indent="-457200">
              <a:buAutoNum type="arabicPeriod"/>
            </a:pPr>
            <a:r>
              <a:rPr lang="ru-RU" sz="2400" dirty="0" smtClean="0">
                <a:latin typeface="Times New Roman" pitchFamily="18" charset="0"/>
                <a:cs typeface="Times New Roman" pitchFamily="18" charset="0"/>
              </a:rPr>
              <a:t>В стакан с водой капните несколько капель масла. </a:t>
            </a:r>
          </a:p>
          <a:p>
            <a:pPr marL="457200" indent="-457200">
              <a:buAutoNum type="arabicPeriod"/>
            </a:pPr>
            <a:r>
              <a:rPr lang="ru-RU" sz="2400" dirty="0" smtClean="0">
                <a:latin typeface="Times New Roman" pitchFamily="18" charset="0"/>
                <a:cs typeface="Times New Roman" pitchFamily="18" charset="0"/>
              </a:rPr>
              <a:t>Масло расплывается по всей поверхности воды.</a:t>
            </a:r>
            <a:endParaRPr lang="ru-RU" sz="2400" dirty="0">
              <a:latin typeface="Times New Roman" pitchFamily="18" charset="0"/>
              <a:cs typeface="Times New Roman" pitchFamily="18" charset="0"/>
            </a:endParaRPr>
          </a:p>
        </p:txBody>
      </p:sp>
      <p:pic>
        <p:nvPicPr>
          <p:cNvPr id="8195" name="Picture 3" descr="C:\Users\Хозяин\Desktop\Новая папка\3373234107_0f85c67f1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910" y="2786058"/>
            <a:ext cx="3028294" cy="3643338"/>
          </a:xfrm>
          <a:prstGeom prst="rect">
            <a:avLst/>
          </a:prstGeom>
          <a:noFill/>
          <a:extLst>
            <a:ext uri="{909E8E84-426E-40DD-AFC4-6F175D3DCCD1}">
              <a14:hiddenFill xmlns:a14="http://schemas.microsoft.com/office/drawing/2010/main">
                <a:solidFill>
                  <a:srgbClr val="FFFFFF"/>
                </a:solidFill>
              </a14:hiddenFill>
            </a:ext>
          </a:extLst>
        </p:spPr>
      </p:pic>
      <p:sp>
        <p:nvSpPr>
          <p:cNvPr id="6" name="Объект 2"/>
          <p:cNvSpPr txBox="1">
            <a:spLocks/>
          </p:cNvSpPr>
          <p:nvPr/>
        </p:nvSpPr>
        <p:spPr>
          <a:xfrm>
            <a:off x="4000496" y="2643182"/>
            <a:ext cx="4929222" cy="3571900"/>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2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8" name="Объект 2"/>
          <p:cNvSpPr txBox="1">
            <a:spLocks/>
          </p:cNvSpPr>
          <p:nvPr/>
        </p:nvSpPr>
        <p:spPr>
          <a:xfrm>
            <a:off x="3929058" y="2714620"/>
            <a:ext cx="5000660" cy="3786214"/>
          </a:xfrm>
          <a:prstGeom prst="rect">
            <a:avLst/>
          </a:prstGeom>
        </p:spPr>
        <p:txBody>
          <a:bodyPr vert="horz" lIns="91440" tIns="45720" rIns="91440" bIns="45720" rtlCol="0">
            <a:normAutofit fontScale="92500" lnSpcReduction="20000"/>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r>
              <a:rPr lang="ru-RU" sz="2600" b="1" dirty="0" smtClean="0">
                <a:solidFill>
                  <a:srgbClr val="C00000"/>
                </a:solidFill>
                <a:latin typeface="Times New Roman" pitchFamily="18" charset="0"/>
                <a:cs typeface="Times New Roman" pitchFamily="18" charset="0"/>
              </a:rPr>
              <a:t>Вопрос: </a:t>
            </a:r>
            <a:r>
              <a:rPr lang="ru-RU" sz="2600" dirty="0" smtClean="0">
                <a:latin typeface="Times New Roman" pitchFamily="18" charset="0"/>
                <a:cs typeface="Times New Roman" pitchFamily="18" charset="0"/>
              </a:rPr>
              <a:t>почему масло не тонет, не перемешивается, а расплывается по поверхности воды?</a:t>
            </a: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2400" i="0" u="none" strike="noStrike" kern="1200" cap="none" spc="0" normalizeH="0" baseline="0" noProof="0" dirty="0" smtClean="0">
              <a:ln>
                <a:noFill/>
              </a:ln>
              <a:effectLst/>
              <a:uLnTx/>
              <a:uFillTx/>
              <a:latin typeface="Times New Roman" pitchFamily="18" charset="0"/>
              <a:ea typeface="+mn-ea"/>
              <a:cs typeface="Times New Roman" pitchFamily="18" charset="0"/>
            </a:endParaRPr>
          </a:p>
          <a:p>
            <a:r>
              <a:rPr lang="ru-RU" sz="2600" b="1" dirty="0" smtClean="0">
                <a:solidFill>
                  <a:srgbClr val="C00000"/>
                </a:solidFill>
                <a:latin typeface="Times New Roman" pitchFamily="18" charset="0"/>
                <a:cs typeface="Times New Roman" pitchFamily="18" charset="0"/>
              </a:rPr>
              <a:t>Ответ (вывод):</a:t>
            </a:r>
          </a:p>
          <a:p>
            <a:pPr algn="just">
              <a:buFont typeface="Wingdings" pitchFamily="2" charset="2"/>
              <a:buChar char="Ø"/>
            </a:pPr>
            <a:r>
              <a:rPr lang="ru-RU" sz="2600" dirty="0" smtClean="0">
                <a:solidFill>
                  <a:srgbClr val="000000"/>
                </a:solidFill>
                <a:latin typeface="Times New Roman" pitchFamily="18" charset="0"/>
                <a:cs typeface="Times New Roman" pitchFamily="18" charset="0"/>
              </a:rPr>
              <a:t>   Масло и вода  в естественных условиях не смешиваются потому, что у них разная плотность.</a:t>
            </a:r>
          </a:p>
          <a:p>
            <a:pPr algn="just">
              <a:buFont typeface="Wingdings" pitchFamily="2" charset="2"/>
              <a:buChar char="Ø"/>
            </a:pPr>
            <a:r>
              <a:rPr lang="ru-RU" sz="2600" dirty="0" smtClean="0">
                <a:solidFill>
                  <a:srgbClr val="000000"/>
                </a:solidFill>
                <a:latin typeface="Times New Roman" pitchFamily="18" charset="0"/>
                <a:cs typeface="Times New Roman" pitchFamily="18" charset="0"/>
              </a:rPr>
              <a:t>   Плотность масла меньше плотности воды.</a:t>
            </a:r>
            <a:endParaRPr lang="ru-RU" sz="2600" dirty="0" smtClean="0">
              <a:latin typeface="Times New Roman" pitchFamily="18" charset="0"/>
              <a:cs typeface="Times New Roman"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2400" b="1" i="0" u="none" strike="noStrike" kern="1200" cap="none" spc="0" normalizeH="0" baseline="0" noProof="0" dirty="0" smtClean="0">
                <a:ln>
                  <a:noFill/>
                </a:ln>
                <a:solidFill>
                  <a:srgbClr val="C00000"/>
                </a:solidFill>
                <a:effectLst/>
                <a:uLnTx/>
                <a:uFillTx/>
                <a:latin typeface="Times New Roman" pitchFamily="18" charset="0"/>
                <a:ea typeface="+mn-ea"/>
                <a:cs typeface="Times New Roman" pitchFamily="18" charset="0"/>
              </a:rPr>
              <a:t>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2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Tree>
    <p:extLst>
      <p:ext uri="{BB962C8B-B14F-4D97-AF65-F5344CB8AC3E}">
        <p14:creationId xmlns:p14="http://schemas.microsoft.com/office/powerpoint/2010/main" val="244814543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5715016"/>
            <a:ext cx="8643998" cy="1142984"/>
          </a:xfrm>
        </p:spPr>
        <p:txBody>
          <a:bodyPr>
            <a:noAutofit/>
          </a:bodyPr>
          <a:lstStyle/>
          <a:p>
            <a:pPr algn="just"/>
            <a:r>
              <a:rPr lang="ru-RU" sz="2400" dirty="0" smtClean="0">
                <a:latin typeface="Times New Roman" pitchFamily="18" charset="0"/>
                <a:cs typeface="Times New Roman" pitchFamily="18" charset="0"/>
              </a:rPr>
              <a:t>Но тут подул ветер, на небе появились тучи и пошёл дождь.</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 Почему пошёл дождь, ведь такая теплая погода?- подумал мышонок</a:t>
            </a:r>
            <a:endParaRPr lang="ru-RU" sz="2400" dirty="0">
              <a:latin typeface="Times New Roman" pitchFamily="18" charset="0"/>
              <a:cs typeface="Times New Roman" pitchFamily="18" charset="0"/>
            </a:endParaRPr>
          </a:p>
        </p:txBody>
      </p:sp>
      <p:pic>
        <p:nvPicPr>
          <p:cNvPr id="9218" name="Picture 2" descr="C:\Users\Хозяин\Desktop\Новая папка\4316794-e34c2c76ef9e5ac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5918" y="142852"/>
            <a:ext cx="1543061" cy="1500198"/>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Users\Хозяин\Desktop\Новая папка\6119.gif"/>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6286512" y="142851"/>
            <a:ext cx="2709419" cy="1571637"/>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p:cNvPicPr>
            <a:picLocks noChangeAspect="1" noChangeArrowheads="1"/>
          </p:cNvPicPr>
          <p:nvPr/>
        </p:nvPicPr>
        <p:blipFill>
          <a:blip r:embed="rId5"/>
          <a:srcRect/>
          <a:stretch>
            <a:fillRect/>
          </a:stretch>
        </p:blipFill>
        <p:spPr bwMode="auto">
          <a:xfrm>
            <a:off x="285720" y="1643050"/>
            <a:ext cx="2765863" cy="4071966"/>
          </a:xfrm>
          <a:prstGeom prst="rect">
            <a:avLst/>
          </a:prstGeom>
          <a:noFill/>
          <a:ln w="9525">
            <a:noFill/>
            <a:miter lim="800000"/>
            <a:headEnd/>
            <a:tailEnd/>
          </a:ln>
          <a:effectLst/>
        </p:spPr>
      </p:pic>
      <p:pic>
        <p:nvPicPr>
          <p:cNvPr id="10" name="Picture 2" descr="C:\Users\Хозяин\Desktop\Новая папка\4316794-e34c2c76ef9e5ac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6116" y="142852"/>
            <a:ext cx="1543061" cy="150019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Хозяин\Desktop\Новая папка\4316794-e34c2c76ef9e5ac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6315" y="142852"/>
            <a:ext cx="1500198" cy="1500198"/>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p:cNvPicPr>
            <a:picLocks noChangeAspect="1" noChangeArrowheads="1"/>
          </p:cNvPicPr>
          <p:nvPr/>
        </p:nvPicPr>
        <p:blipFill>
          <a:blip r:embed="rId6"/>
          <a:srcRect/>
          <a:stretch>
            <a:fillRect/>
          </a:stretch>
        </p:blipFill>
        <p:spPr bwMode="auto">
          <a:xfrm>
            <a:off x="6786578" y="1643050"/>
            <a:ext cx="2214578" cy="4071966"/>
          </a:xfrm>
          <a:prstGeom prst="rect">
            <a:avLst/>
          </a:prstGeom>
          <a:noFill/>
          <a:ln w="9525">
            <a:noFill/>
            <a:miter lim="800000"/>
            <a:headEnd/>
            <a:tailEnd/>
          </a:ln>
          <a:effectLst/>
        </p:spPr>
      </p:pic>
      <p:pic>
        <p:nvPicPr>
          <p:cNvPr id="9225" name="Picture 9"/>
          <p:cNvPicPr>
            <a:picLocks noChangeAspect="1" noChangeArrowheads="1"/>
          </p:cNvPicPr>
          <p:nvPr/>
        </p:nvPicPr>
        <p:blipFill>
          <a:blip r:embed="rId7"/>
          <a:srcRect/>
          <a:stretch>
            <a:fillRect/>
          </a:stretch>
        </p:blipFill>
        <p:spPr bwMode="auto">
          <a:xfrm>
            <a:off x="285720" y="5214950"/>
            <a:ext cx="2571768" cy="500066"/>
          </a:xfrm>
          <a:prstGeom prst="rect">
            <a:avLst/>
          </a:prstGeom>
          <a:noFill/>
          <a:ln w="9525">
            <a:noFill/>
            <a:miter lim="800000"/>
            <a:headEnd/>
            <a:tailEnd/>
          </a:ln>
          <a:effectLst/>
        </p:spPr>
      </p:pic>
      <p:pic>
        <p:nvPicPr>
          <p:cNvPr id="9226" name="Picture 10"/>
          <p:cNvPicPr>
            <a:picLocks noChangeAspect="1" noChangeArrowheads="1"/>
          </p:cNvPicPr>
          <p:nvPr/>
        </p:nvPicPr>
        <p:blipFill>
          <a:blip r:embed="rId7"/>
          <a:srcRect/>
          <a:stretch>
            <a:fillRect/>
          </a:stretch>
        </p:blipFill>
        <p:spPr bwMode="auto">
          <a:xfrm>
            <a:off x="2786050" y="5143512"/>
            <a:ext cx="1976438" cy="571504"/>
          </a:xfrm>
          <a:prstGeom prst="rect">
            <a:avLst/>
          </a:prstGeom>
          <a:noFill/>
          <a:ln w="9525">
            <a:noFill/>
            <a:miter lim="800000"/>
            <a:headEnd/>
            <a:tailEnd/>
          </a:ln>
          <a:effectLst/>
        </p:spPr>
      </p:pic>
      <p:pic>
        <p:nvPicPr>
          <p:cNvPr id="9227" name="Picture 11"/>
          <p:cNvPicPr>
            <a:picLocks noChangeAspect="1" noChangeArrowheads="1"/>
          </p:cNvPicPr>
          <p:nvPr/>
        </p:nvPicPr>
        <p:blipFill>
          <a:blip r:embed="rId7"/>
          <a:srcRect/>
          <a:stretch>
            <a:fillRect/>
          </a:stretch>
        </p:blipFill>
        <p:spPr bwMode="auto">
          <a:xfrm>
            <a:off x="4714876" y="5143512"/>
            <a:ext cx="2190752" cy="571504"/>
          </a:xfrm>
          <a:prstGeom prst="rect">
            <a:avLst/>
          </a:prstGeom>
          <a:noFill/>
          <a:ln w="9525">
            <a:noFill/>
            <a:miter lim="800000"/>
            <a:headEnd/>
            <a:tailEnd/>
          </a:ln>
          <a:effectLst/>
        </p:spPr>
      </p:pic>
      <p:pic>
        <p:nvPicPr>
          <p:cNvPr id="9228" name="Picture 12"/>
          <p:cNvPicPr>
            <a:picLocks noChangeAspect="1" noChangeArrowheads="1"/>
          </p:cNvPicPr>
          <p:nvPr/>
        </p:nvPicPr>
        <p:blipFill>
          <a:blip r:embed="rId7"/>
          <a:srcRect/>
          <a:stretch>
            <a:fillRect/>
          </a:stretch>
        </p:blipFill>
        <p:spPr bwMode="auto">
          <a:xfrm>
            <a:off x="6858016" y="5143512"/>
            <a:ext cx="2143140" cy="571504"/>
          </a:xfrm>
          <a:prstGeom prst="rect">
            <a:avLst/>
          </a:prstGeom>
          <a:noFill/>
          <a:ln w="9525">
            <a:noFill/>
            <a:miter lim="800000"/>
            <a:headEnd/>
            <a:tailEnd/>
          </a:ln>
          <a:effectLst/>
        </p:spPr>
      </p:pic>
      <p:pic>
        <p:nvPicPr>
          <p:cNvPr id="21" name="Picture 2"/>
          <p:cNvPicPr>
            <a:picLocks noChangeAspect="1" noChangeArrowheads="1"/>
          </p:cNvPicPr>
          <p:nvPr/>
        </p:nvPicPr>
        <p:blipFill>
          <a:blip r:embed="rId8" cstate="print"/>
          <a:srcRect/>
          <a:stretch>
            <a:fillRect/>
          </a:stretch>
        </p:blipFill>
        <p:spPr bwMode="auto">
          <a:xfrm flipH="1">
            <a:off x="7413855" y="4846314"/>
            <a:ext cx="360353" cy="377045"/>
          </a:xfrm>
          <a:prstGeom prst="rect">
            <a:avLst/>
          </a:prstGeom>
          <a:noFill/>
          <a:ln w="9525">
            <a:noFill/>
            <a:miter lim="800000"/>
            <a:headEnd/>
            <a:tailEnd/>
          </a:ln>
          <a:effectLst/>
        </p:spPr>
      </p:pic>
      <p:sp>
        <p:nvSpPr>
          <p:cNvPr id="22" name="Прямоугольник 21"/>
          <p:cNvSpPr/>
          <p:nvPr/>
        </p:nvSpPr>
        <p:spPr>
          <a:xfrm>
            <a:off x="2928926" y="1643050"/>
            <a:ext cx="3929090" cy="35004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23" name="Picture 2"/>
          <p:cNvPicPr>
            <a:picLocks noChangeAspect="1" noChangeArrowheads="1"/>
          </p:cNvPicPr>
          <p:nvPr/>
        </p:nvPicPr>
        <p:blipFill>
          <a:blip r:embed="rId9" cstate="print"/>
          <a:srcRect/>
          <a:stretch>
            <a:fillRect/>
          </a:stretch>
        </p:blipFill>
        <p:spPr bwMode="auto">
          <a:xfrm>
            <a:off x="8215338" y="4929198"/>
            <a:ext cx="214314" cy="298989"/>
          </a:xfrm>
          <a:prstGeom prst="rect">
            <a:avLst/>
          </a:prstGeom>
          <a:noFill/>
          <a:ln w="9525">
            <a:noFill/>
            <a:miter lim="800000"/>
            <a:headEnd/>
            <a:tailEnd/>
          </a:ln>
          <a:effectLst/>
        </p:spPr>
      </p:pic>
      <p:pic>
        <p:nvPicPr>
          <p:cNvPr id="9229" name="Picture 13"/>
          <p:cNvPicPr>
            <a:picLocks noChangeAspect="1" noChangeArrowheads="1"/>
          </p:cNvPicPr>
          <p:nvPr/>
        </p:nvPicPr>
        <p:blipFill>
          <a:blip r:embed="rId10"/>
          <a:srcRect/>
          <a:stretch>
            <a:fillRect/>
          </a:stretch>
        </p:blipFill>
        <p:spPr bwMode="auto">
          <a:xfrm>
            <a:off x="3357555" y="1714489"/>
            <a:ext cx="2214578" cy="1282356"/>
          </a:xfrm>
          <a:prstGeom prst="rect">
            <a:avLst/>
          </a:prstGeom>
          <a:noFill/>
          <a:ln w="9525">
            <a:noFill/>
            <a:miter lim="800000"/>
            <a:headEnd/>
            <a:tailEnd/>
          </a:ln>
          <a:effectLst/>
        </p:spPr>
      </p:pic>
      <p:pic>
        <p:nvPicPr>
          <p:cNvPr id="25" name="Picture 7"/>
          <p:cNvPicPr>
            <a:picLocks noChangeAspect="1" noChangeArrowheads="1"/>
          </p:cNvPicPr>
          <p:nvPr/>
        </p:nvPicPr>
        <p:blipFill>
          <a:blip r:embed="rId11" cstate="print"/>
          <a:srcRect/>
          <a:stretch>
            <a:fillRect/>
          </a:stretch>
        </p:blipFill>
        <p:spPr bwMode="auto">
          <a:xfrm>
            <a:off x="4429124" y="3786190"/>
            <a:ext cx="1214446" cy="1398453"/>
          </a:xfrm>
          <a:prstGeom prst="rect">
            <a:avLst/>
          </a:prstGeom>
          <a:noFill/>
          <a:ln w="9525">
            <a:noFill/>
            <a:miter lim="800000"/>
            <a:headEnd/>
            <a:tailEnd/>
          </a:ln>
          <a:effectLst/>
        </p:spPr>
      </p:pic>
      <p:sp>
        <p:nvSpPr>
          <p:cNvPr id="26" name="Овал 25"/>
          <p:cNvSpPr/>
          <p:nvPr/>
        </p:nvSpPr>
        <p:spPr>
          <a:xfrm>
            <a:off x="5000628" y="3571876"/>
            <a:ext cx="785818" cy="6429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7" name="Овал 26"/>
          <p:cNvSpPr/>
          <p:nvPr/>
        </p:nvSpPr>
        <p:spPr>
          <a:xfrm>
            <a:off x="4357686" y="3714752"/>
            <a:ext cx="419104" cy="3571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8" name="Овал 27"/>
          <p:cNvSpPr/>
          <p:nvPr/>
        </p:nvSpPr>
        <p:spPr>
          <a:xfrm>
            <a:off x="5500694" y="4786322"/>
            <a:ext cx="357190" cy="3571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9" name="Овал 28"/>
          <p:cNvSpPr/>
          <p:nvPr/>
        </p:nvSpPr>
        <p:spPr>
          <a:xfrm>
            <a:off x="4214810" y="4357694"/>
            <a:ext cx="419104" cy="3571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0" name="Овал 29"/>
          <p:cNvSpPr/>
          <p:nvPr/>
        </p:nvSpPr>
        <p:spPr>
          <a:xfrm>
            <a:off x="4429124" y="4786322"/>
            <a:ext cx="419104" cy="3571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1" name="Овал 30"/>
          <p:cNvSpPr/>
          <p:nvPr/>
        </p:nvSpPr>
        <p:spPr>
          <a:xfrm>
            <a:off x="5429256" y="4000504"/>
            <a:ext cx="419104" cy="3571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2" name="Овал 31"/>
          <p:cNvSpPr/>
          <p:nvPr/>
        </p:nvSpPr>
        <p:spPr>
          <a:xfrm>
            <a:off x="5500694" y="4286256"/>
            <a:ext cx="419104" cy="3571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3" name="Овал 32"/>
          <p:cNvSpPr/>
          <p:nvPr/>
        </p:nvSpPr>
        <p:spPr>
          <a:xfrm>
            <a:off x="4786314" y="3571876"/>
            <a:ext cx="419104" cy="3571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4" name="Овал 33"/>
          <p:cNvSpPr/>
          <p:nvPr/>
        </p:nvSpPr>
        <p:spPr>
          <a:xfrm>
            <a:off x="4214810" y="4429132"/>
            <a:ext cx="419104" cy="3571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5" name="Овал 34"/>
          <p:cNvSpPr/>
          <p:nvPr/>
        </p:nvSpPr>
        <p:spPr>
          <a:xfrm>
            <a:off x="4429124" y="4714884"/>
            <a:ext cx="419104" cy="3571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6" name="Овал 35"/>
          <p:cNvSpPr/>
          <p:nvPr/>
        </p:nvSpPr>
        <p:spPr>
          <a:xfrm>
            <a:off x="4143372" y="3857628"/>
            <a:ext cx="419104" cy="3571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7" name="Овал 36"/>
          <p:cNvSpPr/>
          <p:nvPr/>
        </p:nvSpPr>
        <p:spPr>
          <a:xfrm>
            <a:off x="5286380" y="4857760"/>
            <a:ext cx="419104" cy="2857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8" name="Овал 37"/>
          <p:cNvSpPr/>
          <p:nvPr/>
        </p:nvSpPr>
        <p:spPr>
          <a:xfrm>
            <a:off x="5429256" y="4500570"/>
            <a:ext cx="133352"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9" name="Овал 38"/>
          <p:cNvSpPr/>
          <p:nvPr/>
        </p:nvSpPr>
        <p:spPr>
          <a:xfrm>
            <a:off x="4786314" y="5000636"/>
            <a:ext cx="142876"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9230" name="Picture 14"/>
          <p:cNvPicPr>
            <a:picLocks noChangeAspect="1" noChangeArrowheads="1"/>
          </p:cNvPicPr>
          <p:nvPr/>
        </p:nvPicPr>
        <p:blipFill>
          <a:blip r:embed="rId12"/>
          <a:srcRect/>
          <a:stretch>
            <a:fillRect/>
          </a:stretch>
        </p:blipFill>
        <p:spPr bwMode="auto">
          <a:xfrm rot="162502">
            <a:off x="3516054" y="4659945"/>
            <a:ext cx="714379" cy="678208"/>
          </a:xfrm>
          <a:prstGeom prst="rect">
            <a:avLst/>
          </a:prstGeom>
          <a:noFill/>
          <a:ln w="9525">
            <a:noFill/>
            <a:miter lim="800000"/>
            <a:headEnd/>
            <a:tailEnd/>
          </a:ln>
          <a:effectLst/>
        </p:spPr>
      </p:pic>
      <p:pic>
        <p:nvPicPr>
          <p:cNvPr id="41" name="Picture 11"/>
          <p:cNvPicPr>
            <a:picLocks noChangeAspect="1" noChangeArrowheads="1"/>
          </p:cNvPicPr>
          <p:nvPr/>
        </p:nvPicPr>
        <p:blipFill>
          <a:blip r:embed="rId13" cstate="print"/>
          <a:srcRect/>
          <a:stretch>
            <a:fillRect/>
          </a:stretch>
        </p:blipFill>
        <p:spPr bwMode="auto">
          <a:xfrm>
            <a:off x="3357554" y="5214950"/>
            <a:ext cx="561980" cy="183253"/>
          </a:xfrm>
          <a:prstGeom prst="rect">
            <a:avLst/>
          </a:prstGeom>
          <a:noFill/>
          <a:ln w="9525">
            <a:noFill/>
            <a:miter lim="800000"/>
            <a:headEnd/>
            <a:tailEnd/>
          </a:ln>
          <a:effectLst/>
        </p:spPr>
      </p:pic>
      <p:pic>
        <p:nvPicPr>
          <p:cNvPr id="42" name="Picture 11"/>
          <p:cNvPicPr>
            <a:picLocks noChangeAspect="1" noChangeArrowheads="1"/>
          </p:cNvPicPr>
          <p:nvPr/>
        </p:nvPicPr>
        <p:blipFill>
          <a:blip r:embed="rId13" cstate="print"/>
          <a:srcRect/>
          <a:stretch>
            <a:fillRect/>
          </a:stretch>
        </p:blipFill>
        <p:spPr bwMode="auto">
          <a:xfrm>
            <a:off x="4000496" y="5214950"/>
            <a:ext cx="561980" cy="183253"/>
          </a:xfrm>
          <a:prstGeom prst="rect">
            <a:avLst/>
          </a:prstGeom>
          <a:noFill/>
          <a:ln w="9525">
            <a:noFill/>
            <a:miter lim="800000"/>
            <a:headEnd/>
            <a:tailEnd/>
          </a:ln>
          <a:effectLst/>
        </p:spPr>
      </p:pic>
      <p:pic>
        <p:nvPicPr>
          <p:cNvPr id="9231" name="Picture 15"/>
          <p:cNvPicPr>
            <a:picLocks noChangeAspect="1" noChangeArrowheads="1"/>
          </p:cNvPicPr>
          <p:nvPr/>
        </p:nvPicPr>
        <p:blipFill>
          <a:blip r:embed="rId14"/>
          <a:srcRect/>
          <a:stretch>
            <a:fillRect/>
          </a:stretch>
        </p:blipFill>
        <p:spPr bwMode="auto">
          <a:xfrm>
            <a:off x="6286513" y="4795900"/>
            <a:ext cx="1152527" cy="432287"/>
          </a:xfrm>
          <a:prstGeom prst="rect">
            <a:avLst/>
          </a:prstGeom>
          <a:noFill/>
          <a:ln w="9525">
            <a:noFill/>
            <a:miter lim="800000"/>
            <a:headEnd/>
            <a:tailEnd/>
          </a:ln>
          <a:effectLst/>
        </p:spPr>
      </p:pic>
      <p:pic>
        <p:nvPicPr>
          <p:cNvPr id="44" name="Picture 15"/>
          <p:cNvPicPr>
            <a:picLocks noChangeAspect="1" noChangeArrowheads="1"/>
          </p:cNvPicPr>
          <p:nvPr/>
        </p:nvPicPr>
        <p:blipFill>
          <a:blip r:embed="rId14"/>
          <a:srcRect/>
          <a:stretch>
            <a:fillRect/>
          </a:stretch>
        </p:blipFill>
        <p:spPr bwMode="auto">
          <a:xfrm>
            <a:off x="5357818" y="5000636"/>
            <a:ext cx="1143008" cy="214314"/>
          </a:xfrm>
          <a:prstGeom prst="rect">
            <a:avLst/>
          </a:prstGeom>
          <a:noFill/>
          <a:ln w="9525">
            <a:noFill/>
            <a:miter lim="800000"/>
            <a:headEnd/>
            <a:tailEnd/>
          </a:ln>
          <a:effectLst/>
        </p:spPr>
      </p:pic>
      <p:pic>
        <p:nvPicPr>
          <p:cNvPr id="45" name="Picture 15"/>
          <p:cNvPicPr>
            <a:picLocks noChangeAspect="1" noChangeArrowheads="1"/>
          </p:cNvPicPr>
          <p:nvPr/>
        </p:nvPicPr>
        <p:blipFill>
          <a:blip r:embed="rId14"/>
          <a:srcRect/>
          <a:stretch>
            <a:fillRect/>
          </a:stretch>
        </p:blipFill>
        <p:spPr bwMode="auto">
          <a:xfrm>
            <a:off x="4214810" y="5072075"/>
            <a:ext cx="1071569" cy="214314"/>
          </a:xfrm>
          <a:prstGeom prst="rect">
            <a:avLst/>
          </a:prstGeom>
          <a:noFill/>
          <a:ln w="9525">
            <a:noFill/>
            <a:miter lim="800000"/>
            <a:headEnd/>
            <a:tailEnd/>
          </a:ln>
          <a:effectLst/>
        </p:spPr>
      </p:pic>
      <p:pic>
        <p:nvPicPr>
          <p:cNvPr id="46" name="Picture 15"/>
          <p:cNvPicPr>
            <a:picLocks noChangeAspect="1" noChangeArrowheads="1"/>
          </p:cNvPicPr>
          <p:nvPr/>
        </p:nvPicPr>
        <p:blipFill>
          <a:blip r:embed="rId15" cstate="print"/>
          <a:srcRect/>
          <a:stretch>
            <a:fillRect/>
          </a:stretch>
        </p:blipFill>
        <p:spPr bwMode="auto">
          <a:xfrm>
            <a:off x="8429652" y="4786322"/>
            <a:ext cx="571504" cy="432287"/>
          </a:xfrm>
          <a:prstGeom prst="rect">
            <a:avLst/>
          </a:prstGeom>
          <a:noFill/>
          <a:ln w="9525">
            <a:noFill/>
            <a:miter lim="800000"/>
            <a:headEnd/>
            <a:tailEnd/>
          </a:ln>
          <a:effectLst/>
        </p:spPr>
      </p:pic>
      <p:pic>
        <p:nvPicPr>
          <p:cNvPr id="47" name="Picture 15"/>
          <p:cNvPicPr>
            <a:picLocks noChangeAspect="1" noChangeArrowheads="1"/>
          </p:cNvPicPr>
          <p:nvPr/>
        </p:nvPicPr>
        <p:blipFill>
          <a:blip r:embed="rId14"/>
          <a:srcRect/>
          <a:stretch>
            <a:fillRect/>
          </a:stretch>
        </p:blipFill>
        <p:spPr bwMode="auto">
          <a:xfrm>
            <a:off x="1785918" y="5072074"/>
            <a:ext cx="1795469" cy="214314"/>
          </a:xfrm>
          <a:prstGeom prst="rect">
            <a:avLst/>
          </a:prstGeom>
          <a:noFill/>
          <a:ln w="9525">
            <a:noFill/>
            <a:miter lim="800000"/>
            <a:headEnd/>
            <a:tailEnd/>
          </a:ln>
          <a:effectLst/>
        </p:spPr>
      </p:pic>
      <p:pic>
        <p:nvPicPr>
          <p:cNvPr id="48" name="Picture 15"/>
          <p:cNvPicPr>
            <a:picLocks noChangeAspect="1" noChangeArrowheads="1"/>
          </p:cNvPicPr>
          <p:nvPr/>
        </p:nvPicPr>
        <p:blipFill>
          <a:blip r:embed="rId14"/>
          <a:srcRect/>
          <a:stretch>
            <a:fillRect/>
          </a:stretch>
        </p:blipFill>
        <p:spPr bwMode="auto">
          <a:xfrm>
            <a:off x="285720" y="5143512"/>
            <a:ext cx="1571636" cy="142876"/>
          </a:xfrm>
          <a:prstGeom prst="rect">
            <a:avLst/>
          </a:prstGeom>
          <a:noFill/>
          <a:ln w="9525">
            <a:noFill/>
            <a:miter lim="800000"/>
            <a:headEnd/>
            <a:tailEnd/>
          </a:ln>
          <a:effectLst/>
        </p:spPr>
      </p:pic>
      <p:sp>
        <p:nvSpPr>
          <p:cNvPr id="49" name="Овал 48"/>
          <p:cNvSpPr/>
          <p:nvPr/>
        </p:nvSpPr>
        <p:spPr>
          <a:xfrm>
            <a:off x="4572000" y="3571876"/>
            <a:ext cx="419104" cy="3571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0" name="Овал 49"/>
          <p:cNvSpPr/>
          <p:nvPr/>
        </p:nvSpPr>
        <p:spPr>
          <a:xfrm>
            <a:off x="5000628" y="3929066"/>
            <a:ext cx="285752" cy="28575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1" name="Овал 50"/>
          <p:cNvSpPr/>
          <p:nvPr/>
        </p:nvSpPr>
        <p:spPr>
          <a:xfrm>
            <a:off x="4357686" y="4429132"/>
            <a:ext cx="419104" cy="3571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9233" name="Picture 17"/>
          <p:cNvPicPr>
            <a:picLocks noChangeAspect="1" noChangeArrowheads="1"/>
          </p:cNvPicPr>
          <p:nvPr/>
        </p:nvPicPr>
        <p:blipFill>
          <a:blip r:embed="rId16"/>
          <a:srcRect/>
          <a:stretch>
            <a:fillRect/>
          </a:stretch>
        </p:blipFill>
        <p:spPr bwMode="auto">
          <a:xfrm>
            <a:off x="285720" y="142852"/>
            <a:ext cx="1500198" cy="1500198"/>
          </a:xfrm>
          <a:prstGeom prst="rect">
            <a:avLst/>
          </a:prstGeom>
          <a:noFill/>
          <a:ln w="9525">
            <a:noFill/>
            <a:miter lim="800000"/>
            <a:headEnd/>
            <a:tailEnd/>
          </a:ln>
          <a:effectLst/>
        </p:spPr>
      </p:pic>
    </p:spTree>
    <p:extLst>
      <p:ext uri="{BB962C8B-B14F-4D97-AF65-F5344CB8AC3E}">
        <p14:creationId xmlns:p14="http://schemas.microsoft.com/office/powerpoint/2010/main" val="230221800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785794"/>
          </a:xfrm>
        </p:spPr>
        <p:txBody>
          <a:bodyPr>
            <a:normAutofit/>
          </a:bodyPr>
          <a:lstStyle/>
          <a:p>
            <a:r>
              <a:rPr lang="ru-RU" sz="3600" u="sng" dirty="0" smtClean="0">
                <a:solidFill>
                  <a:srgbClr val="C00000"/>
                </a:solidFill>
                <a:latin typeface="Times New Roman" pitchFamily="18" charset="0"/>
                <a:cs typeface="Times New Roman" pitchFamily="18" charset="0"/>
              </a:rPr>
              <a:t>Опыт № 4</a:t>
            </a:r>
            <a:endParaRPr lang="ru-RU" sz="3600" u="sng" dirty="0">
              <a:solidFill>
                <a:srgbClr val="C00000"/>
              </a:solidFill>
              <a:latin typeface="Times New Roman" pitchFamily="18" charset="0"/>
              <a:cs typeface="Times New Roman" pitchFamily="18" charset="0"/>
            </a:endParaRPr>
          </a:p>
        </p:txBody>
      </p:sp>
      <p:sp>
        <p:nvSpPr>
          <p:cNvPr id="3" name="Объект 2"/>
          <p:cNvSpPr>
            <a:spLocks noGrp="1"/>
          </p:cNvSpPr>
          <p:nvPr>
            <p:ph idx="1"/>
          </p:nvPr>
        </p:nvSpPr>
        <p:spPr>
          <a:xfrm>
            <a:off x="214282" y="714356"/>
            <a:ext cx="2571768" cy="500066"/>
          </a:xfrm>
        </p:spPr>
        <p:txBody>
          <a:bodyPr>
            <a:normAutofit/>
          </a:bodyPr>
          <a:lstStyle/>
          <a:p>
            <a:pPr algn="just">
              <a:buNone/>
            </a:pPr>
            <a:r>
              <a:rPr lang="ru-RU" sz="2400" b="1" dirty="0" smtClean="0">
                <a:solidFill>
                  <a:srgbClr val="C00000"/>
                </a:solidFill>
                <a:latin typeface="Times New Roman" pitchFamily="18" charset="0"/>
                <a:cs typeface="Times New Roman" pitchFamily="18" charset="0"/>
              </a:rPr>
              <a:t>Понадобится:</a:t>
            </a:r>
            <a:endParaRPr lang="ru-RU" sz="2400" dirty="0" smtClean="0">
              <a:latin typeface="Times New Roman" pitchFamily="18" charset="0"/>
              <a:cs typeface="Times New Roman" pitchFamily="18" charset="0"/>
            </a:endParaRPr>
          </a:p>
        </p:txBody>
      </p:sp>
      <p:pic>
        <p:nvPicPr>
          <p:cNvPr id="4" name="Picture 2"/>
          <p:cNvPicPr>
            <a:picLocks noChangeAspect="1" noChangeArrowheads="1"/>
          </p:cNvPicPr>
          <p:nvPr/>
        </p:nvPicPr>
        <p:blipFill>
          <a:blip r:embed="rId2"/>
          <a:srcRect/>
          <a:stretch>
            <a:fillRect/>
          </a:stretch>
        </p:blipFill>
        <p:spPr bwMode="auto">
          <a:xfrm>
            <a:off x="1785918" y="1285860"/>
            <a:ext cx="2000264" cy="1424296"/>
          </a:xfrm>
          <a:prstGeom prst="rect">
            <a:avLst/>
          </a:prstGeom>
          <a:noFill/>
          <a:ln w="9525">
            <a:noFill/>
            <a:miter lim="800000"/>
            <a:headEnd/>
            <a:tailEnd/>
          </a:ln>
          <a:effectLst/>
        </p:spPr>
      </p:pic>
      <p:pic>
        <p:nvPicPr>
          <p:cNvPr id="7" name="Picture 3" descr="C:\Users\Хозяин\Desktop\Новая папка\399207-341_379392-761ice_cube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86380" y="3957743"/>
            <a:ext cx="1730156" cy="16143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p:cNvPicPr>
            <a:picLocks noChangeAspect="1" noChangeArrowheads="1"/>
          </p:cNvPicPr>
          <p:nvPr/>
        </p:nvPicPr>
        <p:blipFill>
          <a:blip r:embed="rId4"/>
          <a:srcRect/>
          <a:stretch>
            <a:fillRect/>
          </a:stretch>
        </p:blipFill>
        <p:spPr bwMode="auto">
          <a:xfrm>
            <a:off x="1785918" y="2571744"/>
            <a:ext cx="2000264" cy="3163957"/>
          </a:xfrm>
          <a:prstGeom prst="rect">
            <a:avLst/>
          </a:prstGeom>
          <a:noFill/>
          <a:ln w="9525">
            <a:noFill/>
            <a:miter lim="800000"/>
            <a:headEnd/>
            <a:tailEnd/>
          </a:ln>
          <a:effectLst/>
        </p:spPr>
      </p:pic>
      <p:sp>
        <p:nvSpPr>
          <p:cNvPr id="9" name="Объект 2"/>
          <p:cNvSpPr txBox="1">
            <a:spLocks/>
          </p:cNvSpPr>
          <p:nvPr/>
        </p:nvSpPr>
        <p:spPr>
          <a:xfrm>
            <a:off x="6000760" y="5715016"/>
            <a:ext cx="2857520" cy="928694"/>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Ø"/>
              <a:tabLst/>
              <a:defRPr/>
            </a:pPr>
            <a:r>
              <a:rPr kumimoji="0" lang="ru-RU" sz="2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кубики льда или комок снега</a:t>
            </a:r>
          </a:p>
        </p:txBody>
      </p:sp>
      <p:sp>
        <p:nvSpPr>
          <p:cNvPr id="11" name="Объект 2"/>
          <p:cNvSpPr txBox="1">
            <a:spLocks/>
          </p:cNvSpPr>
          <p:nvPr/>
        </p:nvSpPr>
        <p:spPr>
          <a:xfrm>
            <a:off x="642910" y="5715016"/>
            <a:ext cx="2857520" cy="928694"/>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2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endParaRPr>
          </a:p>
        </p:txBody>
      </p:sp>
      <p:sp>
        <p:nvSpPr>
          <p:cNvPr id="12" name="Объект 2"/>
          <p:cNvSpPr txBox="1">
            <a:spLocks/>
          </p:cNvSpPr>
          <p:nvPr/>
        </p:nvSpPr>
        <p:spPr>
          <a:xfrm>
            <a:off x="214282" y="5715016"/>
            <a:ext cx="5286412" cy="1000132"/>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Ø"/>
              <a:tabLst/>
              <a:defRPr/>
            </a:pPr>
            <a:r>
              <a:rPr kumimoji="0" lang="ru-RU" sz="2400" i="0" u="none" strike="noStrike" kern="1200" cap="none" spc="0" normalizeH="0" baseline="0" noProof="0" dirty="0" smtClean="0">
                <a:ln>
                  <a:noFill/>
                </a:ln>
                <a:effectLst/>
                <a:uLnTx/>
                <a:uFillTx/>
                <a:latin typeface="Times New Roman" pitchFamily="18" charset="0"/>
                <a:ea typeface="+mn-ea"/>
                <a:cs typeface="Times New Roman" pitchFamily="18" charset="0"/>
              </a:rPr>
              <a:t>литровая</a:t>
            </a:r>
            <a:r>
              <a:rPr kumimoji="0" lang="ru-RU" sz="2400" i="0" u="none" strike="noStrike" kern="1200" cap="none" spc="0" normalizeH="0" noProof="0" dirty="0" smtClean="0">
                <a:ln>
                  <a:noFill/>
                </a:ln>
                <a:effectLst/>
                <a:uLnTx/>
                <a:uFillTx/>
                <a:latin typeface="Times New Roman" pitchFamily="18" charset="0"/>
                <a:ea typeface="+mn-ea"/>
                <a:cs typeface="Times New Roman" pitchFamily="18" charset="0"/>
              </a:rPr>
              <a:t> банка с горячей водой, покрытая крышкой с отверстиями</a:t>
            </a:r>
            <a:endParaRPr kumimoji="0" lang="ru-RU" sz="2400" i="0" u="none" strike="noStrike" kern="1200" cap="none" spc="0" normalizeH="0" baseline="0" noProof="0" dirty="0" smtClean="0">
              <a:ln>
                <a:noFill/>
              </a:ln>
              <a:effectLst/>
              <a:uLnTx/>
              <a:uFillTx/>
              <a:latin typeface="Times New Roman" pitchFamily="18" charset="0"/>
              <a:ea typeface="+mn-ea"/>
              <a:cs typeface="Times New Roman" pitchFamily="18" charset="0"/>
            </a:endParaRPr>
          </a:p>
        </p:txBody>
      </p:sp>
      <p:pic>
        <p:nvPicPr>
          <p:cNvPr id="13" name="Picture 2" descr="C:\Users\Хозяин\Desktop\Новая папка\4316794-e34c2c76ef9e5acb.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00574" y="1308743"/>
            <a:ext cx="2114698" cy="1625529"/>
          </a:xfrm>
          <a:prstGeom prst="rect">
            <a:avLst/>
          </a:prstGeom>
          <a:noFill/>
          <a:extLst>
            <a:ext uri="{909E8E84-426E-40DD-AFC4-6F175D3DCCD1}">
              <a14:hiddenFill xmlns:a14="http://schemas.microsoft.com/office/drawing/2010/main">
                <a:solidFill>
                  <a:srgbClr val="FFFFFF"/>
                </a:solidFill>
              </a14:hiddenFill>
            </a:ext>
          </a:extLst>
        </p:spPr>
      </p:pic>
      <p:sp>
        <p:nvSpPr>
          <p:cNvPr id="16" name="Выгнутая влево стрелка 15"/>
          <p:cNvSpPr/>
          <p:nvPr/>
        </p:nvSpPr>
        <p:spPr>
          <a:xfrm rot="19451172">
            <a:off x="762369" y="2879940"/>
            <a:ext cx="531617" cy="1586013"/>
          </a:xfrm>
          <a:prstGeom prst="curvedRightArrow">
            <a:avLst>
              <a:gd name="adj1" fmla="val 25000"/>
              <a:gd name="adj2" fmla="val 50000"/>
              <a:gd name="adj3" fmla="val 33485"/>
            </a:avLst>
          </a:prstGeom>
          <a:solidFill>
            <a:schemeClr val="accent2">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pic>
        <p:nvPicPr>
          <p:cNvPr id="10245" name="Picture 5"/>
          <p:cNvPicPr>
            <a:picLocks noChangeAspect="1" noChangeArrowheads="1"/>
          </p:cNvPicPr>
          <p:nvPr/>
        </p:nvPicPr>
        <p:blipFill>
          <a:blip r:embed="rId6"/>
          <a:srcRect/>
          <a:stretch>
            <a:fillRect/>
          </a:stretch>
        </p:blipFill>
        <p:spPr bwMode="auto">
          <a:xfrm>
            <a:off x="214282" y="1285860"/>
            <a:ext cx="1428750" cy="1428750"/>
          </a:xfrm>
          <a:prstGeom prst="rect">
            <a:avLst/>
          </a:prstGeom>
          <a:noFill/>
          <a:ln w="9525">
            <a:noFill/>
            <a:miter lim="800000"/>
            <a:headEnd/>
            <a:tailEnd/>
          </a:ln>
          <a:effectLst/>
        </p:spPr>
      </p:pic>
      <p:sp>
        <p:nvSpPr>
          <p:cNvPr id="19" name="Выгнутая влево стрелка 18"/>
          <p:cNvSpPr/>
          <p:nvPr/>
        </p:nvSpPr>
        <p:spPr>
          <a:xfrm rot="539500" flipH="1">
            <a:off x="7778280" y="2825985"/>
            <a:ext cx="650232" cy="1771598"/>
          </a:xfrm>
          <a:prstGeom prst="curvedRightArrow">
            <a:avLst>
              <a:gd name="adj1" fmla="val 25000"/>
              <a:gd name="adj2" fmla="val 50000"/>
              <a:gd name="adj3" fmla="val 33485"/>
            </a:avLst>
          </a:prstGeom>
          <a:solidFill>
            <a:schemeClr val="accent2">
              <a:lumMod val="60000"/>
              <a:lumOff val="4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pic>
        <p:nvPicPr>
          <p:cNvPr id="10246" name="Picture 6"/>
          <p:cNvPicPr>
            <a:picLocks noChangeAspect="1" noChangeArrowheads="1"/>
          </p:cNvPicPr>
          <p:nvPr/>
        </p:nvPicPr>
        <p:blipFill>
          <a:blip r:embed="rId7"/>
          <a:srcRect/>
          <a:stretch>
            <a:fillRect/>
          </a:stretch>
        </p:blipFill>
        <p:spPr bwMode="auto">
          <a:xfrm>
            <a:off x="7072330" y="4643446"/>
            <a:ext cx="1785930" cy="928694"/>
          </a:xfrm>
          <a:prstGeom prst="rect">
            <a:avLst/>
          </a:prstGeom>
          <a:noFill/>
          <a:ln w="9525">
            <a:noFill/>
            <a:miter lim="800000"/>
            <a:headEnd/>
            <a:tailEnd/>
          </a:ln>
          <a:effectLst/>
        </p:spPr>
      </p:pic>
    </p:spTree>
    <p:extLst>
      <p:ext uri="{BB962C8B-B14F-4D97-AF65-F5344CB8AC3E}">
        <p14:creationId xmlns:p14="http://schemas.microsoft.com/office/powerpoint/2010/main" val="26615441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785794"/>
            <a:ext cx="8643998" cy="2214578"/>
          </a:xfrm>
        </p:spPr>
        <p:txBody>
          <a:bodyPr>
            <a:normAutofit fontScale="90000"/>
          </a:bodyPr>
          <a:lstStyle/>
          <a:p>
            <a:pPr algn="l"/>
            <a:r>
              <a:rPr lang="ru-RU" sz="2400" b="1" dirty="0" smtClean="0">
                <a:solidFill>
                  <a:srgbClr val="C00000"/>
                </a:solidFill>
                <a:latin typeface="Times New Roman" pitchFamily="18" charset="0"/>
                <a:cs typeface="Times New Roman" pitchFamily="18" charset="0"/>
              </a:rPr>
              <a:t>Ход опыта: </a:t>
            </a:r>
            <a:br>
              <a:rPr lang="ru-RU" sz="2400" b="1" dirty="0" smtClean="0">
                <a:solidFill>
                  <a:srgbClr val="C00000"/>
                </a:solidFill>
                <a:latin typeface="Times New Roman" pitchFamily="18" charset="0"/>
                <a:cs typeface="Times New Roman" pitchFamily="18" charset="0"/>
              </a:rPr>
            </a:br>
            <a:r>
              <a:rPr lang="ru-RU" sz="2400" dirty="0" smtClean="0">
                <a:latin typeface="Times New Roman" pitchFamily="18" charset="0"/>
                <a:cs typeface="Times New Roman" pitchFamily="18" charset="0"/>
              </a:rPr>
              <a:t>1. Взять банку с горячей водой, закрытой крышкой с отверстиями.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2. Сверху крышки положить несколько кубиков льда или комок снега.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3. Лёд (снег) будет таять от теплого воздуха горячей воды.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4. Через отверстия крышки будет стекать талая вода, имитируя капли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дождя из туч.</a:t>
            </a:r>
            <a:br>
              <a:rPr lang="ru-RU" sz="2400" dirty="0" smtClean="0">
                <a:latin typeface="Times New Roman" pitchFamily="18" charset="0"/>
                <a:cs typeface="Times New Roman" pitchFamily="18" charset="0"/>
              </a:rPr>
            </a:br>
            <a:r>
              <a:rPr lang="ru-RU" sz="2400" b="1" dirty="0" smtClean="0">
                <a:solidFill>
                  <a:srgbClr val="C00000"/>
                </a:solidFill>
                <a:latin typeface="Times New Roman" pitchFamily="18" charset="0"/>
                <a:cs typeface="Times New Roman" pitchFamily="18" charset="0"/>
              </a:rPr>
              <a:t>Вопрос:</a:t>
            </a:r>
            <a:r>
              <a:rPr lang="ru-RU" sz="2400" dirty="0" smtClean="0">
                <a:latin typeface="Times New Roman" pitchFamily="18" charset="0"/>
                <a:cs typeface="Times New Roman" pitchFamily="18" charset="0"/>
              </a:rPr>
              <a:t> почему лёд (снег) стал таять?</a:t>
            </a:r>
            <a:br>
              <a:rPr lang="ru-RU" sz="2400" dirty="0" smtClean="0">
                <a:latin typeface="Times New Roman" pitchFamily="18" charset="0"/>
                <a:cs typeface="Times New Roman" pitchFamily="18" charset="0"/>
              </a:rPr>
            </a:b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dirty="0"/>
          </a:p>
        </p:txBody>
      </p:sp>
      <p:pic>
        <p:nvPicPr>
          <p:cNvPr id="11266" name="Picture 2"/>
          <p:cNvPicPr>
            <a:picLocks noChangeAspect="1" noChangeArrowheads="1"/>
          </p:cNvPicPr>
          <p:nvPr/>
        </p:nvPicPr>
        <p:blipFill>
          <a:blip r:embed="rId2"/>
          <a:srcRect/>
          <a:stretch>
            <a:fillRect/>
          </a:stretch>
        </p:blipFill>
        <p:spPr bwMode="auto">
          <a:xfrm>
            <a:off x="571472" y="3571876"/>
            <a:ext cx="3245713" cy="2714644"/>
          </a:xfrm>
          <a:prstGeom prst="rect">
            <a:avLst/>
          </a:prstGeom>
          <a:noFill/>
          <a:ln w="9525">
            <a:noFill/>
            <a:miter lim="800000"/>
            <a:headEnd/>
            <a:tailEnd/>
          </a:ln>
          <a:effectLst/>
        </p:spPr>
      </p:pic>
      <p:pic>
        <p:nvPicPr>
          <p:cNvPr id="11268" name="Picture 4"/>
          <p:cNvPicPr>
            <a:picLocks noChangeAspect="1" noChangeArrowheads="1"/>
          </p:cNvPicPr>
          <p:nvPr/>
        </p:nvPicPr>
        <p:blipFill>
          <a:blip r:embed="rId3"/>
          <a:srcRect/>
          <a:stretch>
            <a:fillRect/>
          </a:stretch>
        </p:blipFill>
        <p:spPr bwMode="auto">
          <a:xfrm>
            <a:off x="6000760" y="3214686"/>
            <a:ext cx="1851698" cy="2928958"/>
          </a:xfrm>
          <a:prstGeom prst="rect">
            <a:avLst/>
          </a:prstGeom>
          <a:noFill/>
          <a:ln w="9525">
            <a:noFill/>
            <a:miter lim="800000"/>
            <a:headEnd/>
            <a:tailEnd/>
          </a:ln>
          <a:effectLst/>
        </p:spPr>
      </p:pic>
      <p:sp>
        <p:nvSpPr>
          <p:cNvPr id="8" name="Капля 7"/>
          <p:cNvSpPr/>
          <p:nvPr/>
        </p:nvSpPr>
        <p:spPr>
          <a:xfrm rot="18524517">
            <a:off x="6739611" y="3681222"/>
            <a:ext cx="165369" cy="142086"/>
          </a:xfrm>
          <a:prstGeom prst="teardrop">
            <a:avLst>
              <a:gd name="adj" fmla="val 168843"/>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Капля 8"/>
          <p:cNvSpPr/>
          <p:nvPr/>
        </p:nvSpPr>
        <p:spPr>
          <a:xfrm rot="18524517">
            <a:off x="7096802" y="4538478"/>
            <a:ext cx="165369" cy="142085"/>
          </a:xfrm>
          <a:prstGeom prst="teardrop">
            <a:avLst>
              <a:gd name="adj" fmla="val 168843"/>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Капля 9"/>
          <p:cNvSpPr/>
          <p:nvPr/>
        </p:nvSpPr>
        <p:spPr>
          <a:xfrm rot="18524517">
            <a:off x="6596736" y="4395603"/>
            <a:ext cx="165370" cy="142087"/>
          </a:xfrm>
          <a:prstGeom prst="teardrop">
            <a:avLst>
              <a:gd name="adj" fmla="val 168843"/>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Капля 10"/>
          <p:cNvSpPr/>
          <p:nvPr/>
        </p:nvSpPr>
        <p:spPr>
          <a:xfrm rot="18524517">
            <a:off x="7311115" y="3949494"/>
            <a:ext cx="165371" cy="142086"/>
          </a:xfrm>
          <a:prstGeom prst="teardrop">
            <a:avLst>
              <a:gd name="adj" fmla="val 168843"/>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Капля 11"/>
          <p:cNvSpPr/>
          <p:nvPr/>
        </p:nvSpPr>
        <p:spPr>
          <a:xfrm rot="18524517">
            <a:off x="6596736" y="5092502"/>
            <a:ext cx="165371" cy="142085"/>
          </a:xfrm>
          <a:prstGeom prst="teardrop">
            <a:avLst>
              <a:gd name="adj" fmla="val 168843"/>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Капля 12"/>
          <p:cNvSpPr/>
          <p:nvPr/>
        </p:nvSpPr>
        <p:spPr>
          <a:xfrm rot="18524517">
            <a:off x="7157557" y="3612875"/>
            <a:ext cx="158591" cy="111440"/>
          </a:xfrm>
          <a:prstGeom prst="teardrop">
            <a:avLst>
              <a:gd name="adj" fmla="val 168843"/>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Овал 14"/>
          <p:cNvSpPr/>
          <p:nvPr/>
        </p:nvSpPr>
        <p:spPr>
          <a:xfrm>
            <a:off x="6215074" y="3071810"/>
            <a:ext cx="1500198" cy="357190"/>
          </a:xfrm>
          <a:prstGeom prst="ellipse">
            <a:avLst/>
          </a:prstGeom>
          <a:solidFill>
            <a:schemeClr val="bg2">
              <a:lumMod val="9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1" name="Picture 2" descr="C:\Users\Хозяин\Desktop\Новая папка\4316794-e34c2c76ef9e5ac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472" y="2643183"/>
            <a:ext cx="1714512" cy="928694"/>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C:\Users\Хозяин\Desktop\Новая папка\4316794-e34c2c76ef9e5ac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5984" y="2643182"/>
            <a:ext cx="1579908" cy="928694"/>
          </a:xfrm>
          <a:prstGeom prst="rect">
            <a:avLst/>
          </a:prstGeom>
          <a:noFill/>
          <a:extLst>
            <a:ext uri="{909E8E84-426E-40DD-AFC4-6F175D3DCCD1}">
              <a14:hiddenFill xmlns:a14="http://schemas.microsoft.com/office/drawing/2010/main">
                <a:solidFill>
                  <a:srgbClr val="FFFFFF"/>
                </a:solidFill>
              </a14:hiddenFill>
            </a:ext>
          </a:extLst>
        </p:spPr>
      </p:pic>
      <p:cxnSp>
        <p:nvCxnSpPr>
          <p:cNvPr id="35" name="Скругленная соединительная линия 34"/>
          <p:cNvCxnSpPr/>
          <p:nvPr/>
        </p:nvCxnSpPr>
        <p:spPr>
          <a:xfrm rot="16200000" flipV="1">
            <a:off x="6679421" y="3964785"/>
            <a:ext cx="1000132" cy="214314"/>
          </a:xfrm>
          <a:prstGeom prst="curvedConnector3">
            <a:avLst>
              <a:gd name="adj1" fmla="val 50000"/>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Скругленная соединительная линия 36"/>
          <p:cNvCxnSpPr/>
          <p:nvPr/>
        </p:nvCxnSpPr>
        <p:spPr>
          <a:xfrm rot="16200000" flipV="1">
            <a:off x="6679421" y="4893479"/>
            <a:ext cx="785818" cy="285752"/>
          </a:xfrm>
          <a:prstGeom prst="curvedConnector3">
            <a:avLst>
              <a:gd name="adj1" fmla="val 50000"/>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Скругленная соединительная линия 37"/>
          <p:cNvCxnSpPr/>
          <p:nvPr/>
        </p:nvCxnSpPr>
        <p:spPr>
          <a:xfrm rot="5400000" flipH="1" flipV="1">
            <a:off x="5929322" y="4214818"/>
            <a:ext cx="1071570" cy="214314"/>
          </a:xfrm>
          <a:prstGeom prst="curvedConnector3">
            <a:avLst>
              <a:gd name="adj1" fmla="val 50000"/>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2" name="Скругленная соединительная линия 51"/>
          <p:cNvCxnSpPr/>
          <p:nvPr/>
        </p:nvCxnSpPr>
        <p:spPr>
          <a:xfrm rot="5400000" flipH="1" flipV="1">
            <a:off x="-35751" y="4250537"/>
            <a:ext cx="1714512" cy="357190"/>
          </a:xfrm>
          <a:prstGeom prst="curvedConnector3">
            <a:avLst>
              <a:gd name="adj1" fmla="val 50000"/>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3" name="Скругленная соединительная линия 52"/>
          <p:cNvCxnSpPr/>
          <p:nvPr/>
        </p:nvCxnSpPr>
        <p:spPr>
          <a:xfrm rot="16200000" flipV="1">
            <a:off x="2393141" y="4321975"/>
            <a:ext cx="2286016" cy="357190"/>
          </a:xfrm>
          <a:prstGeom prst="curvedConnector3">
            <a:avLst>
              <a:gd name="adj1" fmla="val 50000"/>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8" name="Скругленная соединительная линия 57"/>
          <p:cNvCxnSpPr/>
          <p:nvPr/>
        </p:nvCxnSpPr>
        <p:spPr>
          <a:xfrm rot="16200000" flipV="1">
            <a:off x="2321703" y="3750471"/>
            <a:ext cx="1071570" cy="428628"/>
          </a:xfrm>
          <a:prstGeom prst="curvedConnector3">
            <a:avLst>
              <a:gd name="adj1" fmla="val 50000"/>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1" name="Скругленная соединительная линия 60"/>
          <p:cNvCxnSpPr/>
          <p:nvPr/>
        </p:nvCxnSpPr>
        <p:spPr>
          <a:xfrm rot="5400000" flipH="1" flipV="1">
            <a:off x="1178695" y="3607595"/>
            <a:ext cx="857256" cy="357190"/>
          </a:xfrm>
          <a:prstGeom prst="curvedConnector3">
            <a:avLst>
              <a:gd name="adj1" fmla="val 50000"/>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5" name="Скругленная соединительная линия 84"/>
          <p:cNvCxnSpPr/>
          <p:nvPr/>
        </p:nvCxnSpPr>
        <p:spPr>
          <a:xfrm rot="16200000" flipV="1">
            <a:off x="4500562" y="4143380"/>
            <a:ext cx="857256" cy="285752"/>
          </a:xfrm>
          <a:prstGeom prst="curvedConnector3">
            <a:avLst>
              <a:gd name="adj1" fmla="val 50000"/>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8" name="Заголовок 1"/>
          <p:cNvSpPr txBox="1">
            <a:spLocks/>
          </p:cNvSpPr>
          <p:nvPr/>
        </p:nvSpPr>
        <p:spPr>
          <a:xfrm>
            <a:off x="4143372" y="5000636"/>
            <a:ext cx="1571636" cy="642942"/>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2400" b="1" dirty="0" smtClean="0">
                <a:solidFill>
                  <a:srgbClr val="C00000"/>
                </a:solidFill>
                <a:latin typeface="Times New Roman" pitchFamily="18" charset="0"/>
                <a:ea typeface="+mj-ea"/>
                <a:cs typeface="Times New Roman" pitchFamily="18" charset="0"/>
              </a:rPr>
              <a:t>теплый воздух</a:t>
            </a:r>
            <a:r>
              <a:rPr kumimoji="0" lang="ru-RU" sz="2400" b="1" i="0" u="none" strike="noStrike" kern="1200" cap="none" spc="0" normalizeH="0" baseline="0" noProof="0" dirty="0" smtClean="0">
                <a:ln>
                  <a:noFill/>
                </a:ln>
                <a:solidFill>
                  <a:srgbClr val="C00000"/>
                </a:solidFill>
                <a:effectLst/>
                <a:uLnTx/>
                <a:uFillTx/>
                <a:latin typeface="Times New Roman" pitchFamily="18" charset="0"/>
                <a:ea typeface="+mj-ea"/>
                <a:cs typeface="Times New Roman" pitchFamily="18" charset="0"/>
              </a:rPr>
              <a:t> </a:t>
            </a:r>
            <a:br>
              <a:rPr kumimoji="0" lang="ru-RU" sz="2400" b="1" i="0" u="none" strike="noStrike" kern="1200" cap="none" spc="0" normalizeH="0" baseline="0" noProof="0" dirty="0" smtClean="0">
                <a:ln>
                  <a:noFill/>
                </a:ln>
                <a:solidFill>
                  <a:srgbClr val="C00000"/>
                </a:solidFill>
                <a:effectLst/>
                <a:uLnTx/>
                <a:uFillTx/>
                <a:latin typeface="Times New Roman" pitchFamily="18" charset="0"/>
                <a:ea typeface="+mj-ea"/>
                <a:cs typeface="Times New Roman" pitchFamily="18" charset="0"/>
              </a:rPr>
            </a:br>
            <a:endParaRPr kumimoji="0" lang="ru-RU" sz="2400" b="0" i="0" u="none" strike="noStrike" kern="1200" cap="none" spc="0" normalizeH="0" baseline="0" noProof="0" dirty="0">
              <a:ln>
                <a:noFill/>
              </a:ln>
              <a:solidFill>
                <a:schemeClr val="tx1"/>
              </a:solidFill>
              <a:effectLst/>
              <a:uLnTx/>
              <a:uFillTx/>
              <a:latin typeface="+mj-lt"/>
              <a:ea typeface="+mj-ea"/>
              <a:cs typeface="+mj-cs"/>
            </a:endParaRPr>
          </a:p>
        </p:txBody>
      </p:sp>
      <p:sp>
        <p:nvSpPr>
          <p:cNvPr id="91" name="Овал 90"/>
          <p:cNvSpPr/>
          <p:nvPr/>
        </p:nvSpPr>
        <p:spPr>
          <a:xfrm>
            <a:off x="6357950" y="3143248"/>
            <a:ext cx="214314" cy="71438"/>
          </a:xfrm>
          <a:prstGeom prst="ellipse">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2" name="Овал 91"/>
          <p:cNvSpPr/>
          <p:nvPr/>
        </p:nvSpPr>
        <p:spPr>
          <a:xfrm>
            <a:off x="6786578" y="2857496"/>
            <a:ext cx="214314" cy="71438"/>
          </a:xfrm>
          <a:prstGeom prst="ellipse">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3" name="Овал 92"/>
          <p:cNvSpPr/>
          <p:nvPr/>
        </p:nvSpPr>
        <p:spPr>
          <a:xfrm>
            <a:off x="7286644" y="3143248"/>
            <a:ext cx="214314" cy="71438"/>
          </a:xfrm>
          <a:prstGeom prst="ellipse">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4" name="Овал 93"/>
          <p:cNvSpPr/>
          <p:nvPr/>
        </p:nvSpPr>
        <p:spPr>
          <a:xfrm>
            <a:off x="6715140" y="3214686"/>
            <a:ext cx="214314" cy="71438"/>
          </a:xfrm>
          <a:prstGeom prst="ellipse">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5" name="Овал 94"/>
          <p:cNvSpPr/>
          <p:nvPr/>
        </p:nvSpPr>
        <p:spPr>
          <a:xfrm>
            <a:off x="6643702" y="3000372"/>
            <a:ext cx="214314" cy="71438"/>
          </a:xfrm>
          <a:prstGeom prst="ellipse">
            <a:avLst/>
          </a:prstGeom>
          <a:solidFill>
            <a:schemeClr val="bg2">
              <a:lumMod val="50000"/>
            </a:schemeClr>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6" name="Куб 95"/>
          <p:cNvSpPr/>
          <p:nvPr/>
        </p:nvSpPr>
        <p:spPr>
          <a:xfrm>
            <a:off x="6143636" y="2786058"/>
            <a:ext cx="428628" cy="428628"/>
          </a:xfrm>
          <a:prstGeom prst="cub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7" name="Куб 96"/>
          <p:cNvSpPr/>
          <p:nvPr/>
        </p:nvSpPr>
        <p:spPr>
          <a:xfrm>
            <a:off x="6858016" y="2857496"/>
            <a:ext cx="428628" cy="428628"/>
          </a:xfrm>
          <a:prstGeom prst="cub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8" name="Куб 97"/>
          <p:cNvSpPr/>
          <p:nvPr/>
        </p:nvSpPr>
        <p:spPr>
          <a:xfrm>
            <a:off x="7215206" y="2714620"/>
            <a:ext cx="428628" cy="428628"/>
          </a:xfrm>
          <a:prstGeom prst="cub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9" name="Куб 98"/>
          <p:cNvSpPr/>
          <p:nvPr/>
        </p:nvSpPr>
        <p:spPr>
          <a:xfrm rot="1694292">
            <a:off x="6648159" y="2647639"/>
            <a:ext cx="428628" cy="428628"/>
          </a:xfrm>
          <a:prstGeom prst="cube">
            <a:avLst/>
          </a:prstGeom>
          <a:solidFill>
            <a:schemeClr val="accent2">
              <a:lumMod val="20000"/>
              <a:lumOff val="80000"/>
            </a:schemeClr>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0" name="Заголовок 1"/>
          <p:cNvSpPr txBox="1">
            <a:spLocks/>
          </p:cNvSpPr>
          <p:nvPr/>
        </p:nvSpPr>
        <p:spPr>
          <a:xfrm>
            <a:off x="857224" y="6286520"/>
            <a:ext cx="7429552" cy="428628"/>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ru-RU" sz="2400" b="1" i="0" u="none" strike="noStrike" kern="1200" cap="none" spc="0" normalizeH="0" baseline="0" noProof="0" dirty="0" smtClean="0">
                <a:ln>
                  <a:noFill/>
                </a:ln>
                <a:solidFill>
                  <a:srgbClr val="C00000"/>
                </a:solidFill>
                <a:effectLst/>
                <a:uLnTx/>
                <a:uFillTx/>
                <a:latin typeface="Times New Roman" pitchFamily="18" charset="0"/>
                <a:ea typeface="+mj-ea"/>
                <a:cs typeface="Times New Roman" pitchFamily="18" charset="0"/>
              </a:rPr>
              <a:t> Ответ (вывод): </a:t>
            </a:r>
            <a:r>
              <a:rPr kumimoji="0" lang="ru-RU" sz="2400" i="0" u="none" strike="noStrike" kern="1200" cap="none" spc="0" normalizeH="0" baseline="0" noProof="0" dirty="0" smtClean="0">
                <a:ln>
                  <a:noFill/>
                </a:ln>
                <a:effectLst/>
                <a:uLnTx/>
                <a:uFillTx/>
                <a:latin typeface="Times New Roman" pitchFamily="18" charset="0"/>
                <a:ea typeface="+mj-ea"/>
                <a:cs typeface="Times New Roman" pitchFamily="18" charset="0"/>
              </a:rPr>
              <a:t>лёд и снег таят</a:t>
            </a:r>
            <a:r>
              <a:rPr kumimoji="0" lang="ru-RU" sz="2400" i="0" u="none" strike="noStrike" kern="1200" cap="none" spc="0" normalizeH="0" noProof="0" dirty="0" smtClean="0">
                <a:ln>
                  <a:noFill/>
                </a:ln>
                <a:effectLst/>
                <a:uLnTx/>
                <a:uFillTx/>
                <a:latin typeface="Times New Roman" pitchFamily="18" charset="0"/>
                <a:ea typeface="+mj-ea"/>
                <a:cs typeface="Times New Roman" pitchFamily="18" charset="0"/>
              </a:rPr>
              <a:t> от теплого воздуха.</a:t>
            </a:r>
            <a:r>
              <a:rPr kumimoji="0" lang="ru-RU" sz="2400" b="1" i="0" u="none" strike="noStrike" kern="1200" cap="none" spc="0" normalizeH="0" baseline="0" noProof="0" dirty="0" smtClean="0">
                <a:ln>
                  <a:noFill/>
                </a:ln>
                <a:solidFill>
                  <a:srgbClr val="C00000"/>
                </a:solidFill>
                <a:effectLst/>
                <a:uLnTx/>
                <a:uFillTx/>
                <a:latin typeface="Times New Roman" pitchFamily="18" charset="0"/>
                <a:ea typeface="+mj-ea"/>
                <a:cs typeface="Times New Roman" pitchFamily="18" charset="0"/>
              </a:rPr>
              <a:t> </a:t>
            </a:r>
            <a:endParaRPr kumimoji="0" lang="ru-RU" sz="2400" b="1" i="0" u="none" strike="noStrike" kern="1200" cap="none" spc="0" normalizeH="0" baseline="0" noProof="0" dirty="0">
              <a:ln>
                <a:noFill/>
              </a:ln>
              <a:solidFill>
                <a:srgbClr val="C00000"/>
              </a:solidFill>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4857760"/>
            <a:ext cx="8229600" cy="1785950"/>
          </a:xfrm>
        </p:spPr>
        <p:txBody>
          <a:bodyPr>
            <a:noAutofit/>
          </a:bodyPr>
          <a:lstStyle/>
          <a:p>
            <a:pPr algn="just"/>
            <a:r>
              <a:rPr lang="ru-RU" sz="2400" dirty="0" smtClean="0">
                <a:latin typeface="Times New Roman" pitchFamily="18" charset="0"/>
                <a:cs typeface="Times New Roman" pitchFamily="18" charset="0"/>
              </a:rPr>
              <a:t>   Прошло немного времени, и дождь закончился, снова появилось солнце. Мышонок решил идти дальше по песчаному берегу пруда.</a:t>
            </a:r>
            <a:endParaRPr lang="ru-RU" sz="2400" dirty="0">
              <a:latin typeface="Times New Roman" pitchFamily="18" charset="0"/>
              <a:cs typeface="Times New Roman" pitchFamily="18" charset="0"/>
            </a:endParaRPr>
          </a:p>
        </p:txBody>
      </p:sp>
      <p:pic>
        <p:nvPicPr>
          <p:cNvPr id="3" name="Picture 2"/>
          <p:cNvPicPr>
            <a:picLocks noChangeAspect="1" noChangeArrowheads="1"/>
          </p:cNvPicPr>
          <p:nvPr/>
        </p:nvPicPr>
        <p:blipFill>
          <a:blip r:embed="rId2"/>
          <a:srcRect/>
          <a:stretch>
            <a:fillRect/>
          </a:stretch>
        </p:blipFill>
        <p:spPr bwMode="auto">
          <a:xfrm>
            <a:off x="1214414" y="285728"/>
            <a:ext cx="7429552" cy="4786346"/>
          </a:xfrm>
          <a:prstGeom prst="rect">
            <a:avLst/>
          </a:prstGeom>
          <a:noFill/>
          <a:ln w="9525">
            <a:noFill/>
            <a:miter lim="800000"/>
            <a:headEnd/>
            <a:tailEnd/>
          </a:ln>
          <a:effectLst/>
        </p:spPr>
      </p:pic>
      <p:pic>
        <p:nvPicPr>
          <p:cNvPr id="12" name="Picture 2"/>
          <p:cNvPicPr>
            <a:picLocks noChangeAspect="1" noChangeArrowheads="1"/>
          </p:cNvPicPr>
          <p:nvPr/>
        </p:nvPicPr>
        <p:blipFill>
          <a:blip r:embed="rId3"/>
          <a:srcRect/>
          <a:stretch>
            <a:fillRect/>
          </a:stretch>
        </p:blipFill>
        <p:spPr bwMode="auto">
          <a:xfrm flipH="1">
            <a:off x="571472" y="3786190"/>
            <a:ext cx="1178733" cy="1285884"/>
          </a:xfrm>
          <a:prstGeom prst="rect">
            <a:avLst/>
          </a:prstGeom>
          <a:noFill/>
          <a:ln w="9525">
            <a:noFill/>
            <a:miter lim="800000"/>
            <a:headEnd/>
            <a:tailEnd/>
          </a:ln>
          <a:effectLst/>
        </p:spPr>
      </p:pic>
    </p:spTree>
    <p:extLst>
      <p:ext uri="{BB962C8B-B14F-4D97-AF65-F5344CB8AC3E}">
        <p14:creationId xmlns:p14="http://schemas.microsoft.com/office/powerpoint/2010/main" val="353695225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txBox="1">
            <a:spLocks/>
          </p:cNvSpPr>
          <p:nvPr/>
        </p:nvSpPr>
        <p:spPr>
          <a:xfrm>
            <a:off x="500034" y="5286388"/>
            <a:ext cx="8229600" cy="1357322"/>
          </a:xfrm>
          <a:prstGeom prst="rect">
            <a:avLst/>
          </a:prstGeom>
        </p:spPr>
        <p:txBody>
          <a:bodyPr vert="horz" lIns="91440" tIns="45720" rIns="91440" bIns="45720" rtlCol="0" anchor="ctr">
            <a:no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kumimoji="0" lang="ru-RU" sz="24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Тут он увидел, что идя по мокрому песку, после него остаются следы. </a:t>
            </a:r>
            <a:r>
              <a:rPr lang="ru-RU" sz="2400" dirty="0" smtClean="0">
                <a:latin typeface="Times New Roman" pitchFamily="18" charset="0"/>
                <a:ea typeface="+mj-ea"/>
                <a:cs typeface="Times New Roman" pitchFamily="18" charset="0"/>
              </a:rPr>
              <a:t>А</a:t>
            </a:r>
            <a:r>
              <a:rPr kumimoji="0" lang="ru-RU" sz="24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потом он увидел ещё другие следы. </a:t>
            </a:r>
            <a:r>
              <a:rPr lang="ru-RU" sz="2400" dirty="0" smtClean="0">
                <a:latin typeface="Times New Roman" pitchFamily="18" charset="0"/>
                <a:ea typeface="+mj-ea"/>
                <a:cs typeface="Times New Roman" pitchFamily="18" charset="0"/>
              </a:rPr>
              <a:t>И</a:t>
            </a:r>
            <a:r>
              <a:rPr kumimoji="0" lang="ru-RU" sz="24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был в недоумении. Кто же это прошёлся по берегу пруда?</a:t>
            </a:r>
            <a:endParaRPr kumimoji="0" lang="ru-RU" sz="2400" b="0"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pic>
        <p:nvPicPr>
          <p:cNvPr id="14338" name="Picture 2"/>
          <p:cNvPicPr>
            <a:picLocks noChangeAspect="1" noChangeArrowheads="1"/>
          </p:cNvPicPr>
          <p:nvPr/>
        </p:nvPicPr>
        <p:blipFill>
          <a:blip r:embed="rId2" cstate="print"/>
          <a:srcRect/>
          <a:stretch>
            <a:fillRect/>
          </a:stretch>
        </p:blipFill>
        <p:spPr bwMode="auto">
          <a:xfrm rot="5400000">
            <a:off x="2502834" y="568944"/>
            <a:ext cx="2539621" cy="1687437"/>
          </a:xfrm>
          <a:prstGeom prst="rect">
            <a:avLst/>
          </a:prstGeom>
          <a:noFill/>
          <a:ln w="9525">
            <a:noFill/>
            <a:miter lim="800000"/>
            <a:headEnd/>
            <a:tailEnd/>
          </a:ln>
          <a:effectLst/>
        </p:spPr>
      </p:pic>
      <p:pic>
        <p:nvPicPr>
          <p:cNvPr id="14339" name="Picture 3"/>
          <p:cNvPicPr>
            <a:picLocks noChangeAspect="1" noChangeArrowheads="1"/>
          </p:cNvPicPr>
          <p:nvPr/>
        </p:nvPicPr>
        <p:blipFill>
          <a:blip r:embed="rId3" cstate="print"/>
          <a:srcRect/>
          <a:stretch>
            <a:fillRect/>
          </a:stretch>
        </p:blipFill>
        <p:spPr bwMode="auto">
          <a:xfrm>
            <a:off x="285720" y="2857496"/>
            <a:ext cx="2353694" cy="1571636"/>
          </a:xfrm>
          <a:prstGeom prst="rect">
            <a:avLst/>
          </a:prstGeom>
          <a:noFill/>
          <a:ln w="9525">
            <a:noFill/>
            <a:miter lim="800000"/>
            <a:headEnd/>
            <a:tailEnd/>
          </a:ln>
          <a:effectLst/>
        </p:spPr>
      </p:pic>
      <p:pic>
        <p:nvPicPr>
          <p:cNvPr id="14341" name="Picture 5" descr="C:\Users\User\Desktop\sledy-sobaki-0000077650-preview.jpg"/>
          <p:cNvPicPr>
            <a:picLocks noGrp="1" noChangeAspect="1" noChangeArrowheads="1"/>
          </p:cNvPicPr>
          <p:nvPr>
            <p:ph idx="1"/>
          </p:nvPr>
        </p:nvPicPr>
        <p:blipFill>
          <a:blip r:embed="rId4"/>
          <a:srcRect/>
          <a:stretch>
            <a:fillRect/>
          </a:stretch>
        </p:blipFill>
        <p:spPr bwMode="auto">
          <a:xfrm>
            <a:off x="214282" y="142852"/>
            <a:ext cx="2452466" cy="2071688"/>
          </a:xfrm>
          <a:prstGeom prst="rect">
            <a:avLst/>
          </a:prstGeom>
          <a:noFill/>
        </p:spPr>
      </p:pic>
      <p:sp>
        <p:nvSpPr>
          <p:cNvPr id="12" name="Скругленный прямоугольник 11"/>
          <p:cNvSpPr/>
          <p:nvPr/>
        </p:nvSpPr>
        <p:spPr>
          <a:xfrm>
            <a:off x="214282" y="2214554"/>
            <a:ext cx="2428892" cy="428628"/>
          </a:xfrm>
          <a:prstGeom prst="roundRect">
            <a:avLst/>
          </a:prstGeom>
          <a:solidFill>
            <a:srgbClr val="FFE1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собака</a:t>
            </a:r>
            <a:endParaRPr lang="ru-RU" sz="2400" dirty="0">
              <a:solidFill>
                <a:schemeClr val="tx1"/>
              </a:solidFill>
              <a:latin typeface="Times New Roman" pitchFamily="18" charset="0"/>
              <a:cs typeface="Times New Roman" pitchFamily="18" charset="0"/>
            </a:endParaRPr>
          </a:p>
        </p:txBody>
      </p:sp>
      <p:sp>
        <p:nvSpPr>
          <p:cNvPr id="13" name="Заголовок 12"/>
          <p:cNvSpPr>
            <a:spLocks noGrp="1"/>
          </p:cNvSpPr>
          <p:nvPr>
            <p:ph type="title"/>
          </p:nvPr>
        </p:nvSpPr>
        <p:spPr>
          <a:xfrm>
            <a:off x="2928926" y="2643182"/>
            <a:ext cx="1714512" cy="428628"/>
          </a:xfrm>
          <a:prstGeom prst="roundRect">
            <a:avLst/>
          </a:prstGeom>
          <a:solidFill>
            <a:srgbClr val="FFE197"/>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pPr algn="ctr"/>
            <a:r>
              <a:rPr lang="ru-RU" sz="2400" dirty="0" smtClean="0">
                <a:solidFill>
                  <a:schemeClr val="tx1"/>
                </a:solidFill>
                <a:latin typeface="Times New Roman" pitchFamily="18" charset="0"/>
                <a:cs typeface="Times New Roman" pitchFamily="18" charset="0"/>
              </a:rPr>
              <a:t>медведь</a:t>
            </a:r>
            <a:endParaRPr lang="ru-RU" sz="2400" dirty="0">
              <a:solidFill>
                <a:schemeClr val="tx1"/>
              </a:solidFill>
              <a:latin typeface="Times New Roman" pitchFamily="18" charset="0"/>
              <a:cs typeface="Times New Roman" pitchFamily="18" charset="0"/>
            </a:endParaRPr>
          </a:p>
        </p:txBody>
      </p:sp>
      <p:sp>
        <p:nvSpPr>
          <p:cNvPr id="14" name="Скругленный прямоугольник 13"/>
          <p:cNvSpPr/>
          <p:nvPr/>
        </p:nvSpPr>
        <p:spPr>
          <a:xfrm>
            <a:off x="285720" y="4357694"/>
            <a:ext cx="2357454" cy="428628"/>
          </a:xfrm>
          <a:prstGeom prst="roundRect">
            <a:avLst/>
          </a:prstGeom>
          <a:solidFill>
            <a:srgbClr val="FFE19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solidFill>
                  <a:schemeClr val="tx1"/>
                </a:solidFill>
                <a:latin typeface="Times New Roman" pitchFamily="18" charset="0"/>
                <a:cs typeface="Times New Roman" pitchFamily="18" charset="0"/>
              </a:rPr>
              <a:t>птицы</a:t>
            </a:r>
            <a:endParaRPr lang="ru-RU" sz="2400" dirty="0">
              <a:solidFill>
                <a:schemeClr val="tx1"/>
              </a:solidFill>
              <a:latin typeface="Times New Roman" pitchFamily="18" charset="0"/>
              <a:cs typeface="Times New Roman" pitchFamily="18" charset="0"/>
            </a:endParaRPr>
          </a:p>
        </p:txBody>
      </p:sp>
      <p:pic>
        <p:nvPicPr>
          <p:cNvPr id="16" name="Picture 7"/>
          <p:cNvPicPr>
            <a:picLocks noChangeAspect="1" noChangeArrowheads="1"/>
          </p:cNvPicPr>
          <p:nvPr/>
        </p:nvPicPr>
        <p:blipFill>
          <a:blip r:embed="rId5" cstate="print"/>
          <a:srcRect/>
          <a:stretch>
            <a:fillRect/>
          </a:stretch>
        </p:blipFill>
        <p:spPr bwMode="auto">
          <a:xfrm>
            <a:off x="7215206" y="2357430"/>
            <a:ext cx="1500165" cy="1727464"/>
          </a:xfrm>
          <a:prstGeom prst="rect">
            <a:avLst/>
          </a:prstGeom>
          <a:noFill/>
          <a:ln w="9525">
            <a:noFill/>
            <a:miter lim="800000"/>
            <a:headEnd/>
            <a:tailEnd/>
          </a:ln>
          <a:effectLst/>
        </p:spPr>
      </p:pic>
      <p:pic>
        <p:nvPicPr>
          <p:cNvPr id="17" name="Picture 6" descr="C:\Users\User\Desktop\look.com.ua-23217.jpg"/>
          <p:cNvPicPr>
            <a:picLocks noChangeAspect="1" noChangeArrowheads="1"/>
          </p:cNvPicPr>
          <p:nvPr/>
        </p:nvPicPr>
        <p:blipFill>
          <a:blip r:embed="rId6" cstate="print"/>
          <a:srcRect/>
          <a:stretch>
            <a:fillRect/>
          </a:stretch>
        </p:blipFill>
        <p:spPr bwMode="auto">
          <a:xfrm>
            <a:off x="7215206" y="4000504"/>
            <a:ext cx="1500198" cy="1285884"/>
          </a:xfrm>
          <a:prstGeom prst="rect">
            <a:avLst/>
          </a:prstGeom>
          <a:noFill/>
        </p:spPr>
      </p:pic>
      <p:sp>
        <p:nvSpPr>
          <p:cNvPr id="19" name="Заголовок 12"/>
          <p:cNvSpPr txBox="1">
            <a:spLocks/>
          </p:cNvSpPr>
          <p:nvPr/>
        </p:nvSpPr>
        <p:spPr>
          <a:xfrm>
            <a:off x="5143504" y="4429132"/>
            <a:ext cx="1857388" cy="428628"/>
          </a:xfrm>
          <a:prstGeom prst="roundRect">
            <a:avLst/>
          </a:prstGeom>
          <a:solidFill>
            <a:srgbClr val="FFE197"/>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2400" dirty="0" smtClean="0">
                <a:solidFill>
                  <a:schemeClr val="tx1"/>
                </a:solidFill>
                <a:latin typeface="Times New Roman" pitchFamily="18" charset="0"/>
                <a:cs typeface="Times New Roman" pitchFamily="18" charset="0"/>
              </a:rPr>
              <a:t>кабан</a:t>
            </a:r>
            <a:endParaRPr kumimoji="0" lang="ru-RU" sz="2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pic>
        <p:nvPicPr>
          <p:cNvPr id="14344" name="Picture 8" descr="C:\Users\User\Desktop\DSC_1094_thumb.jpg"/>
          <p:cNvPicPr>
            <a:picLocks noChangeAspect="1" noChangeArrowheads="1"/>
          </p:cNvPicPr>
          <p:nvPr/>
        </p:nvPicPr>
        <p:blipFill>
          <a:blip r:embed="rId7"/>
          <a:srcRect/>
          <a:stretch>
            <a:fillRect/>
          </a:stretch>
        </p:blipFill>
        <p:spPr bwMode="auto">
          <a:xfrm>
            <a:off x="5143504" y="3143248"/>
            <a:ext cx="1857388" cy="1319215"/>
          </a:xfrm>
          <a:prstGeom prst="rect">
            <a:avLst/>
          </a:prstGeom>
          <a:noFill/>
        </p:spPr>
      </p:pic>
      <p:pic>
        <p:nvPicPr>
          <p:cNvPr id="14345" name="Picture 9"/>
          <p:cNvPicPr>
            <a:picLocks noChangeAspect="1" noChangeArrowheads="1"/>
          </p:cNvPicPr>
          <p:nvPr/>
        </p:nvPicPr>
        <p:blipFill>
          <a:blip r:embed="rId8" cstate="print"/>
          <a:srcRect/>
          <a:stretch>
            <a:fillRect/>
          </a:stretch>
        </p:blipFill>
        <p:spPr bwMode="auto">
          <a:xfrm>
            <a:off x="6929454" y="142852"/>
            <a:ext cx="2006196" cy="1604957"/>
          </a:xfrm>
          <a:prstGeom prst="rect">
            <a:avLst/>
          </a:prstGeom>
          <a:noFill/>
          <a:ln w="9525">
            <a:noFill/>
            <a:miter lim="800000"/>
            <a:headEnd/>
            <a:tailEnd/>
          </a:ln>
          <a:effectLst/>
        </p:spPr>
      </p:pic>
      <p:sp>
        <p:nvSpPr>
          <p:cNvPr id="22" name="Заголовок 12"/>
          <p:cNvSpPr txBox="1">
            <a:spLocks/>
          </p:cNvSpPr>
          <p:nvPr/>
        </p:nvSpPr>
        <p:spPr>
          <a:xfrm>
            <a:off x="6929454" y="1714488"/>
            <a:ext cx="2000264" cy="500066"/>
          </a:xfrm>
          <a:prstGeom prst="roundRect">
            <a:avLst/>
          </a:prstGeom>
          <a:solidFill>
            <a:srgbClr val="FFE197"/>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2400" dirty="0" smtClean="0">
                <a:solidFill>
                  <a:schemeClr val="tx1"/>
                </a:solidFill>
                <a:latin typeface="Times New Roman" pitchFamily="18" charset="0"/>
                <a:cs typeface="Times New Roman" pitchFamily="18" charset="0"/>
              </a:rPr>
              <a:t>человек</a:t>
            </a:r>
            <a:endParaRPr kumimoji="0" lang="ru-RU" sz="2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pic>
        <p:nvPicPr>
          <p:cNvPr id="14346" name="Picture 10"/>
          <p:cNvPicPr>
            <a:picLocks noChangeAspect="1" noChangeArrowheads="1"/>
          </p:cNvPicPr>
          <p:nvPr/>
        </p:nvPicPr>
        <p:blipFill>
          <a:blip r:embed="rId9"/>
          <a:srcRect/>
          <a:stretch>
            <a:fillRect/>
          </a:stretch>
        </p:blipFill>
        <p:spPr bwMode="auto">
          <a:xfrm>
            <a:off x="4786314" y="142852"/>
            <a:ext cx="1926921" cy="2428892"/>
          </a:xfrm>
          <a:prstGeom prst="rect">
            <a:avLst/>
          </a:prstGeom>
          <a:noFill/>
          <a:ln w="9525">
            <a:noFill/>
            <a:miter lim="800000"/>
            <a:headEnd/>
            <a:tailEnd/>
          </a:ln>
          <a:effectLst/>
        </p:spPr>
      </p:pic>
      <p:sp>
        <p:nvSpPr>
          <p:cNvPr id="24" name="Заголовок 12"/>
          <p:cNvSpPr txBox="1">
            <a:spLocks/>
          </p:cNvSpPr>
          <p:nvPr/>
        </p:nvSpPr>
        <p:spPr>
          <a:xfrm>
            <a:off x="4786314" y="2571744"/>
            <a:ext cx="1928826" cy="428628"/>
          </a:xfrm>
          <a:prstGeom prst="roundRect">
            <a:avLst/>
          </a:prstGeom>
          <a:solidFill>
            <a:srgbClr val="FFE197"/>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fontScale="90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2400" dirty="0" smtClean="0">
                <a:solidFill>
                  <a:schemeClr val="tx1"/>
                </a:solidFill>
                <a:latin typeface="Times New Roman" pitchFamily="18" charset="0"/>
                <a:cs typeface="Times New Roman" pitchFamily="18" charset="0"/>
              </a:rPr>
              <a:t>лось</a:t>
            </a:r>
            <a:endParaRPr kumimoji="0" lang="ru-RU" sz="2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pic>
        <p:nvPicPr>
          <p:cNvPr id="14347" name="Picture 11"/>
          <p:cNvPicPr>
            <a:picLocks noChangeAspect="1" noChangeArrowheads="1"/>
          </p:cNvPicPr>
          <p:nvPr/>
        </p:nvPicPr>
        <p:blipFill>
          <a:blip r:embed="rId10" cstate="print"/>
          <a:srcRect/>
          <a:stretch>
            <a:fillRect/>
          </a:stretch>
        </p:blipFill>
        <p:spPr bwMode="auto">
          <a:xfrm rot="10800000">
            <a:off x="2857488" y="3286124"/>
            <a:ext cx="1977811" cy="1319200"/>
          </a:xfrm>
          <a:prstGeom prst="rect">
            <a:avLst/>
          </a:prstGeom>
          <a:noFill/>
          <a:ln w="9525">
            <a:noFill/>
            <a:miter lim="800000"/>
            <a:headEnd/>
            <a:tailEnd/>
          </a:ln>
          <a:effectLst/>
        </p:spPr>
      </p:pic>
      <p:sp>
        <p:nvSpPr>
          <p:cNvPr id="26" name="Заголовок 12"/>
          <p:cNvSpPr txBox="1">
            <a:spLocks/>
          </p:cNvSpPr>
          <p:nvPr/>
        </p:nvSpPr>
        <p:spPr>
          <a:xfrm>
            <a:off x="2857488" y="4572008"/>
            <a:ext cx="2000264" cy="428628"/>
          </a:xfrm>
          <a:prstGeom prst="roundRect">
            <a:avLst/>
          </a:prstGeom>
          <a:solidFill>
            <a:srgbClr val="FFE197"/>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fontScale="9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2400" b="0" i="0"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утка</a:t>
            </a:r>
            <a:endParaRPr kumimoji="0" lang="ru-RU" sz="2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descr="G:\моя 2013-2014 год\ФОТО\фото персонала\IMG_0734м.jpg"/>
          <p:cNvPicPr>
            <a:picLocks noGrp="1"/>
          </p:cNvPicPr>
          <p:nvPr>
            <p:ph idx="1"/>
          </p:nvPr>
        </p:nvPicPr>
        <p:blipFill>
          <a:blip r:embed="rId2" cstate="print"/>
          <a:srcRect/>
          <a:stretch>
            <a:fillRect/>
          </a:stretch>
        </p:blipFill>
        <p:spPr bwMode="auto">
          <a:xfrm>
            <a:off x="340464" y="1417638"/>
            <a:ext cx="3083455" cy="4525963"/>
          </a:xfrm>
          <a:prstGeom prst="rect">
            <a:avLst/>
          </a:prstGeom>
          <a:noFill/>
          <a:ln w="12700">
            <a:solidFill>
              <a:srgbClr val="FF0000"/>
            </a:solidFill>
            <a:miter lim="800000"/>
            <a:headEnd/>
            <a:tailEnd/>
          </a:ln>
        </p:spPr>
      </p:pic>
      <p:sp>
        <p:nvSpPr>
          <p:cNvPr id="5" name="Прямоугольник 4"/>
          <p:cNvSpPr/>
          <p:nvPr/>
        </p:nvSpPr>
        <p:spPr>
          <a:xfrm>
            <a:off x="4644008" y="1417638"/>
            <a:ext cx="3312368" cy="923330"/>
          </a:xfrm>
          <a:prstGeom prst="rect">
            <a:avLst/>
          </a:prstGeom>
        </p:spPr>
        <p:txBody>
          <a:bodyPr wrap="square">
            <a:spAutoFit/>
          </a:bodyPr>
          <a:lstStyle/>
          <a:p>
            <a:r>
              <a:rPr lang="ru-RU" dirty="0">
                <a:latin typeface="Monotype Corsiva" pitchFamily="66" charset="0"/>
              </a:rPr>
              <a:t/>
            </a:r>
            <a:br>
              <a:rPr lang="ru-RU" dirty="0">
                <a:latin typeface="Monotype Corsiva" pitchFamily="66" charset="0"/>
              </a:rPr>
            </a:br>
            <a:r>
              <a:rPr lang="ru-RU" dirty="0">
                <a:latin typeface="Monotype Corsiva" pitchFamily="66" charset="0"/>
              </a:rPr>
              <a:t/>
            </a:r>
            <a:br>
              <a:rPr lang="ru-RU" dirty="0">
                <a:latin typeface="Monotype Corsiva" pitchFamily="66" charset="0"/>
              </a:rPr>
            </a:br>
            <a:endParaRPr lang="ru-RU" dirty="0"/>
          </a:p>
        </p:txBody>
      </p:sp>
      <p:sp>
        <p:nvSpPr>
          <p:cNvPr id="6" name="Заголовок 5"/>
          <p:cNvSpPr>
            <a:spLocks noGrp="1"/>
          </p:cNvSpPr>
          <p:nvPr>
            <p:ph type="title"/>
          </p:nvPr>
        </p:nvSpPr>
        <p:spPr>
          <a:xfrm>
            <a:off x="4139952" y="116632"/>
            <a:ext cx="5004048" cy="6048672"/>
          </a:xfrm>
        </p:spPr>
        <p:txBody>
          <a:bodyPr>
            <a:noAutofit/>
          </a:bodyPr>
          <a:lstStyle/>
          <a:p>
            <a:r>
              <a:rPr lang="ru-RU" sz="3600" b="1" dirty="0">
                <a:solidFill>
                  <a:srgbClr val="C00000"/>
                </a:solidFill>
                <a:latin typeface="Monotype Corsiva" pitchFamily="66" charset="0"/>
                <a:cs typeface="Arial" pitchFamily="34" charset="0"/>
              </a:rPr>
              <a:t>Никитина </a:t>
            </a:r>
            <a:br>
              <a:rPr lang="ru-RU" sz="3600" b="1" dirty="0">
                <a:solidFill>
                  <a:srgbClr val="C00000"/>
                </a:solidFill>
                <a:latin typeface="Monotype Corsiva" pitchFamily="66" charset="0"/>
                <a:cs typeface="Arial" pitchFamily="34" charset="0"/>
              </a:rPr>
            </a:br>
            <a:r>
              <a:rPr lang="ru-RU" sz="3600" b="1" dirty="0">
                <a:solidFill>
                  <a:srgbClr val="C00000"/>
                </a:solidFill>
                <a:latin typeface="Monotype Corsiva" pitchFamily="66" charset="0"/>
                <a:cs typeface="Arial" pitchFamily="34" charset="0"/>
              </a:rPr>
              <a:t>Марина Вячеславовна</a:t>
            </a:r>
            <a:r>
              <a:rPr lang="ru-RU" sz="2800" b="1" dirty="0">
                <a:solidFill>
                  <a:srgbClr val="C00000"/>
                </a:solidFill>
                <a:latin typeface="Monotype Corsiva" pitchFamily="66" charset="0"/>
                <a:cs typeface="Arial" pitchFamily="34" charset="0"/>
              </a:rPr>
              <a:t/>
            </a:r>
            <a:br>
              <a:rPr lang="ru-RU" sz="2800" b="1" dirty="0">
                <a:solidFill>
                  <a:srgbClr val="C00000"/>
                </a:solidFill>
                <a:latin typeface="Monotype Corsiva" pitchFamily="66" charset="0"/>
                <a:cs typeface="Arial" pitchFamily="34" charset="0"/>
              </a:rPr>
            </a:br>
            <a:r>
              <a:rPr lang="ru-RU" sz="2400" b="1" dirty="0">
                <a:latin typeface="Monotype Corsiva" pitchFamily="66" charset="0"/>
                <a:cs typeface="Arial" pitchFamily="34" charset="0"/>
              </a:rPr>
              <a:t>Воспитатель МБДОУ №3 «Светлячок»</a:t>
            </a:r>
            <a:br>
              <a:rPr lang="ru-RU" sz="2400" b="1" dirty="0">
                <a:latin typeface="Monotype Corsiva" pitchFamily="66" charset="0"/>
                <a:cs typeface="Arial" pitchFamily="34" charset="0"/>
              </a:rPr>
            </a:br>
            <a:r>
              <a:rPr lang="ru-RU" sz="2400" b="1" dirty="0">
                <a:latin typeface="Monotype Corsiva" pitchFamily="66" charset="0"/>
                <a:cs typeface="Arial" pitchFamily="34" charset="0"/>
              </a:rPr>
              <a:t>Образование</a:t>
            </a:r>
            <a:r>
              <a:rPr lang="ru-RU" sz="2400" dirty="0">
                <a:latin typeface="Monotype Corsiva" pitchFamily="66" charset="0"/>
                <a:cs typeface="Arial" pitchFamily="34" charset="0"/>
              </a:rPr>
              <a:t> – среднее специальное</a:t>
            </a:r>
            <a:br>
              <a:rPr lang="ru-RU" sz="2400" dirty="0">
                <a:latin typeface="Monotype Corsiva" pitchFamily="66" charset="0"/>
                <a:cs typeface="Arial" pitchFamily="34" charset="0"/>
              </a:rPr>
            </a:br>
            <a:r>
              <a:rPr lang="ru-RU" sz="2400" b="1" dirty="0">
                <a:latin typeface="Monotype Corsiva" pitchFamily="66" charset="0"/>
                <a:cs typeface="Arial" pitchFamily="34" charset="0"/>
              </a:rPr>
              <a:t>Педагогический стаж </a:t>
            </a:r>
            <a:r>
              <a:rPr lang="ru-RU" sz="2400" dirty="0">
                <a:latin typeface="Monotype Corsiva" pitchFamily="66" charset="0"/>
                <a:cs typeface="Arial" pitchFamily="34" charset="0"/>
              </a:rPr>
              <a:t>– </a:t>
            </a:r>
            <a:r>
              <a:rPr lang="ru-RU" sz="2400" dirty="0" smtClean="0">
                <a:latin typeface="Monotype Corsiva" pitchFamily="66" charset="0"/>
                <a:cs typeface="Arial" pitchFamily="34" charset="0"/>
              </a:rPr>
              <a:t>29лет</a:t>
            </a:r>
            <a:r>
              <a:rPr lang="ru-RU" sz="2400" dirty="0">
                <a:solidFill>
                  <a:srgbClr val="0070C0"/>
                </a:solidFill>
                <a:latin typeface="Monotype Corsiva" pitchFamily="66" charset="0"/>
                <a:cs typeface="Arial" pitchFamily="34" charset="0"/>
              </a:rPr>
              <a:t/>
            </a:r>
            <a:br>
              <a:rPr lang="ru-RU" sz="2400" dirty="0">
                <a:solidFill>
                  <a:srgbClr val="0070C0"/>
                </a:solidFill>
                <a:latin typeface="Monotype Corsiva" pitchFamily="66" charset="0"/>
                <a:cs typeface="Arial" pitchFamily="34" charset="0"/>
              </a:rPr>
            </a:br>
            <a:r>
              <a:rPr lang="ru-RU" sz="2400" b="1" dirty="0">
                <a:latin typeface="Monotype Corsiva" pitchFamily="66" charset="0"/>
                <a:cs typeface="Arial" pitchFamily="34" charset="0"/>
              </a:rPr>
              <a:t>Высшая квалификационная категория</a:t>
            </a:r>
            <a:r>
              <a:rPr lang="ru-RU" sz="2400" b="1" dirty="0">
                <a:latin typeface="Monotype Corsiva" pitchFamily="66" charset="0"/>
              </a:rPr>
              <a:t> </a:t>
            </a:r>
            <a:br>
              <a:rPr lang="ru-RU" sz="2400" b="1" dirty="0">
                <a:latin typeface="Monotype Corsiva" pitchFamily="66" charset="0"/>
              </a:rPr>
            </a:br>
            <a:r>
              <a:rPr lang="ru-RU" sz="2400" b="1" dirty="0">
                <a:latin typeface="Monotype Corsiva" pitchFamily="66" charset="0"/>
              </a:rPr>
              <a:t/>
            </a:r>
            <a:br>
              <a:rPr lang="ru-RU" sz="2400" b="1" dirty="0">
                <a:latin typeface="Monotype Corsiva" pitchFamily="66" charset="0"/>
              </a:rPr>
            </a:br>
            <a:endParaRPr lang="ru-RU" sz="2400" dirty="0"/>
          </a:p>
        </p:txBody>
      </p:sp>
    </p:spTree>
    <p:extLst>
      <p:ext uri="{BB962C8B-B14F-4D97-AF65-F5344CB8AC3E}">
        <p14:creationId xmlns:p14="http://schemas.microsoft.com/office/powerpoint/2010/main" val="2776875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57232"/>
          </a:xfrm>
        </p:spPr>
        <p:txBody>
          <a:bodyPr>
            <a:normAutofit/>
          </a:bodyPr>
          <a:lstStyle/>
          <a:p>
            <a:r>
              <a:rPr lang="ru-RU" sz="3600" u="sng" dirty="0" smtClean="0">
                <a:solidFill>
                  <a:srgbClr val="C00000"/>
                </a:solidFill>
                <a:latin typeface="Times New Roman" pitchFamily="18" charset="0"/>
                <a:cs typeface="Times New Roman" pitchFamily="18" charset="0"/>
              </a:rPr>
              <a:t>Опыт № 5</a:t>
            </a:r>
            <a:endParaRPr lang="ru-RU" sz="3600" u="sng" dirty="0">
              <a:solidFill>
                <a:srgbClr val="C00000"/>
              </a:solidFill>
              <a:latin typeface="Times New Roman" pitchFamily="18" charset="0"/>
              <a:cs typeface="Times New Roman" pitchFamily="18" charset="0"/>
            </a:endParaRPr>
          </a:p>
        </p:txBody>
      </p:sp>
      <p:sp>
        <p:nvSpPr>
          <p:cNvPr id="3" name="Объект 2"/>
          <p:cNvSpPr>
            <a:spLocks noGrp="1"/>
          </p:cNvSpPr>
          <p:nvPr>
            <p:ph idx="1"/>
          </p:nvPr>
        </p:nvSpPr>
        <p:spPr>
          <a:xfrm>
            <a:off x="457200" y="714356"/>
            <a:ext cx="8229600" cy="6143644"/>
          </a:xfrm>
        </p:spPr>
        <p:txBody>
          <a:bodyPr>
            <a:normAutofit fontScale="92500"/>
          </a:bodyPr>
          <a:lstStyle/>
          <a:p>
            <a:pPr algn="just">
              <a:buNone/>
            </a:pPr>
            <a:r>
              <a:rPr lang="ru-RU" sz="2400" b="1" dirty="0" smtClean="0">
                <a:solidFill>
                  <a:srgbClr val="C00000"/>
                </a:solidFill>
                <a:latin typeface="Times New Roman" pitchFamily="18" charset="0"/>
                <a:cs typeface="Times New Roman" pitchFamily="18" charset="0"/>
              </a:rPr>
              <a:t>Понадобится: </a:t>
            </a:r>
            <a:r>
              <a:rPr lang="ru-RU" sz="2400" dirty="0" smtClean="0">
                <a:latin typeface="Times New Roman" pitchFamily="18" charset="0"/>
                <a:cs typeface="Times New Roman" pitchFamily="18" charset="0"/>
              </a:rPr>
              <a:t>ящик с песком, лейка с водой, слепки лап разных животных (можно изготовить из глины, гипса, пластилина или дерева.)</a:t>
            </a:r>
          </a:p>
          <a:p>
            <a:pPr algn="just">
              <a:buNone/>
            </a:pPr>
            <a:r>
              <a:rPr lang="ru-RU" sz="2400" b="1" dirty="0" smtClean="0">
                <a:solidFill>
                  <a:srgbClr val="C00000"/>
                </a:solidFill>
                <a:latin typeface="Times New Roman" pitchFamily="18" charset="0"/>
                <a:cs typeface="Times New Roman" pitchFamily="18" charset="0"/>
              </a:rPr>
              <a:t>Ход опыта: </a:t>
            </a:r>
          </a:p>
          <a:p>
            <a:pPr algn="just">
              <a:buNone/>
            </a:pPr>
            <a:r>
              <a:rPr lang="ru-RU" sz="2400" dirty="0" smtClean="0">
                <a:latin typeface="Times New Roman" pitchFamily="18" charset="0"/>
                <a:cs typeface="Times New Roman" pitchFamily="18" charset="0"/>
              </a:rPr>
              <a:t>1. Песок смочить водой из лейки.</a:t>
            </a:r>
          </a:p>
          <a:p>
            <a:pPr algn="just">
              <a:buNone/>
            </a:pPr>
            <a:r>
              <a:rPr lang="ru-RU" sz="2400" dirty="0" smtClean="0">
                <a:latin typeface="Times New Roman" pitchFamily="18" charset="0"/>
                <a:cs typeface="Times New Roman" pitchFamily="18" charset="0"/>
              </a:rPr>
              <a:t>2. Слепком лапы животного сделать отпечаток на песке  </a:t>
            </a:r>
          </a:p>
          <a:p>
            <a:pPr algn="just">
              <a:buNone/>
            </a:pPr>
            <a:r>
              <a:rPr lang="ru-RU" sz="2400" dirty="0" smtClean="0">
                <a:latin typeface="Times New Roman" pitchFamily="18" charset="0"/>
                <a:cs typeface="Times New Roman" pitchFamily="18" charset="0"/>
              </a:rPr>
              <a:t>    одним из предметов.</a:t>
            </a:r>
          </a:p>
          <a:p>
            <a:pPr algn="just">
              <a:buNone/>
            </a:pPr>
            <a:r>
              <a:rPr lang="ru-RU" sz="2400" b="1" dirty="0" smtClean="0">
                <a:solidFill>
                  <a:srgbClr val="C00000"/>
                </a:solidFill>
                <a:latin typeface="Times New Roman" pitchFamily="18" charset="0"/>
                <a:cs typeface="Times New Roman" pitchFamily="18" charset="0"/>
              </a:rPr>
              <a:t>Вопрос:</a:t>
            </a:r>
            <a:r>
              <a:rPr lang="ru-RU" sz="2400" dirty="0" smtClean="0">
                <a:latin typeface="Times New Roman" pitchFamily="18" charset="0"/>
                <a:cs typeface="Times New Roman" pitchFamily="18" charset="0"/>
              </a:rPr>
              <a:t> почему след животного хорошо виден?</a:t>
            </a:r>
          </a:p>
          <a:p>
            <a:pPr algn="just">
              <a:buNone/>
            </a:pPr>
            <a:endParaRPr lang="ru-RU" sz="2400" dirty="0" smtClean="0">
              <a:latin typeface="Times New Roman" pitchFamily="18" charset="0"/>
              <a:cs typeface="Times New Roman" pitchFamily="18" charset="0"/>
            </a:endParaRPr>
          </a:p>
          <a:p>
            <a:pPr algn="just">
              <a:buNone/>
            </a:pPr>
            <a:endParaRPr lang="ru-RU" sz="2400" dirty="0" smtClean="0">
              <a:latin typeface="Times New Roman" pitchFamily="18" charset="0"/>
              <a:cs typeface="Times New Roman" pitchFamily="18" charset="0"/>
            </a:endParaRPr>
          </a:p>
          <a:p>
            <a:pPr algn="just">
              <a:buNone/>
            </a:pPr>
            <a:r>
              <a:rPr lang="ru-RU" sz="2400" dirty="0" smtClean="0">
                <a:latin typeface="Times New Roman" pitchFamily="18" charset="0"/>
                <a:cs typeface="Times New Roman" pitchFamily="18" charset="0"/>
              </a:rPr>
              <a:t>      </a:t>
            </a:r>
            <a:r>
              <a:rPr lang="ru-RU" sz="2400" b="1" dirty="0" smtClean="0">
                <a:latin typeface="Times New Roman" pitchFamily="18" charset="0"/>
                <a:cs typeface="Times New Roman" pitchFamily="18" charset="0"/>
              </a:rPr>
              <a:t>кошка -                                        белка - </a:t>
            </a:r>
          </a:p>
          <a:p>
            <a:pPr algn="just">
              <a:buNone/>
            </a:pPr>
            <a:endParaRPr lang="ru-RU" sz="2400" dirty="0" smtClean="0">
              <a:latin typeface="Times New Roman" pitchFamily="18" charset="0"/>
              <a:cs typeface="Times New Roman" pitchFamily="18" charset="0"/>
            </a:endParaRPr>
          </a:p>
          <a:p>
            <a:pPr algn="just">
              <a:buNone/>
            </a:pPr>
            <a:endParaRPr lang="ru-RU" sz="2400" b="1" dirty="0" smtClean="0">
              <a:solidFill>
                <a:srgbClr val="C00000"/>
              </a:solidFill>
              <a:latin typeface="Times New Roman" pitchFamily="18" charset="0"/>
              <a:cs typeface="Times New Roman" pitchFamily="18" charset="0"/>
            </a:endParaRPr>
          </a:p>
          <a:p>
            <a:pPr algn="just">
              <a:buNone/>
            </a:pPr>
            <a:r>
              <a:rPr lang="ru-RU" sz="2400" b="1" dirty="0" smtClean="0">
                <a:solidFill>
                  <a:srgbClr val="C00000"/>
                </a:solidFill>
                <a:latin typeface="Times New Roman" pitchFamily="18" charset="0"/>
                <a:cs typeface="Times New Roman" pitchFamily="18" charset="0"/>
              </a:rPr>
              <a:t>Ответ (вывод): </a:t>
            </a:r>
            <a:r>
              <a:rPr lang="ru-RU" sz="2400" dirty="0" smtClean="0">
                <a:latin typeface="Times New Roman" pitchFamily="18" charset="0"/>
                <a:cs typeface="Times New Roman" pitchFamily="18" charset="0"/>
              </a:rPr>
              <a:t>мокрый песок может принимать любую нужную форму, чётко отпечатывать следы птиц, животных и  людей.</a:t>
            </a:r>
          </a:p>
        </p:txBody>
      </p:sp>
      <p:pic>
        <p:nvPicPr>
          <p:cNvPr id="15364" name="Picture 4"/>
          <p:cNvPicPr>
            <a:picLocks noChangeAspect="1" noChangeArrowheads="1"/>
          </p:cNvPicPr>
          <p:nvPr/>
        </p:nvPicPr>
        <p:blipFill>
          <a:blip r:embed="rId2"/>
          <a:srcRect/>
          <a:stretch>
            <a:fillRect/>
          </a:stretch>
        </p:blipFill>
        <p:spPr bwMode="auto">
          <a:xfrm>
            <a:off x="2195736" y="3929066"/>
            <a:ext cx="2304826" cy="1875956"/>
          </a:xfrm>
          <a:prstGeom prst="rect">
            <a:avLst/>
          </a:prstGeom>
          <a:noFill/>
          <a:ln w="9525">
            <a:noFill/>
            <a:miter lim="800000"/>
            <a:headEnd/>
            <a:tailEnd/>
          </a:ln>
          <a:effectLst/>
        </p:spPr>
      </p:pic>
      <p:pic>
        <p:nvPicPr>
          <p:cNvPr id="15367" name="Picture 7"/>
          <p:cNvPicPr>
            <a:picLocks noChangeAspect="1" noChangeArrowheads="1"/>
          </p:cNvPicPr>
          <p:nvPr/>
        </p:nvPicPr>
        <p:blipFill>
          <a:blip r:embed="rId3"/>
          <a:srcRect/>
          <a:stretch>
            <a:fillRect/>
          </a:stretch>
        </p:blipFill>
        <p:spPr bwMode="auto">
          <a:xfrm>
            <a:off x="5715008" y="3929066"/>
            <a:ext cx="2742473" cy="1874320"/>
          </a:xfrm>
          <a:prstGeom prst="rect">
            <a:avLst/>
          </a:prstGeom>
          <a:noFill/>
          <a:ln w="9525">
            <a:noFill/>
            <a:miter lim="800000"/>
            <a:headEnd/>
            <a:tailEnd/>
          </a:ln>
          <a:effectLst/>
        </p:spPr>
      </p:pic>
    </p:spTree>
    <p:extLst>
      <p:ext uri="{BB962C8B-B14F-4D97-AF65-F5344CB8AC3E}">
        <p14:creationId xmlns:p14="http://schemas.microsoft.com/office/powerpoint/2010/main" val="203647960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14290"/>
            <a:ext cx="8429684" cy="1071570"/>
          </a:xfrm>
        </p:spPr>
        <p:txBody>
          <a:bodyPr>
            <a:normAutofit fontScale="90000"/>
          </a:bodyPr>
          <a:lstStyle/>
          <a:p>
            <a:pPr algn="just"/>
            <a:r>
              <a:rPr lang="ru-RU" sz="2400" dirty="0" smtClean="0">
                <a:latin typeface="Times New Roman" pitchFamily="18" charset="0"/>
                <a:cs typeface="Times New Roman" pitchFamily="18" charset="0"/>
              </a:rPr>
              <a:t>   Разглядывая следы не песке, мышонок не заметил, как вышел к кусту смородины, у которого была его норка. Мама – мышь очень обрадовалась, что её сын вернулся живым и здоровым.</a:t>
            </a:r>
            <a:endParaRPr lang="ru-RU" sz="2400" dirty="0">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srcRect/>
          <a:stretch>
            <a:fillRect/>
          </a:stretch>
        </p:blipFill>
        <p:spPr bwMode="auto">
          <a:xfrm>
            <a:off x="571472" y="6215082"/>
            <a:ext cx="8001056" cy="500066"/>
          </a:xfrm>
          <a:prstGeom prst="rect">
            <a:avLst/>
          </a:prstGeom>
          <a:noFill/>
          <a:ln w="9525">
            <a:noFill/>
            <a:miter lim="800000"/>
            <a:headEnd/>
            <a:tailEnd/>
          </a:ln>
          <a:effectLst/>
        </p:spPr>
      </p:pic>
      <p:sp>
        <p:nvSpPr>
          <p:cNvPr id="8" name="Прямоугольник 7"/>
          <p:cNvSpPr/>
          <p:nvPr/>
        </p:nvSpPr>
        <p:spPr>
          <a:xfrm>
            <a:off x="571472" y="1500174"/>
            <a:ext cx="8358246" cy="3429024"/>
          </a:xfrm>
          <a:prstGeom prst="rect">
            <a:avLst/>
          </a:prstGeom>
          <a:solidFill>
            <a:srgbClr val="F0F8F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9" name="Picture 7"/>
          <p:cNvPicPr>
            <a:picLocks noChangeAspect="1" noChangeArrowheads="1"/>
          </p:cNvPicPr>
          <p:nvPr/>
        </p:nvPicPr>
        <p:blipFill>
          <a:blip r:embed="rId3"/>
          <a:srcRect/>
          <a:stretch>
            <a:fillRect/>
          </a:stretch>
        </p:blipFill>
        <p:spPr bwMode="auto">
          <a:xfrm flipH="1">
            <a:off x="3571868" y="3071810"/>
            <a:ext cx="1643107" cy="2214578"/>
          </a:xfrm>
          <a:prstGeom prst="rect">
            <a:avLst/>
          </a:prstGeom>
          <a:noFill/>
          <a:ln w="9525">
            <a:noFill/>
            <a:miter lim="800000"/>
            <a:headEnd/>
            <a:tailEnd/>
          </a:ln>
          <a:effectLst/>
        </p:spPr>
      </p:pic>
      <p:pic>
        <p:nvPicPr>
          <p:cNvPr id="10" name="Picture 2"/>
          <p:cNvPicPr>
            <a:picLocks noChangeAspect="1" noChangeArrowheads="1"/>
          </p:cNvPicPr>
          <p:nvPr/>
        </p:nvPicPr>
        <p:blipFill>
          <a:blip r:embed="rId2"/>
          <a:srcRect/>
          <a:stretch>
            <a:fillRect/>
          </a:stretch>
        </p:blipFill>
        <p:spPr bwMode="auto">
          <a:xfrm>
            <a:off x="571472" y="5715016"/>
            <a:ext cx="4929222" cy="500066"/>
          </a:xfrm>
          <a:prstGeom prst="rect">
            <a:avLst/>
          </a:prstGeom>
          <a:noFill/>
          <a:ln w="9525">
            <a:noFill/>
            <a:miter lim="800000"/>
            <a:headEnd/>
            <a:tailEnd/>
          </a:ln>
          <a:effectLst/>
        </p:spPr>
      </p:pic>
      <p:pic>
        <p:nvPicPr>
          <p:cNvPr id="11" name="Picture 2"/>
          <p:cNvPicPr>
            <a:picLocks noChangeAspect="1" noChangeArrowheads="1"/>
          </p:cNvPicPr>
          <p:nvPr/>
        </p:nvPicPr>
        <p:blipFill>
          <a:blip r:embed="rId2"/>
          <a:srcRect/>
          <a:stretch>
            <a:fillRect/>
          </a:stretch>
        </p:blipFill>
        <p:spPr bwMode="auto">
          <a:xfrm>
            <a:off x="571472" y="5143512"/>
            <a:ext cx="4929222" cy="571504"/>
          </a:xfrm>
          <a:prstGeom prst="rect">
            <a:avLst/>
          </a:prstGeom>
          <a:noFill/>
          <a:ln w="9525">
            <a:noFill/>
            <a:miter lim="800000"/>
            <a:headEnd/>
            <a:tailEnd/>
          </a:ln>
          <a:effectLst/>
        </p:spPr>
      </p:pic>
      <p:pic>
        <p:nvPicPr>
          <p:cNvPr id="12" name="Picture 2"/>
          <p:cNvPicPr>
            <a:picLocks noChangeAspect="1" noChangeArrowheads="1"/>
          </p:cNvPicPr>
          <p:nvPr/>
        </p:nvPicPr>
        <p:blipFill>
          <a:blip r:embed="rId2"/>
          <a:srcRect/>
          <a:stretch>
            <a:fillRect/>
          </a:stretch>
        </p:blipFill>
        <p:spPr bwMode="auto">
          <a:xfrm>
            <a:off x="571472" y="4929198"/>
            <a:ext cx="3571900" cy="357190"/>
          </a:xfrm>
          <a:prstGeom prst="rect">
            <a:avLst/>
          </a:prstGeom>
          <a:noFill/>
          <a:ln w="9525">
            <a:noFill/>
            <a:miter lim="800000"/>
            <a:headEnd/>
            <a:tailEnd/>
          </a:ln>
          <a:effectLst/>
        </p:spPr>
      </p:pic>
      <p:pic>
        <p:nvPicPr>
          <p:cNvPr id="13" name="Picture 5" descr="C:\Users\User\Desktop\04_1.jpg"/>
          <p:cNvPicPr>
            <a:picLocks noChangeAspect="1" noChangeArrowheads="1"/>
          </p:cNvPicPr>
          <p:nvPr/>
        </p:nvPicPr>
        <p:blipFill>
          <a:blip r:embed="rId4"/>
          <a:srcRect/>
          <a:stretch>
            <a:fillRect/>
          </a:stretch>
        </p:blipFill>
        <p:spPr bwMode="auto">
          <a:xfrm flipH="1">
            <a:off x="5214942" y="3571876"/>
            <a:ext cx="3357586" cy="3071834"/>
          </a:xfrm>
          <a:prstGeom prst="rect">
            <a:avLst/>
          </a:prstGeom>
          <a:noFill/>
        </p:spPr>
      </p:pic>
      <p:sp>
        <p:nvSpPr>
          <p:cNvPr id="18" name="Прямоугольник 17"/>
          <p:cNvSpPr/>
          <p:nvPr/>
        </p:nvSpPr>
        <p:spPr>
          <a:xfrm>
            <a:off x="7143768" y="2714620"/>
            <a:ext cx="1428760" cy="3929090"/>
          </a:xfrm>
          <a:prstGeom prst="rect">
            <a:avLst/>
          </a:prstGeom>
          <a:solidFill>
            <a:srgbClr val="F0F8FA"/>
          </a:solidFill>
          <a:ln>
            <a:solidFill>
              <a:srgbClr val="F0F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9" name="Picture 2"/>
          <p:cNvPicPr>
            <a:picLocks noChangeAspect="1" noChangeArrowheads="1"/>
          </p:cNvPicPr>
          <p:nvPr/>
        </p:nvPicPr>
        <p:blipFill>
          <a:blip r:embed="rId5" cstate="print"/>
          <a:srcRect/>
          <a:stretch>
            <a:fillRect/>
          </a:stretch>
        </p:blipFill>
        <p:spPr bwMode="auto">
          <a:xfrm>
            <a:off x="5143504" y="6215082"/>
            <a:ext cx="1081094" cy="500066"/>
          </a:xfrm>
          <a:prstGeom prst="rect">
            <a:avLst/>
          </a:prstGeom>
          <a:noFill/>
          <a:ln w="9525">
            <a:noFill/>
            <a:miter lim="800000"/>
            <a:headEnd/>
            <a:tailEnd/>
          </a:ln>
          <a:effectLst/>
        </p:spPr>
      </p:pic>
      <p:pic>
        <p:nvPicPr>
          <p:cNvPr id="20" name="Picture 2"/>
          <p:cNvPicPr>
            <a:picLocks noChangeAspect="1" noChangeArrowheads="1"/>
          </p:cNvPicPr>
          <p:nvPr/>
        </p:nvPicPr>
        <p:blipFill>
          <a:blip r:embed="rId6" cstate="print"/>
          <a:srcRect/>
          <a:stretch>
            <a:fillRect/>
          </a:stretch>
        </p:blipFill>
        <p:spPr bwMode="auto">
          <a:xfrm>
            <a:off x="5214942" y="5786454"/>
            <a:ext cx="1000132" cy="500066"/>
          </a:xfrm>
          <a:prstGeom prst="rect">
            <a:avLst/>
          </a:prstGeom>
          <a:noFill/>
          <a:ln w="9525">
            <a:noFill/>
            <a:miter lim="800000"/>
            <a:headEnd/>
            <a:tailEnd/>
          </a:ln>
          <a:effectLst/>
        </p:spPr>
      </p:pic>
      <p:pic>
        <p:nvPicPr>
          <p:cNvPr id="21" name="Picture 2"/>
          <p:cNvPicPr>
            <a:picLocks noChangeAspect="1" noChangeArrowheads="1"/>
          </p:cNvPicPr>
          <p:nvPr/>
        </p:nvPicPr>
        <p:blipFill>
          <a:blip r:embed="rId7" cstate="print"/>
          <a:srcRect/>
          <a:stretch>
            <a:fillRect/>
          </a:stretch>
        </p:blipFill>
        <p:spPr bwMode="auto">
          <a:xfrm>
            <a:off x="7143768" y="6215082"/>
            <a:ext cx="1428760" cy="500066"/>
          </a:xfrm>
          <a:prstGeom prst="rect">
            <a:avLst/>
          </a:prstGeom>
          <a:noFill/>
          <a:ln w="9525">
            <a:noFill/>
            <a:miter lim="800000"/>
            <a:headEnd/>
            <a:tailEnd/>
          </a:ln>
          <a:effectLst/>
        </p:spPr>
      </p:pic>
      <p:pic>
        <p:nvPicPr>
          <p:cNvPr id="22" name="Picture 2"/>
          <p:cNvPicPr>
            <a:picLocks noChangeAspect="1" noChangeArrowheads="1"/>
          </p:cNvPicPr>
          <p:nvPr/>
        </p:nvPicPr>
        <p:blipFill>
          <a:blip r:embed="rId8" cstate="print"/>
          <a:srcRect/>
          <a:stretch>
            <a:fillRect/>
          </a:stretch>
        </p:blipFill>
        <p:spPr bwMode="auto">
          <a:xfrm rot="274327">
            <a:off x="5143504" y="5214950"/>
            <a:ext cx="516469" cy="571504"/>
          </a:xfrm>
          <a:prstGeom prst="rect">
            <a:avLst/>
          </a:prstGeom>
          <a:noFill/>
          <a:ln w="9525">
            <a:noFill/>
            <a:miter lim="800000"/>
            <a:headEnd/>
            <a:tailEnd/>
          </a:ln>
          <a:effectLst/>
        </p:spPr>
      </p:pic>
      <p:pic>
        <p:nvPicPr>
          <p:cNvPr id="23" name="Picture 2"/>
          <p:cNvPicPr>
            <a:picLocks noChangeAspect="1" noChangeArrowheads="1"/>
          </p:cNvPicPr>
          <p:nvPr/>
        </p:nvPicPr>
        <p:blipFill>
          <a:blip r:embed="rId9" cstate="print"/>
          <a:srcRect/>
          <a:stretch>
            <a:fillRect/>
          </a:stretch>
        </p:blipFill>
        <p:spPr bwMode="auto">
          <a:xfrm rot="18265465">
            <a:off x="5524747" y="5602190"/>
            <a:ext cx="509590" cy="500066"/>
          </a:xfrm>
          <a:prstGeom prst="rect">
            <a:avLst/>
          </a:prstGeom>
          <a:noFill/>
          <a:ln w="9525">
            <a:noFill/>
            <a:miter lim="800000"/>
            <a:headEnd/>
            <a:tailEnd/>
          </a:ln>
          <a:effectLst/>
        </p:spPr>
      </p:pic>
      <p:pic>
        <p:nvPicPr>
          <p:cNvPr id="24" name="Picture 15"/>
          <p:cNvPicPr>
            <a:picLocks noChangeAspect="1" noChangeArrowheads="1"/>
          </p:cNvPicPr>
          <p:nvPr/>
        </p:nvPicPr>
        <p:blipFill>
          <a:blip r:embed="rId10"/>
          <a:srcRect/>
          <a:stretch>
            <a:fillRect/>
          </a:stretch>
        </p:blipFill>
        <p:spPr bwMode="auto">
          <a:xfrm>
            <a:off x="7143768" y="5929330"/>
            <a:ext cx="1428760" cy="357190"/>
          </a:xfrm>
          <a:prstGeom prst="rect">
            <a:avLst/>
          </a:prstGeom>
          <a:noFill/>
          <a:ln w="9525">
            <a:noFill/>
            <a:miter lim="800000"/>
            <a:headEnd/>
            <a:tailEnd/>
          </a:ln>
          <a:effectLst/>
        </p:spPr>
      </p:pic>
      <p:sp>
        <p:nvSpPr>
          <p:cNvPr id="25" name="Овал 24"/>
          <p:cNvSpPr/>
          <p:nvPr/>
        </p:nvSpPr>
        <p:spPr>
          <a:xfrm>
            <a:off x="1500166" y="5286388"/>
            <a:ext cx="500066" cy="21431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Овал 25"/>
          <p:cNvSpPr/>
          <p:nvPr/>
        </p:nvSpPr>
        <p:spPr>
          <a:xfrm>
            <a:off x="3214678" y="5429264"/>
            <a:ext cx="571504" cy="21431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Овал 29"/>
          <p:cNvSpPr/>
          <p:nvPr/>
        </p:nvSpPr>
        <p:spPr>
          <a:xfrm>
            <a:off x="4786314" y="6143644"/>
            <a:ext cx="428628" cy="21431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Овал 30"/>
          <p:cNvSpPr/>
          <p:nvPr/>
        </p:nvSpPr>
        <p:spPr>
          <a:xfrm>
            <a:off x="3071802" y="6286520"/>
            <a:ext cx="500066" cy="285752"/>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Овал 31"/>
          <p:cNvSpPr/>
          <p:nvPr/>
        </p:nvSpPr>
        <p:spPr>
          <a:xfrm>
            <a:off x="928662" y="6215082"/>
            <a:ext cx="571504" cy="21431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Овал 33"/>
          <p:cNvSpPr/>
          <p:nvPr/>
        </p:nvSpPr>
        <p:spPr>
          <a:xfrm>
            <a:off x="1071538" y="5143512"/>
            <a:ext cx="500066" cy="357190"/>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Овал 34"/>
          <p:cNvSpPr/>
          <p:nvPr/>
        </p:nvSpPr>
        <p:spPr>
          <a:xfrm>
            <a:off x="1214414" y="5429264"/>
            <a:ext cx="500066" cy="357190"/>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1643042" y="5429264"/>
            <a:ext cx="500066" cy="357190"/>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Овал 36"/>
          <p:cNvSpPr/>
          <p:nvPr/>
        </p:nvSpPr>
        <p:spPr>
          <a:xfrm>
            <a:off x="1500166" y="5072074"/>
            <a:ext cx="500066" cy="357190"/>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Овал 37"/>
          <p:cNvSpPr/>
          <p:nvPr/>
        </p:nvSpPr>
        <p:spPr>
          <a:xfrm>
            <a:off x="1857356" y="5214950"/>
            <a:ext cx="461970" cy="319094"/>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9" name="Овал 38"/>
          <p:cNvSpPr/>
          <p:nvPr/>
        </p:nvSpPr>
        <p:spPr>
          <a:xfrm>
            <a:off x="3286116" y="5143512"/>
            <a:ext cx="500066" cy="357190"/>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Овал 39"/>
          <p:cNvSpPr/>
          <p:nvPr/>
        </p:nvSpPr>
        <p:spPr>
          <a:xfrm rot="20082875">
            <a:off x="3000364" y="5572140"/>
            <a:ext cx="500066" cy="357190"/>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1" name="Овал 40"/>
          <p:cNvSpPr/>
          <p:nvPr/>
        </p:nvSpPr>
        <p:spPr>
          <a:xfrm rot="827307">
            <a:off x="2892848" y="5269396"/>
            <a:ext cx="500066" cy="357190"/>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2" name="Овал 41"/>
          <p:cNvSpPr/>
          <p:nvPr/>
        </p:nvSpPr>
        <p:spPr>
          <a:xfrm rot="21107512">
            <a:off x="3643306" y="5286388"/>
            <a:ext cx="500066" cy="357190"/>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3" name="Овал 42"/>
          <p:cNvSpPr/>
          <p:nvPr/>
        </p:nvSpPr>
        <p:spPr>
          <a:xfrm rot="579868">
            <a:off x="3434870" y="5574618"/>
            <a:ext cx="503246" cy="359479"/>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4" name="Овал 43"/>
          <p:cNvSpPr/>
          <p:nvPr/>
        </p:nvSpPr>
        <p:spPr>
          <a:xfrm>
            <a:off x="1214414" y="6357958"/>
            <a:ext cx="500066" cy="214314"/>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5" name="Овал 44"/>
          <p:cNvSpPr/>
          <p:nvPr/>
        </p:nvSpPr>
        <p:spPr>
          <a:xfrm>
            <a:off x="1357290" y="6143644"/>
            <a:ext cx="357190" cy="214314"/>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6" name="Овал 45"/>
          <p:cNvSpPr/>
          <p:nvPr/>
        </p:nvSpPr>
        <p:spPr>
          <a:xfrm rot="16200000">
            <a:off x="1142976" y="5929330"/>
            <a:ext cx="214314" cy="357190"/>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7" name="Овал 46"/>
          <p:cNvSpPr/>
          <p:nvPr/>
        </p:nvSpPr>
        <p:spPr>
          <a:xfrm>
            <a:off x="642910" y="6072206"/>
            <a:ext cx="500066" cy="257180"/>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8" name="Овал 47"/>
          <p:cNvSpPr/>
          <p:nvPr/>
        </p:nvSpPr>
        <p:spPr>
          <a:xfrm>
            <a:off x="785786" y="6286520"/>
            <a:ext cx="500066" cy="357190"/>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9" name="Овал 48"/>
          <p:cNvSpPr/>
          <p:nvPr/>
        </p:nvSpPr>
        <p:spPr>
          <a:xfrm>
            <a:off x="4429124" y="6143644"/>
            <a:ext cx="500066" cy="357190"/>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0" name="Овал 49"/>
          <p:cNvSpPr/>
          <p:nvPr/>
        </p:nvSpPr>
        <p:spPr>
          <a:xfrm>
            <a:off x="4572000" y="5857892"/>
            <a:ext cx="500066" cy="357190"/>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1" name="Овал 50"/>
          <p:cNvSpPr/>
          <p:nvPr/>
        </p:nvSpPr>
        <p:spPr>
          <a:xfrm>
            <a:off x="4929190" y="5929330"/>
            <a:ext cx="500066" cy="357190"/>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Овал 51"/>
          <p:cNvSpPr/>
          <p:nvPr/>
        </p:nvSpPr>
        <p:spPr>
          <a:xfrm>
            <a:off x="5143504" y="6215082"/>
            <a:ext cx="500066" cy="357190"/>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Овал 52"/>
          <p:cNvSpPr/>
          <p:nvPr/>
        </p:nvSpPr>
        <p:spPr>
          <a:xfrm>
            <a:off x="4786314" y="6286520"/>
            <a:ext cx="500066" cy="357190"/>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2857488" y="6215082"/>
            <a:ext cx="357190" cy="214314"/>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5" name="Овал 54"/>
          <p:cNvSpPr/>
          <p:nvPr/>
        </p:nvSpPr>
        <p:spPr>
          <a:xfrm>
            <a:off x="3000364" y="6429396"/>
            <a:ext cx="357190" cy="214314"/>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6" name="Овал 55"/>
          <p:cNvSpPr/>
          <p:nvPr/>
        </p:nvSpPr>
        <p:spPr>
          <a:xfrm>
            <a:off x="3214678" y="6143644"/>
            <a:ext cx="357190" cy="214314"/>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7" name="Овал 56"/>
          <p:cNvSpPr/>
          <p:nvPr/>
        </p:nvSpPr>
        <p:spPr>
          <a:xfrm>
            <a:off x="3500430" y="6215082"/>
            <a:ext cx="357190" cy="214314"/>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8" name="Овал 57"/>
          <p:cNvSpPr/>
          <p:nvPr/>
        </p:nvSpPr>
        <p:spPr>
          <a:xfrm>
            <a:off x="3357554" y="6429396"/>
            <a:ext cx="357190" cy="214314"/>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9" name="Прямоугольник 58"/>
          <p:cNvSpPr/>
          <p:nvPr/>
        </p:nvSpPr>
        <p:spPr>
          <a:xfrm>
            <a:off x="6643702" y="3571876"/>
            <a:ext cx="581028" cy="1295408"/>
          </a:xfrm>
          <a:prstGeom prst="rect">
            <a:avLst/>
          </a:prstGeom>
          <a:solidFill>
            <a:srgbClr val="F0F8FA"/>
          </a:solidFill>
          <a:ln>
            <a:solidFill>
              <a:srgbClr val="F0F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0" name="Прямоугольник 59"/>
          <p:cNvSpPr/>
          <p:nvPr/>
        </p:nvSpPr>
        <p:spPr>
          <a:xfrm>
            <a:off x="5214942" y="4214818"/>
            <a:ext cx="438152" cy="714380"/>
          </a:xfrm>
          <a:prstGeom prst="rect">
            <a:avLst/>
          </a:prstGeom>
          <a:solidFill>
            <a:srgbClr val="F0F8FA"/>
          </a:solidFill>
          <a:ln>
            <a:solidFill>
              <a:srgbClr val="F0F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1" name="Прямоугольник 60"/>
          <p:cNvSpPr/>
          <p:nvPr/>
        </p:nvSpPr>
        <p:spPr>
          <a:xfrm>
            <a:off x="5929322" y="3500438"/>
            <a:ext cx="847732" cy="500066"/>
          </a:xfrm>
          <a:prstGeom prst="rect">
            <a:avLst/>
          </a:prstGeom>
          <a:solidFill>
            <a:srgbClr val="F0F8FA"/>
          </a:solidFill>
          <a:ln>
            <a:solidFill>
              <a:srgbClr val="F0F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Прямоугольник 61"/>
          <p:cNvSpPr/>
          <p:nvPr/>
        </p:nvSpPr>
        <p:spPr>
          <a:xfrm rot="1098916">
            <a:off x="4216675" y="2873471"/>
            <a:ext cx="1581988" cy="721557"/>
          </a:xfrm>
          <a:prstGeom prst="rect">
            <a:avLst/>
          </a:prstGeom>
          <a:solidFill>
            <a:srgbClr val="F0F8FA"/>
          </a:solidFill>
          <a:ln>
            <a:solidFill>
              <a:srgbClr val="F0F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3" name="Прямоугольник 62"/>
          <p:cNvSpPr/>
          <p:nvPr/>
        </p:nvSpPr>
        <p:spPr>
          <a:xfrm>
            <a:off x="5000628" y="4000504"/>
            <a:ext cx="347666" cy="366714"/>
          </a:xfrm>
          <a:prstGeom prst="rect">
            <a:avLst/>
          </a:prstGeom>
          <a:solidFill>
            <a:srgbClr val="F0F8FA"/>
          </a:solidFill>
          <a:ln>
            <a:solidFill>
              <a:srgbClr val="F0F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блако 63"/>
          <p:cNvSpPr/>
          <p:nvPr/>
        </p:nvSpPr>
        <p:spPr>
          <a:xfrm>
            <a:off x="3286116" y="4714884"/>
            <a:ext cx="571504" cy="200020"/>
          </a:xfrm>
          <a:prstGeom prst="cloud">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5" name="Облако 64"/>
          <p:cNvSpPr/>
          <p:nvPr/>
        </p:nvSpPr>
        <p:spPr>
          <a:xfrm>
            <a:off x="2857488" y="4786322"/>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6" name="Облако 65"/>
          <p:cNvSpPr/>
          <p:nvPr/>
        </p:nvSpPr>
        <p:spPr>
          <a:xfrm>
            <a:off x="3428992" y="4786322"/>
            <a:ext cx="571504" cy="271458"/>
          </a:xfrm>
          <a:prstGeom prst="cloud">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7" name="Облако 66"/>
          <p:cNvSpPr/>
          <p:nvPr/>
        </p:nvSpPr>
        <p:spPr>
          <a:xfrm>
            <a:off x="2285984" y="4714884"/>
            <a:ext cx="571504" cy="271458"/>
          </a:xfrm>
          <a:prstGeom prst="cloud">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8" name="Облако 67"/>
          <p:cNvSpPr/>
          <p:nvPr/>
        </p:nvSpPr>
        <p:spPr>
          <a:xfrm>
            <a:off x="4500562" y="5000636"/>
            <a:ext cx="571504" cy="271458"/>
          </a:xfrm>
          <a:prstGeom prst="cloud">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9" name="Облако 68"/>
          <p:cNvSpPr/>
          <p:nvPr/>
        </p:nvSpPr>
        <p:spPr>
          <a:xfrm>
            <a:off x="1714480" y="4714884"/>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Облако 69"/>
          <p:cNvSpPr/>
          <p:nvPr/>
        </p:nvSpPr>
        <p:spPr>
          <a:xfrm>
            <a:off x="4071934" y="5072074"/>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1" name="Облако 70"/>
          <p:cNvSpPr/>
          <p:nvPr/>
        </p:nvSpPr>
        <p:spPr>
          <a:xfrm>
            <a:off x="5143504" y="5286388"/>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блако 71"/>
          <p:cNvSpPr/>
          <p:nvPr/>
        </p:nvSpPr>
        <p:spPr>
          <a:xfrm>
            <a:off x="5072066" y="5214950"/>
            <a:ext cx="571504" cy="271458"/>
          </a:xfrm>
          <a:prstGeom prst="cloud">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3" name="Облако 72"/>
          <p:cNvSpPr/>
          <p:nvPr/>
        </p:nvSpPr>
        <p:spPr>
          <a:xfrm>
            <a:off x="5572132" y="5500702"/>
            <a:ext cx="571504" cy="271458"/>
          </a:xfrm>
          <a:prstGeom prst="cloud">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4" name="Облако 73"/>
          <p:cNvSpPr/>
          <p:nvPr/>
        </p:nvSpPr>
        <p:spPr>
          <a:xfrm>
            <a:off x="5643570" y="6143644"/>
            <a:ext cx="571504" cy="271458"/>
          </a:xfrm>
          <a:prstGeom prst="cloud">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5" name="Облако 74"/>
          <p:cNvSpPr/>
          <p:nvPr/>
        </p:nvSpPr>
        <p:spPr>
          <a:xfrm>
            <a:off x="5786446" y="6429396"/>
            <a:ext cx="571504" cy="271458"/>
          </a:xfrm>
          <a:prstGeom prst="cloud">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6" name="Облако 75"/>
          <p:cNvSpPr/>
          <p:nvPr/>
        </p:nvSpPr>
        <p:spPr>
          <a:xfrm>
            <a:off x="6215074" y="6572272"/>
            <a:ext cx="571504" cy="128582"/>
          </a:xfrm>
          <a:prstGeom prst="cloud">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7" name="Облако 76"/>
          <p:cNvSpPr/>
          <p:nvPr/>
        </p:nvSpPr>
        <p:spPr>
          <a:xfrm>
            <a:off x="5429256" y="5857892"/>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Облако 77"/>
          <p:cNvSpPr/>
          <p:nvPr/>
        </p:nvSpPr>
        <p:spPr>
          <a:xfrm>
            <a:off x="5786446" y="6000768"/>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9" name="Облако 78"/>
          <p:cNvSpPr/>
          <p:nvPr/>
        </p:nvSpPr>
        <p:spPr>
          <a:xfrm>
            <a:off x="6715140" y="6429396"/>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блако 79"/>
          <p:cNvSpPr/>
          <p:nvPr/>
        </p:nvSpPr>
        <p:spPr>
          <a:xfrm>
            <a:off x="4857752" y="5143512"/>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1" name="Облако 80"/>
          <p:cNvSpPr/>
          <p:nvPr/>
        </p:nvSpPr>
        <p:spPr>
          <a:xfrm>
            <a:off x="4857752" y="5072074"/>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2" name="Облако 81"/>
          <p:cNvSpPr/>
          <p:nvPr/>
        </p:nvSpPr>
        <p:spPr>
          <a:xfrm>
            <a:off x="3786182" y="5000636"/>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3" name="Облако 82"/>
          <p:cNvSpPr/>
          <p:nvPr/>
        </p:nvSpPr>
        <p:spPr>
          <a:xfrm>
            <a:off x="5286380" y="5572140"/>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4" name="Облако 83"/>
          <p:cNvSpPr/>
          <p:nvPr/>
        </p:nvSpPr>
        <p:spPr>
          <a:xfrm>
            <a:off x="5715008" y="5715016"/>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5" name="Облако 84"/>
          <p:cNvSpPr/>
          <p:nvPr/>
        </p:nvSpPr>
        <p:spPr>
          <a:xfrm>
            <a:off x="5643570" y="6429396"/>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6" name="Облако 85"/>
          <p:cNvSpPr/>
          <p:nvPr/>
        </p:nvSpPr>
        <p:spPr>
          <a:xfrm>
            <a:off x="3500430" y="4786322"/>
            <a:ext cx="571504" cy="200020"/>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7" name="Облако 86"/>
          <p:cNvSpPr/>
          <p:nvPr/>
        </p:nvSpPr>
        <p:spPr>
          <a:xfrm>
            <a:off x="2071670" y="4857760"/>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8" name="Облако 87"/>
          <p:cNvSpPr/>
          <p:nvPr/>
        </p:nvSpPr>
        <p:spPr>
          <a:xfrm>
            <a:off x="642910" y="4786322"/>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9" name="Облако 88"/>
          <p:cNvSpPr/>
          <p:nvPr/>
        </p:nvSpPr>
        <p:spPr>
          <a:xfrm>
            <a:off x="571472" y="4929198"/>
            <a:ext cx="571504" cy="271458"/>
          </a:xfrm>
          <a:prstGeom prst="cloud">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0" name="Облако 89"/>
          <p:cNvSpPr/>
          <p:nvPr/>
        </p:nvSpPr>
        <p:spPr>
          <a:xfrm>
            <a:off x="2857488" y="4714884"/>
            <a:ext cx="571504" cy="200020"/>
          </a:xfrm>
          <a:prstGeom prst="cloud">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1" name="Облако 90"/>
          <p:cNvSpPr/>
          <p:nvPr/>
        </p:nvSpPr>
        <p:spPr>
          <a:xfrm>
            <a:off x="1214414" y="4786322"/>
            <a:ext cx="571504" cy="271458"/>
          </a:xfrm>
          <a:prstGeom prst="cloud">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2" name="Облако 91"/>
          <p:cNvSpPr/>
          <p:nvPr/>
        </p:nvSpPr>
        <p:spPr>
          <a:xfrm>
            <a:off x="2928926" y="4857760"/>
            <a:ext cx="571504" cy="271458"/>
          </a:xfrm>
          <a:prstGeom prst="cloud">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3" name="Облако 92"/>
          <p:cNvSpPr/>
          <p:nvPr/>
        </p:nvSpPr>
        <p:spPr>
          <a:xfrm>
            <a:off x="2000232" y="4857760"/>
            <a:ext cx="571504" cy="271458"/>
          </a:xfrm>
          <a:prstGeom prst="cloud">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4" name="Облако 93"/>
          <p:cNvSpPr/>
          <p:nvPr/>
        </p:nvSpPr>
        <p:spPr>
          <a:xfrm>
            <a:off x="571472" y="5072074"/>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5" name="Облако 94"/>
          <p:cNvSpPr/>
          <p:nvPr/>
        </p:nvSpPr>
        <p:spPr>
          <a:xfrm>
            <a:off x="2357422" y="4714884"/>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6" name="Облако 95"/>
          <p:cNvSpPr/>
          <p:nvPr/>
        </p:nvSpPr>
        <p:spPr>
          <a:xfrm>
            <a:off x="571472" y="4143380"/>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8" name="Облако 97"/>
          <p:cNvSpPr/>
          <p:nvPr/>
        </p:nvSpPr>
        <p:spPr>
          <a:xfrm>
            <a:off x="1071538" y="4643446"/>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0" name="Облако 99"/>
          <p:cNvSpPr/>
          <p:nvPr/>
        </p:nvSpPr>
        <p:spPr>
          <a:xfrm>
            <a:off x="785786" y="4500570"/>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0" name="Овал 119"/>
          <p:cNvSpPr/>
          <p:nvPr/>
        </p:nvSpPr>
        <p:spPr>
          <a:xfrm>
            <a:off x="1428728" y="5286388"/>
            <a:ext cx="500066" cy="21431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1" name="Овал 120"/>
          <p:cNvSpPr/>
          <p:nvPr/>
        </p:nvSpPr>
        <p:spPr>
          <a:xfrm>
            <a:off x="1000100" y="6215082"/>
            <a:ext cx="500066" cy="21431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2" name="Овал 121"/>
          <p:cNvSpPr/>
          <p:nvPr/>
        </p:nvSpPr>
        <p:spPr>
          <a:xfrm>
            <a:off x="3286116" y="5429264"/>
            <a:ext cx="500066" cy="21431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3" name="Овал 122"/>
          <p:cNvSpPr/>
          <p:nvPr/>
        </p:nvSpPr>
        <p:spPr>
          <a:xfrm>
            <a:off x="4786314" y="6143644"/>
            <a:ext cx="500066" cy="21431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4" name="Овал 123"/>
          <p:cNvSpPr/>
          <p:nvPr/>
        </p:nvSpPr>
        <p:spPr>
          <a:xfrm>
            <a:off x="3143240" y="6286520"/>
            <a:ext cx="500066" cy="21431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5" name="Облако 124"/>
          <p:cNvSpPr/>
          <p:nvPr/>
        </p:nvSpPr>
        <p:spPr>
          <a:xfrm>
            <a:off x="571472" y="4357694"/>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6" name="Облако 125"/>
          <p:cNvSpPr/>
          <p:nvPr/>
        </p:nvSpPr>
        <p:spPr>
          <a:xfrm>
            <a:off x="1285852" y="4357694"/>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7" name="Облако 126"/>
          <p:cNvSpPr/>
          <p:nvPr/>
        </p:nvSpPr>
        <p:spPr>
          <a:xfrm>
            <a:off x="1500166" y="4714884"/>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8" name="Облако 127"/>
          <p:cNvSpPr/>
          <p:nvPr/>
        </p:nvSpPr>
        <p:spPr>
          <a:xfrm>
            <a:off x="1857356" y="4357694"/>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9" name="Облако 128"/>
          <p:cNvSpPr/>
          <p:nvPr/>
        </p:nvSpPr>
        <p:spPr>
          <a:xfrm>
            <a:off x="1142976" y="4786322"/>
            <a:ext cx="642942" cy="271458"/>
          </a:xfrm>
          <a:prstGeom prst="cloud">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0" name="Облако 129"/>
          <p:cNvSpPr/>
          <p:nvPr/>
        </p:nvSpPr>
        <p:spPr>
          <a:xfrm>
            <a:off x="571472" y="4500570"/>
            <a:ext cx="571504" cy="271458"/>
          </a:xfrm>
          <a:prstGeom prst="cloud">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1" name="Облако 130"/>
          <p:cNvSpPr/>
          <p:nvPr/>
        </p:nvSpPr>
        <p:spPr>
          <a:xfrm>
            <a:off x="1571604" y="4500570"/>
            <a:ext cx="571504" cy="271458"/>
          </a:xfrm>
          <a:prstGeom prst="cloud">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3" name="Облако 132"/>
          <p:cNvSpPr/>
          <p:nvPr/>
        </p:nvSpPr>
        <p:spPr>
          <a:xfrm>
            <a:off x="928662" y="4286256"/>
            <a:ext cx="571504" cy="285752"/>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4" name="Облако 133"/>
          <p:cNvSpPr/>
          <p:nvPr/>
        </p:nvSpPr>
        <p:spPr>
          <a:xfrm>
            <a:off x="571472" y="4714884"/>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5" name="Облако 134"/>
          <p:cNvSpPr/>
          <p:nvPr/>
        </p:nvSpPr>
        <p:spPr>
          <a:xfrm>
            <a:off x="3071802" y="4929198"/>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7" name="Облако 136"/>
          <p:cNvSpPr/>
          <p:nvPr/>
        </p:nvSpPr>
        <p:spPr>
          <a:xfrm>
            <a:off x="571472" y="4500570"/>
            <a:ext cx="571504" cy="271458"/>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50" name="Picture 2"/>
          <p:cNvPicPr>
            <a:picLocks noGrp="1" noChangeAspect="1" noChangeArrowheads="1"/>
          </p:cNvPicPr>
          <p:nvPr>
            <p:ph idx="1"/>
          </p:nvPr>
        </p:nvPicPr>
        <p:blipFill>
          <a:blip r:embed="rId11" cstate="print"/>
          <a:srcRect/>
          <a:stretch>
            <a:fillRect/>
          </a:stretch>
        </p:blipFill>
        <p:spPr bwMode="auto">
          <a:xfrm flipH="1">
            <a:off x="7143768" y="3857628"/>
            <a:ext cx="1785950" cy="2786082"/>
          </a:xfrm>
          <a:prstGeom prst="rect">
            <a:avLst/>
          </a:prstGeom>
          <a:noFill/>
          <a:ln w="9525">
            <a:noFill/>
            <a:miter lim="800000"/>
            <a:headEnd/>
            <a:tailEnd/>
          </a:ln>
          <a:effectLst/>
        </p:spPr>
      </p:pic>
      <p:pic>
        <p:nvPicPr>
          <p:cNvPr id="16390" name="Picture 6" descr="C:\Users\User\Desktop\uzn_1354544366.jpg"/>
          <p:cNvPicPr>
            <a:picLocks noChangeAspect="1" noChangeArrowheads="1"/>
          </p:cNvPicPr>
          <p:nvPr/>
        </p:nvPicPr>
        <p:blipFill>
          <a:blip r:embed="rId12"/>
          <a:srcRect/>
          <a:stretch>
            <a:fillRect/>
          </a:stretch>
        </p:blipFill>
        <p:spPr bwMode="auto">
          <a:xfrm>
            <a:off x="571472" y="2357430"/>
            <a:ext cx="1928826" cy="2571768"/>
          </a:xfrm>
          <a:prstGeom prst="rect">
            <a:avLst/>
          </a:prstGeom>
          <a:noFill/>
        </p:spPr>
      </p:pic>
      <p:sp>
        <p:nvSpPr>
          <p:cNvPr id="154" name="Облако 153"/>
          <p:cNvSpPr/>
          <p:nvPr/>
        </p:nvSpPr>
        <p:spPr>
          <a:xfrm>
            <a:off x="1643042" y="4714884"/>
            <a:ext cx="571504" cy="285752"/>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5" name="Облако 154"/>
          <p:cNvSpPr/>
          <p:nvPr/>
        </p:nvSpPr>
        <p:spPr>
          <a:xfrm>
            <a:off x="571472" y="4786322"/>
            <a:ext cx="642942" cy="214314"/>
          </a:xfrm>
          <a:prstGeom prst="cloud">
            <a:avLst/>
          </a:prstGeom>
          <a:solidFill>
            <a:schemeClr val="accent1">
              <a:lumMod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6" name="Облако 155"/>
          <p:cNvSpPr/>
          <p:nvPr/>
        </p:nvSpPr>
        <p:spPr>
          <a:xfrm>
            <a:off x="2071670" y="4714884"/>
            <a:ext cx="642942" cy="271458"/>
          </a:xfrm>
          <a:prstGeom prst="cloud">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7" name="Облако 156"/>
          <p:cNvSpPr/>
          <p:nvPr/>
        </p:nvSpPr>
        <p:spPr>
          <a:xfrm>
            <a:off x="2000232" y="4786322"/>
            <a:ext cx="642942" cy="128582"/>
          </a:xfrm>
          <a:prstGeom prst="cloud">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8" name="Облако 157"/>
          <p:cNvSpPr/>
          <p:nvPr/>
        </p:nvSpPr>
        <p:spPr>
          <a:xfrm>
            <a:off x="1142976" y="4786322"/>
            <a:ext cx="642942" cy="271458"/>
          </a:xfrm>
          <a:prstGeom prst="cloud">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9" name="Прямоугольник 158"/>
          <p:cNvSpPr/>
          <p:nvPr/>
        </p:nvSpPr>
        <p:spPr>
          <a:xfrm rot="3328710">
            <a:off x="1897635" y="2271445"/>
            <a:ext cx="1094723" cy="500066"/>
          </a:xfrm>
          <a:prstGeom prst="rect">
            <a:avLst/>
          </a:prstGeom>
          <a:solidFill>
            <a:srgbClr val="F0F8FA"/>
          </a:solidFill>
          <a:ln>
            <a:solidFill>
              <a:srgbClr val="F0F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0" name="Прямоугольник 159"/>
          <p:cNvSpPr/>
          <p:nvPr/>
        </p:nvSpPr>
        <p:spPr>
          <a:xfrm rot="19406332">
            <a:off x="2258557" y="4021673"/>
            <a:ext cx="756925" cy="397814"/>
          </a:xfrm>
          <a:prstGeom prst="rect">
            <a:avLst/>
          </a:prstGeom>
          <a:solidFill>
            <a:srgbClr val="F0F8FA"/>
          </a:solidFill>
          <a:ln>
            <a:solidFill>
              <a:srgbClr val="F0F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1" name="Прямоугольник 160"/>
          <p:cNvSpPr/>
          <p:nvPr/>
        </p:nvSpPr>
        <p:spPr>
          <a:xfrm>
            <a:off x="571472" y="2357430"/>
            <a:ext cx="357190" cy="500066"/>
          </a:xfrm>
          <a:prstGeom prst="rect">
            <a:avLst/>
          </a:prstGeom>
          <a:solidFill>
            <a:srgbClr val="F0F8FA"/>
          </a:solidFill>
          <a:ln>
            <a:solidFill>
              <a:srgbClr val="F0F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62" name="Picture 2"/>
          <p:cNvPicPr>
            <a:picLocks noChangeAspect="1" noChangeArrowheads="1"/>
          </p:cNvPicPr>
          <p:nvPr/>
        </p:nvPicPr>
        <p:blipFill>
          <a:blip r:embed="rId13" cstate="print"/>
          <a:srcRect/>
          <a:stretch>
            <a:fillRect/>
          </a:stretch>
        </p:blipFill>
        <p:spPr bwMode="auto">
          <a:xfrm>
            <a:off x="7143768" y="6357958"/>
            <a:ext cx="1785950" cy="357190"/>
          </a:xfrm>
          <a:prstGeom prst="rect">
            <a:avLst/>
          </a:prstGeom>
          <a:noFill/>
          <a:ln w="9525">
            <a:noFill/>
            <a:miter lim="800000"/>
            <a:headEnd/>
            <a:tailEnd/>
          </a:ln>
          <a:effectLst/>
        </p:spPr>
      </p:pic>
      <p:sp>
        <p:nvSpPr>
          <p:cNvPr id="163" name="Прямоугольник 162"/>
          <p:cNvSpPr/>
          <p:nvPr/>
        </p:nvSpPr>
        <p:spPr>
          <a:xfrm rot="19640577">
            <a:off x="6756046" y="3534699"/>
            <a:ext cx="561980" cy="581028"/>
          </a:xfrm>
          <a:prstGeom prst="rect">
            <a:avLst/>
          </a:prstGeom>
          <a:solidFill>
            <a:srgbClr val="F0F8FA"/>
          </a:solidFill>
          <a:ln>
            <a:solidFill>
              <a:srgbClr val="F0F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4" name="Прямоугольник 163"/>
          <p:cNvSpPr/>
          <p:nvPr/>
        </p:nvSpPr>
        <p:spPr>
          <a:xfrm rot="2559121">
            <a:off x="7530806" y="3731489"/>
            <a:ext cx="347666" cy="223838"/>
          </a:xfrm>
          <a:prstGeom prst="rect">
            <a:avLst/>
          </a:prstGeom>
          <a:solidFill>
            <a:srgbClr val="F0F8FA"/>
          </a:solidFill>
          <a:ln>
            <a:solidFill>
              <a:srgbClr val="F0F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5" name="Прямоугольник 164"/>
          <p:cNvSpPr/>
          <p:nvPr/>
        </p:nvSpPr>
        <p:spPr>
          <a:xfrm rot="1423277">
            <a:off x="8072462" y="3571876"/>
            <a:ext cx="276228" cy="295276"/>
          </a:xfrm>
          <a:prstGeom prst="rect">
            <a:avLst/>
          </a:prstGeom>
          <a:solidFill>
            <a:srgbClr val="F0F8FA"/>
          </a:solidFill>
          <a:ln>
            <a:solidFill>
              <a:srgbClr val="F0F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6" name="Прямоугольник 165"/>
          <p:cNvSpPr/>
          <p:nvPr/>
        </p:nvSpPr>
        <p:spPr>
          <a:xfrm rot="19563068">
            <a:off x="6861960" y="4692792"/>
            <a:ext cx="285752" cy="357190"/>
          </a:xfrm>
          <a:prstGeom prst="rect">
            <a:avLst/>
          </a:prstGeom>
          <a:solidFill>
            <a:srgbClr val="F0F8FA"/>
          </a:solidFill>
          <a:ln>
            <a:solidFill>
              <a:srgbClr val="F0F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7" name="Прямоугольник 166"/>
          <p:cNvSpPr/>
          <p:nvPr/>
        </p:nvSpPr>
        <p:spPr>
          <a:xfrm rot="19669484">
            <a:off x="6958241" y="5105116"/>
            <a:ext cx="212633" cy="367166"/>
          </a:xfrm>
          <a:prstGeom prst="rect">
            <a:avLst/>
          </a:prstGeom>
          <a:solidFill>
            <a:srgbClr val="F0F8FA"/>
          </a:solidFill>
          <a:ln>
            <a:solidFill>
              <a:srgbClr val="F0F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8" name="Прямоугольник 167"/>
          <p:cNvSpPr/>
          <p:nvPr/>
        </p:nvSpPr>
        <p:spPr>
          <a:xfrm>
            <a:off x="3428992" y="2857496"/>
            <a:ext cx="1071570" cy="785818"/>
          </a:xfrm>
          <a:prstGeom prst="rect">
            <a:avLst/>
          </a:prstGeom>
          <a:solidFill>
            <a:srgbClr val="F0F8FA"/>
          </a:solidFill>
          <a:ln>
            <a:solidFill>
              <a:srgbClr val="F0F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9" name="Прямоугольник 168"/>
          <p:cNvSpPr/>
          <p:nvPr/>
        </p:nvSpPr>
        <p:spPr>
          <a:xfrm>
            <a:off x="3857620" y="2786058"/>
            <a:ext cx="847732" cy="500066"/>
          </a:xfrm>
          <a:prstGeom prst="rect">
            <a:avLst/>
          </a:prstGeom>
          <a:solidFill>
            <a:srgbClr val="F0F8FA"/>
          </a:solidFill>
          <a:ln>
            <a:solidFill>
              <a:srgbClr val="F0F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0" name="Прямоугольник 169"/>
          <p:cNvSpPr/>
          <p:nvPr/>
        </p:nvSpPr>
        <p:spPr>
          <a:xfrm>
            <a:off x="3000364" y="3571876"/>
            <a:ext cx="847732" cy="928694"/>
          </a:xfrm>
          <a:prstGeom prst="rect">
            <a:avLst/>
          </a:prstGeom>
          <a:solidFill>
            <a:srgbClr val="F0F8FA"/>
          </a:solidFill>
          <a:ln>
            <a:solidFill>
              <a:srgbClr val="F0F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1" name="Прямоугольник 170"/>
          <p:cNvSpPr/>
          <p:nvPr/>
        </p:nvSpPr>
        <p:spPr>
          <a:xfrm rot="18777151">
            <a:off x="3476949" y="3230945"/>
            <a:ext cx="847732" cy="500066"/>
          </a:xfrm>
          <a:prstGeom prst="rect">
            <a:avLst/>
          </a:prstGeom>
          <a:solidFill>
            <a:srgbClr val="F0F8FA"/>
          </a:solidFill>
          <a:ln>
            <a:solidFill>
              <a:srgbClr val="F0F8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2" name="Облако 171"/>
          <p:cNvSpPr/>
          <p:nvPr/>
        </p:nvSpPr>
        <p:spPr>
          <a:xfrm>
            <a:off x="6715140" y="1500174"/>
            <a:ext cx="2000264" cy="714380"/>
          </a:xfrm>
          <a:prstGeom prst="cloud">
            <a:avLst/>
          </a:prstGeom>
          <a:solidFill>
            <a:schemeClr val="accent2">
              <a:lumMod val="20000"/>
              <a:lumOff val="80000"/>
            </a:schemeClr>
          </a:solidFill>
          <a:ln>
            <a:solidFill>
              <a:srgbClr val="9DD1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3" name="Облако 172"/>
          <p:cNvSpPr/>
          <p:nvPr/>
        </p:nvSpPr>
        <p:spPr>
          <a:xfrm>
            <a:off x="4000496" y="1571612"/>
            <a:ext cx="2214578" cy="714380"/>
          </a:xfrm>
          <a:prstGeom prst="cloud">
            <a:avLst/>
          </a:prstGeom>
          <a:solidFill>
            <a:schemeClr val="accent2">
              <a:lumMod val="20000"/>
              <a:lumOff val="80000"/>
            </a:schemeClr>
          </a:solidFill>
          <a:ln>
            <a:solidFill>
              <a:srgbClr val="9DD1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4" name="Овал 173"/>
          <p:cNvSpPr/>
          <p:nvPr/>
        </p:nvSpPr>
        <p:spPr>
          <a:xfrm>
            <a:off x="7500958" y="6286520"/>
            <a:ext cx="357190" cy="214314"/>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5" name="Овал 174"/>
          <p:cNvSpPr/>
          <p:nvPr/>
        </p:nvSpPr>
        <p:spPr>
          <a:xfrm>
            <a:off x="7358082" y="6429396"/>
            <a:ext cx="357190" cy="214314"/>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6" name="Овал 175"/>
          <p:cNvSpPr/>
          <p:nvPr/>
        </p:nvSpPr>
        <p:spPr>
          <a:xfrm>
            <a:off x="7072330" y="6429396"/>
            <a:ext cx="357190" cy="214314"/>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7" name="Овал 176"/>
          <p:cNvSpPr/>
          <p:nvPr/>
        </p:nvSpPr>
        <p:spPr>
          <a:xfrm>
            <a:off x="7286644" y="6215082"/>
            <a:ext cx="357190" cy="214314"/>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8" name="Овал 177"/>
          <p:cNvSpPr/>
          <p:nvPr/>
        </p:nvSpPr>
        <p:spPr>
          <a:xfrm>
            <a:off x="7000892" y="6286520"/>
            <a:ext cx="357190" cy="214314"/>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9" name="Овал 178"/>
          <p:cNvSpPr/>
          <p:nvPr/>
        </p:nvSpPr>
        <p:spPr>
          <a:xfrm>
            <a:off x="7215206" y="6357958"/>
            <a:ext cx="428628" cy="142876"/>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0" name="Облако 179"/>
          <p:cNvSpPr/>
          <p:nvPr/>
        </p:nvSpPr>
        <p:spPr>
          <a:xfrm>
            <a:off x="642910" y="1643050"/>
            <a:ext cx="3071834" cy="714380"/>
          </a:xfrm>
          <a:prstGeom prst="cloud">
            <a:avLst/>
          </a:prstGeom>
          <a:solidFill>
            <a:schemeClr val="accent2">
              <a:lumMod val="20000"/>
              <a:lumOff val="80000"/>
            </a:schemeClr>
          </a:solidFill>
          <a:ln>
            <a:solidFill>
              <a:srgbClr val="9DD1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07465285"/>
      </p:ext>
    </p:extLst>
  </p:cSld>
  <p:clrMapOvr>
    <a:masterClrMapping/>
  </p:clrMapOvr>
  <p:transition spd="slow">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5429264"/>
            <a:ext cx="8586790" cy="1143000"/>
          </a:xfrm>
        </p:spPr>
        <p:txBody>
          <a:bodyPr>
            <a:noAutofit/>
          </a:bodyPr>
          <a:lstStyle/>
          <a:p>
            <a:pPr algn="just"/>
            <a:r>
              <a:rPr lang="ru-RU" sz="2400" dirty="0" smtClean="0">
                <a:latin typeface="Times New Roman" pitchFamily="18" charset="0"/>
                <a:cs typeface="Times New Roman" pitchFamily="18" charset="0"/>
              </a:rPr>
              <a:t>   А своим братьям и сёстрам мышонок рассказал, как он путешествовал по берегу пруда и увидел чудеса большого мира.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a:t>
            </a:r>
            <a:endParaRPr lang="ru-RU" sz="2400" dirty="0"/>
          </a:p>
        </p:txBody>
      </p:sp>
      <p:pic>
        <p:nvPicPr>
          <p:cNvPr id="10" name="Picture 4"/>
          <p:cNvPicPr>
            <a:picLocks noChangeAspect="1" noChangeArrowheads="1"/>
          </p:cNvPicPr>
          <p:nvPr/>
        </p:nvPicPr>
        <p:blipFill>
          <a:blip r:embed="rId2"/>
          <a:srcRect/>
          <a:stretch>
            <a:fillRect/>
          </a:stretch>
        </p:blipFill>
        <p:spPr bwMode="auto">
          <a:xfrm>
            <a:off x="3643306" y="3071810"/>
            <a:ext cx="4572032" cy="2103452"/>
          </a:xfrm>
          <a:prstGeom prst="rect">
            <a:avLst/>
          </a:prstGeom>
          <a:noFill/>
          <a:ln w="9525">
            <a:noFill/>
            <a:miter lim="800000"/>
            <a:headEnd/>
            <a:tailEnd/>
          </a:ln>
          <a:effectLst/>
        </p:spPr>
      </p:pic>
      <p:sp>
        <p:nvSpPr>
          <p:cNvPr id="12" name="Прямоугольник 11"/>
          <p:cNvSpPr/>
          <p:nvPr/>
        </p:nvSpPr>
        <p:spPr>
          <a:xfrm>
            <a:off x="285720" y="214290"/>
            <a:ext cx="8572560" cy="285752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2054" name="Picture 6"/>
          <p:cNvPicPr>
            <a:picLocks noChangeAspect="1" noChangeArrowheads="1"/>
          </p:cNvPicPr>
          <p:nvPr/>
        </p:nvPicPr>
        <p:blipFill>
          <a:blip r:embed="rId3"/>
          <a:srcRect/>
          <a:stretch>
            <a:fillRect/>
          </a:stretch>
        </p:blipFill>
        <p:spPr bwMode="auto">
          <a:xfrm flipH="1">
            <a:off x="6000760" y="214290"/>
            <a:ext cx="2800370" cy="2428892"/>
          </a:xfrm>
          <a:prstGeom prst="rect">
            <a:avLst/>
          </a:prstGeom>
          <a:noFill/>
          <a:ln w="9525">
            <a:noFill/>
            <a:miter lim="800000"/>
            <a:headEnd/>
            <a:tailEnd/>
          </a:ln>
          <a:effectLst/>
        </p:spPr>
      </p:pic>
      <p:sp>
        <p:nvSpPr>
          <p:cNvPr id="23" name="Прямоугольник 22"/>
          <p:cNvSpPr/>
          <p:nvPr/>
        </p:nvSpPr>
        <p:spPr>
          <a:xfrm>
            <a:off x="285720" y="3071810"/>
            <a:ext cx="3429024" cy="157163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4" name="Прямоугольник 23"/>
          <p:cNvSpPr/>
          <p:nvPr/>
        </p:nvSpPr>
        <p:spPr>
          <a:xfrm>
            <a:off x="1357290" y="4357694"/>
            <a:ext cx="714380" cy="21431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6" name="Прямоугольник 25"/>
          <p:cNvSpPr/>
          <p:nvPr/>
        </p:nvSpPr>
        <p:spPr>
          <a:xfrm>
            <a:off x="6000760" y="1857364"/>
            <a:ext cx="1714512" cy="785818"/>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8" name="Прямоугольник 27"/>
          <p:cNvSpPr/>
          <p:nvPr/>
        </p:nvSpPr>
        <p:spPr>
          <a:xfrm>
            <a:off x="1785918" y="2071678"/>
            <a:ext cx="428628" cy="85725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9" name="Прямоугольник 28"/>
          <p:cNvSpPr/>
          <p:nvPr/>
        </p:nvSpPr>
        <p:spPr>
          <a:xfrm>
            <a:off x="5929322" y="1000108"/>
            <a:ext cx="561980" cy="100013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0" name="Прямоугольник 29"/>
          <p:cNvSpPr/>
          <p:nvPr/>
        </p:nvSpPr>
        <p:spPr>
          <a:xfrm>
            <a:off x="6286512" y="1500174"/>
            <a:ext cx="704856" cy="3476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1" name="Прямоугольник 30"/>
          <p:cNvSpPr/>
          <p:nvPr/>
        </p:nvSpPr>
        <p:spPr>
          <a:xfrm>
            <a:off x="7572396" y="2143116"/>
            <a:ext cx="571504" cy="633418"/>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34" name="Picture 2"/>
          <p:cNvPicPr>
            <a:picLocks noChangeAspect="1" noChangeArrowheads="1"/>
          </p:cNvPicPr>
          <p:nvPr/>
        </p:nvPicPr>
        <p:blipFill>
          <a:blip r:embed="rId4"/>
          <a:srcRect/>
          <a:stretch>
            <a:fillRect/>
          </a:stretch>
        </p:blipFill>
        <p:spPr bwMode="auto">
          <a:xfrm>
            <a:off x="285720" y="4643446"/>
            <a:ext cx="8572560" cy="571504"/>
          </a:xfrm>
          <a:prstGeom prst="rect">
            <a:avLst/>
          </a:prstGeom>
          <a:noFill/>
          <a:ln w="9525">
            <a:noFill/>
            <a:miter lim="800000"/>
            <a:headEnd/>
            <a:tailEnd/>
          </a:ln>
          <a:effectLst/>
        </p:spPr>
      </p:pic>
      <p:sp>
        <p:nvSpPr>
          <p:cNvPr id="35" name="Прямоугольник 34"/>
          <p:cNvSpPr/>
          <p:nvPr/>
        </p:nvSpPr>
        <p:spPr>
          <a:xfrm rot="18896058">
            <a:off x="4772039" y="2480914"/>
            <a:ext cx="561980" cy="100013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6" name="Прямоугольник 35"/>
          <p:cNvSpPr/>
          <p:nvPr/>
        </p:nvSpPr>
        <p:spPr>
          <a:xfrm>
            <a:off x="5143504" y="2285992"/>
            <a:ext cx="571504" cy="107157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7" name="Прямоугольник 36"/>
          <p:cNvSpPr/>
          <p:nvPr/>
        </p:nvSpPr>
        <p:spPr>
          <a:xfrm rot="19171398">
            <a:off x="4314835" y="2933125"/>
            <a:ext cx="561980" cy="29527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8" name="Прямоугольник 37"/>
          <p:cNvSpPr/>
          <p:nvPr/>
        </p:nvSpPr>
        <p:spPr>
          <a:xfrm>
            <a:off x="6715140" y="2285992"/>
            <a:ext cx="480112" cy="107157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9" name="Прямоугольник 38"/>
          <p:cNvSpPr/>
          <p:nvPr/>
        </p:nvSpPr>
        <p:spPr>
          <a:xfrm>
            <a:off x="7643834" y="3000372"/>
            <a:ext cx="561980" cy="223838"/>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0" name="Прямоугольник 39"/>
          <p:cNvSpPr/>
          <p:nvPr/>
        </p:nvSpPr>
        <p:spPr>
          <a:xfrm rot="1960532">
            <a:off x="8277181" y="3060763"/>
            <a:ext cx="318221" cy="322385"/>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1" name="Прямоугольник 40"/>
          <p:cNvSpPr/>
          <p:nvPr/>
        </p:nvSpPr>
        <p:spPr>
          <a:xfrm>
            <a:off x="1714480" y="1142984"/>
            <a:ext cx="633418" cy="100013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2" name="Прямоугольник 41"/>
          <p:cNvSpPr/>
          <p:nvPr/>
        </p:nvSpPr>
        <p:spPr>
          <a:xfrm>
            <a:off x="714348" y="1928802"/>
            <a:ext cx="1071570" cy="5000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3" name="Прямоугольник 42"/>
          <p:cNvSpPr/>
          <p:nvPr/>
        </p:nvSpPr>
        <p:spPr>
          <a:xfrm>
            <a:off x="8072462" y="3071810"/>
            <a:ext cx="785818" cy="157163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9" name="Прямоугольник 48"/>
          <p:cNvSpPr/>
          <p:nvPr/>
        </p:nvSpPr>
        <p:spPr>
          <a:xfrm rot="3478408">
            <a:off x="3506659" y="2646530"/>
            <a:ext cx="561980" cy="100013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0" name="Прямоугольник 49"/>
          <p:cNvSpPr/>
          <p:nvPr/>
        </p:nvSpPr>
        <p:spPr>
          <a:xfrm rot="13924368">
            <a:off x="6138189" y="2724277"/>
            <a:ext cx="313108" cy="590808"/>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2" name="Овал 51"/>
          <p:cNvSpPr/>
          <p:nvPr/>
        </p:nvSpPr>
        <p:spPr>
          <a:xfrm>
            <a:off x="8215338" y="4857760"/>
            <a:ext cx="214314" cy="142876"/>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3" name="Овал 52"/>
          <p:cNvSpPr/>
          <p:nvPr/>
        </p:nvSpPr>
        <p:spPr>
          <a:xfrm>
            <a:off x="8072462" y="4643446"/>
            <a:ext cx="214314" cy="142876"/>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8001024" y="4857760"/>
            <a:ext cx="214314" cy="142876"/>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5" name="Овал 54"/>
          <p:cNvSpPr/>
          <p:nvPr/>
        </p:nvSpPr>
        <p:spPr>
          <a:xfrm>
            <a:off x="8286776" y="4714884"/>
            <a:ext cx="214314" cy="142876"/>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6" name="Овал 55"/>
          <p:cNvSpPr/>
          <p:nvPr/>
        </p:nvSpPr>
        <p:spPr>
          <a:xfrm>
            <a:off x="7929586" y="4714884"/>
            <a:ext cx="214314" cy="142876"/>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7" name="Овал 56"/>
          <p:cNvSpPr/>
          <p:nvPr/>
        </p:nvSpPr>
        <p:spPr>
          <a:xfrm>
            <a:off x="6429388" y="4929198"/>
            <a:ext cx="214314" cy="142876"/>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8" name="Овал 57"/>
          <p:cNvSpPr/>
          <p:nvPr/>
        </p:nvSpPr>
        <p:spPr>
          <a:xfrm>
            <a:off x="6286512" y="4857760"/>
            <a:ext cx="214314" cy="142876"/>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9" name="Овал 58"/>
          <p:cNvSpPr/>
          <p:nvPr/>
        </p:nvSpPr>
        <p:spPr>
          <a:xfrm>
            <a:off x="6429388" y="4714884"/>
            <a:ext cx="214314" cy="142876"/>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0" name="Овал 59"/>
          <p:cNvSpPr/>
          <p:nvPr/>
        </p:nvSpPr>
        <p:spPr>
          <a:xfrm>
            <a:off x="6643702" y="4929198"/>
            <a:ext cx="214314" cy="142876"/>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1" name="Овал 60"/>
          <p:cNvSpPr/>
          <p:nvPr/>
        </p:nvSpPr>
        <p:spPr>
          <a:xfrm>
            <a:off x="6643702" y="4786322"/>
            <a:ext cx="214314" cy="142876"/>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Овал 61"/>
          <p:cNvSpPr/>
          <p:nvPr/>
        </p:nvSpPr>
        <p:spPr>
          <a:xfrm>
            <a:off x="3286116" y="4857760"/>
            <a:ext cx="214314" cy="142876"/>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3" name="Овал 62"/>
          <p:cNvSpPr/>
          <p:nvPr/>
        </p:nvSpPr>
        <p:spPr>
          <a:xfrm>
            <a:off x="3500430" y="4857760"/>
            <a:ext cx="214314" cy="142876"/>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63"/>
          <p:cNvSpPr/>
          <p:nvPr/>
        </p:nvSpPr>
        <p:spPr>
          <a:xfrm>
            <a:off x="3500430" y="5000636"/>
            <a:ext cx="214314" cy="142876"/>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5" name="Овал 64"/>
          <p:cNvSpPr/>
          <p:nvPr/>
        </p:nvSpPr>
        <p:spPr>
          <a:xfrm>
            <a:off x="3286116" y="5000636"/>
            <a:ext cx="214314" cy="142876"/>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6" name="Овал 65"/>
          <p:cNvSpPr/>
          <p:nvPr/>
        </p:nvSpPr>
        <p:spPr>
          <a:xfrm>
            <a:off x="3643306" y="4929198"/>
            <a:ext cx="214314" cy="142876"/>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7" name="Овал 66"/>
          <p:cNvSpPr/>
          <p:nvPr/>
        </p:nvSpPr>
        <p:spPr>
          <a:xfrm>
            <a:off x="1000100" y="4714884"/>
            <a:ext cx="214314" cy="142876"/>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8" name="Овал 67"/>
          <p:cNvSpPr/>
          <p:nvPr/>
        </p:nvSpPr>
        <p:spPr>
          <a:xfrm>
            <a:off x="928662" y="4857760"/>
            <a:ext cx="214314" cy="142876"/>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9" name="Овал 68"/>
          <p:cNvSpPr/>
          <p:nvPr/>
        </p:nvSpPr>
        <p:spPr>
          <a:xfrm>
            <a:off x="1285852" y="4857760"/>
            <a:ext cx="214314" cy="142876"/>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Овал 69"/>
          <p:cNvSpPr/>
          <p:nvPr/>
        </p:nvSpPr>
        <p:spPr>
          <a:xfrm>
            <a:off x="1285852" y="4714884"/>
            <a:ext cx="214314" cy="142876"/>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1" name="Овал 70"/>
          <p:cNvSpPr/>
          <p:nvPr/>
        </p:nvSpPr>
        <p:spPr>
          <a:xfrm>
            <a:off x="1071538" y="4929198"/>
            <a:ext cx="214314" cy="142876"/>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8072462" y="4786322"/>
            <a:ext cx="285752" cy="142876"/>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3" name="Овал 72"/>
          <p:cNvSpPr/>
          <p:nvPr/>
        </p:nvSpPr>
        <p:spPr>
          <a:xfrm>
            <a:off x="6429388" y="4857760"/>
            <a:ext cx="285752" cy="142876"/>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4" name="Овал 73"/>
          <p:cNvSpPr/>
          <p:nvPr/>
        </p:nvSpPr>
        <p:spPr>
          <a:xfrm>
            <a:off x="3428992" y="4929198"/>
            <a:ext cx="285752" cy="142876"/>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5" name="Овал 74"/>
          <p:cNvSpPr/>
          <p:nvPr/>
        </p:nvSpPr>
        <p:spPr>
          <a:xfrm>
            <a:off x="1071538" y="4786322"/>
            <a:ext cx="285752" cy="142876"/>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8434" name="Picture 2"/>
          <p:cNvPicPr>
            <a:picLocks noChangeAspect="1" noChangeArrowheads="1"/>
          </p:cNvPicPr>
          <p:nvPr/>
        </p:nvPicPr>
        <p:blipFill>
          <a:blip r:embed="rId5"/>
          <a:srcRect/>
          <a:stretch>
            <a:fillRect/>
          </a:stretch>
        </p:blipFill>
        <p:spPr bwMode="auto">
          <a:xfrm flipH="1">
            <a:off x="1571604" y="3214686"/>
            <a:ext cx="1702606" cy="1857378"/>
          </a:xfrm>
          <a:prstGeom prst="rect">
            <a:avLst/>
          </a:prstGeom>
          <a:noFill/>
          <a:ln w="9525">
            <a:noFill/>
            <a:miter lim="800000"/>
            <a:headEnd/>
            <a:tailEnd/>
          </a:ln>
          <a:effectLst/>
        </p:spPr>
      </p:pic>
      <p:pic>
        <p:nvPicPr>
          <p:cNvPr id="76" name="Picture 2"/>
          <p:cNvPicPr>
            <a:picLocks noChangeAspect="1" noChangeArrowheads="1"/>
          </p:cNvPicPr>
          <p:nvPr/>
        </p:nvPicPr>
        <p:blipFill>
          <a:blip r:embed="rId6" cstate="print"/>
          <a:srcRect/>
          <a:stretch>
            <a:fillRect/>
          </a:stretch>
        </p:blipFill>
        <p:spPr bwMode="auto">
          <a:xfrm>
            <a:off x="1571604" y="4643446"/>
            <a:ext cx="1714512" cy="428628"/>
          </a:xfrm>
          <a:prstGeom prst="rect">
            <a:avLst/>
          </a:prstGeom>
          <a:noFill/>
          <a:ln w="9525">
            <a:noFill/>
            <a:miter lim="800000"/>
            <a:headEnd/>
            <a:tailEnd/>
          </a:ln>
          <a:effectLst/>
        </p:spPr>
      </p:pic>
      <p:pic>
        <p:nvPicPr>
          <p:cNvPr id="18435" name="Picture 3"/>
          <p:cNvPicPr>
            <a:picLocks noChangeAspect="1" noChangeArrowheads="1"/>
          </p:cNvPicPr>
          <p:nvPr/>
        </p:nvPicPr>
        <p:blipFill>
          <a:blip r:embed="rId7"/>
          <a:srcRect/>
          <a:stretch>
            <a:fillRect/>
          </a:stretch>
        </p:blipFill>
        <p:spPr bwMode="auto">
          <a:xfrm rot="2898994">
            <a:off x="2739076" y="461336"/>
            <a:ext cx="708283" cy="957139"/>
          </a:xfrm>
          <a:prstGeom prst="rect">
            <a:avLst/>
          </a:prstGeom>
          <a:noFill/>
          <a:ln w="9525">
            <a:noFill/>
            <a:miter lim="800000"/>
            <a:headEnd/>
            <a:tailEnd/>
          </a:ln>
          <a:effectLst/>
        </p:spPr>
      </p:pic>
      <p:pic>
        <p:nvPicPr>
          <p:cNvPr id="18436" name="Picture 4"/>
          <p:cNvPicPr>
            <a:picLocks noChangeAspect="1" noChangeArrowheads="1"/>
          </p:cNvPicPr>
          <p:nvPr/>
        </p:nvPicPr>
        <p:blipFill>
          <a:blip r:embed="rId7"/>
          <a:srcRect/>
          <a:stretch>
            <a:fillRect/>
          </a:stretch>
        </p:blipFill>
        <p:spPr bwMode="auto">
          <a:xfrm rot="19373531" flipH="1">
            <a:off x="4903882" y="1183501"/>
            <a:ext cx="686995" cy="941079"/>
          </a:xfrm>
          <a:prstGeom prst="rect">
            <a:avLst/>
          </a:prstGeom>
          <a:noFill/>
          <a:ln w="9525">
            <a:noFill/>
            <a:miter lim="800000"/>
            <a:headEnd/>
            <a:tailEnd/>
          </a:ln>
          <a:effectLst/>
        </p:spPr>
      </p:pic>
      <p:sp>
        <p:nvSpPr>
          <p:cNvPr id="77" name="Прямоугольник 76"/>
          <p:cNvSpPr/>
          <p:nvPr/>
        </p:nvSpPr>
        <p:spPr>
          <a:xfrm>
            <a:off x="4929190" y="1928802"/>
            <a:ext cx="704856" cy="3476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8" name="Прямоугольник 77"/>
          <p:cNvSpPr/>
          <p:nvPr/>
        </p:nvSpPr>
        <p:spPr>
          <a:xfrm>
            <a:off x="2643174" y="1142984"/>
            <a:ext cx="704856" cy="3476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9" name="Прямоугольник 78"/>
          <p:cNvSpPr/>
          <p:nvPr/>
        </p:nvSpPr>
        <p:spPr>
          <a:xfrm rot="19651496">
            <a:off x="4667263" y="1373108"/>
            <a:ext cx="383347" cy="20039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0" name="Прямоугольник 79"/>
          <p:cNvSpPr/>
          <p:nvPr/>
        </p:nvSpPr>
        <p:spPr>
          <a:xfrm>
            <a:off x="3286116" y="571480"/>
            <a:ext cx="704856" cy="3476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81" name="Picture 12"/>
          <p:cNvPicPr>
            <a:picLocks noChangeAspect="1" noChangeArrowheads="1"/>
          </p:cNvPicPr>
          <p:nvPr/>
        </p:nvPicPr>
        <p:blipFill>
          <a:blip r:embed="rId8"/>
          <a:srcRect/>
          <a:stretch>
            <a:fillRect/>
          </a:stretch>
        </p:blipFill>
        <p:spPr bwMode="auto">
          <a:xfrm flipH="1">
            <a:off x="285720" y="214290"/>
            <a:ext cx="2143140" cy="2643206"/>
          </a:xfrm>
          <a:prstGeom prst="rect">
            <a:avLst/>
          </a:prstGeom>
          <a:noFill/>
          <a:ln w="9525">
            <a:noFill/>
            <a:miter lim="800000"/>
            <a:headEnd/>
            <a:tailEnd/>
          </a:ln>
          <a:effectLst/>
        </p:spPr>
      </p:pic>
      <p:sp>
        <p:nvSpPr>
          <p:cNvPr id="84" name="Прямоугольник 83"/>
          <p:cNvSpPr/>
          <p:nvPr/>
        </p:nvSpPr>
        <p:spPr>
          <a:xfrm>
            <a:off x="1500166" y="2571744"/>
            <a:ext cx="857256" cy="785818"/>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5" name="Прямоугольник 84"/>
          <p:cNvSpPr/>
          <p:nvPr/>
        </p:nvSpPr>
        <p:spPr>
          <a:xfrm>
            <a:off x="1428728" y="3214686"/>
            <a:ext cx="714380" cy="28575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6" name="Прямоугольник 85"/>
          <p:cNvSpPr/>
          <p:nvPr/>
        </p:nvSpPr>
        <p:spPr>
          <a:xfrm>
            <a:off x="2857488" y="4000504"/>
            <a:ext cx="714380" cy="64294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7" name="Прямоугольник 86"/>
          <p:cNvSpPr/>
          <p:nvPr/>
        </p:nvSpPr>
        <p:spPr>
          <a:xfrm rot="21226286">
            <a:off x="3085807" y="3195769"/>
            <a:ext cx="333684" cy="27631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8" name="Прямоугольник 87"/>
          <p:cNvSpPr/>
          <p:nvPr/>
        </p:nvSpPr>
        <p:spPr>
          <a:xfrm rot="2157161">
            <a:off x="1103748" y="2893704"/>
            <a:ext cx="714380" cy="107157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9" name="Прямоугольник 88"/>
          <p:cNvSpPr/>
          <p:nvPr/>
        </p:nvSpPr>
        <p:spPr>
          <a:xfrm>
            <a:off x="2143108" y="1785926"/>
            <a:ext cx="714380" cy="107157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0" name="Прямоугольник 89"/>
          <p:cNvSpPr/>
          <p:nvPr/>
        </p:nvSpPr>
        <p:spPr>
          <a:xfrm>
            <a:off x="1428728" y="4357694"/>
            <a:ext cx="714380" cy="28575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95" name="Picture 12"/>
          <p:cNvPicPr>
            <a:picLocks noChangeAspect="1" noChangeArrowheads="1"/>
          </p:cNvPicPr>
          <p:nvPr/>
        </p:nvPicPr>
        <p:blipFill>
          <a:blip r:embed="rId9" cstate="print"/>
          <a:srcRect/>
          <a:stretch>
            <a:fillRect/>
          </a:stretch>
        </p:blipFill>
        <p:spPr bwMode="auto">
          <a:xfrm flipH="1">
            <a:off x="285720" y="2428868"/>
            <a:ext cx="1033301" cy="107157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srcRect/>
          <a:stretch>
            <a:fillRect/>
          </a:stretch>
        </p:blipFill>
        <p:spPr bwMode="auto">
          <a:xfrm>
            <a:off x="1214414" y="642918"/>
            <a:ext cx="6643734" cy="4841601"/>
          </a:xfrm>
          <a:prstGeom prst="rect">
            <a:avLst/>
          </a:prstGeom>
          <a:noFill/>
          <a:ln w="9525">
            <a:noFill/>
            <a:miter lim="800000"/>
            <a:headEnd/>
            <a:tailEnd/>
          </a:ln>
          <a:effectLst/>
        </p:spPr>
      </p:pic>
      <p:sp>
        <p:nvSpPr>
          <p:cNvPr id="4" name="Заголовок 1"/>
          <p:cNvSpPr txBox="1">
            <a:spLocks/>
          </p:cNvSpPr>
          <p:nvPr/>
        </p:nvSpPr>
        <p:spPr>
          <a:xfrm>
            <a:off x="714348" y="5572140"/>
            <a:ext cx="7858180" cy="1143008"/>
          </a:xfrm>
          <a:prstGeom prst="rect">
            <a:avLst/>
          </a:prstGeom>
        </p:spPr>
        <p:txBody>
          <a:bodyPr>
            <a:noAutofit/>
          </a:bodyPr>
          <a:lstStyle/>
          <a:p>
            <a:pPr lvl="0" algn="just">
              <a:spcBef>
                <a:spcPct val="0"/>
              </a:spcBef>
            </a:pPr>
            <a:r>
              <a:rPr lang="ru-RU" sz="2400" dirty="0" smtClean="0">
                <a:latin typeface="Times New Roman" pitchFamily="18" charset="0"/>
                <a:ea typeface="+mj-ea"/>
                <a:cs typeface="Times New Roman" pitchFamily="18" charset="0"/>
              </a:rPr>
              <a:t>- </a:t>
            </a:r>
            <a:r>
              <a:rPr kumimoji="0" lang="ru-RU" sz="24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Завтра встану пораньше,</a:t>
            </a:r>
            <a:r>
              <a:rPr lang="ru-RU" sz="2400" dirty="0" smtClean="0">
                <a:latin typeface="Times New Roman" pitchFamily="18" charset="0"/>
                <a:ea typeface="+mj-ea"/>
                <a:cs typeface="Times New Roman" pitchFamily="18" charset="0"/>
              </a:rPr>
              <a:t> и </a:t>
            </a:r>
            <a:r>
              <a:rPr kumimoji="0" lang="ru-RU" sz="24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вновь отправлюсь в путь в поисках ответов на свои вопросы.</a:t>
            </a:r>
            <a:r>
              <a:rPr lang="ru-RU" sz="2400" dirty="0" smtClean="0">
                <a:latin typeface="Times New Roman" pitchFamily="18" charset="0"/>
                <a:ea typeface="+mj-ea"/>
                <a:cs typeface="Times New Roman" pitchFamily="18" charset="0"/>
              </a:rPr>
              <a:t> - подумал мышонок</a:t>
            </a:r>
            <a:r>
              <a:rPr kumimoji="0" lang="ru-RU" sz="2400" b="0"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и лёг спать.</a:t>
            </a:r>
            <a:endParaRPr kumimoji="0" lang="ru-RU" sz="2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pPr>
              <a:buNone/>
            </a:pPr>
            <a:r>
              <a:rPr lang="ru-RU" dirty="0" smtClean="0"/>
              <a:t> </a:t>
            </a:r>
          </a:p>
          <a:p>
            <a:pPr algn="ctr">
              <a:buNone/>
            </a:pPr>
            <a:r>
              <a:rPr lang="ru-RU" sz="4800" dirty="0" smtClean="0">
                <a:solidFill>
                  <a:srgbClr val="FF0000"/>
                </a:solidFill>
              </a:rPr>
              <a:t>  </a:t>
            </a:r>
            <a:r>
              <a:rPr lang="ru-RU" sz="7200" dirty="0" smtClean="0">
                <a:solidFill>
                  <a:srgbClr val="FF0000"/>
                </a:solidFill>
                <a:latin typeface="Times New Roman" pitchFamily="18" charset="0"/>
                <a:cs typeface="Times New Roman" pitchFamily="18" charset="0"/>
              </a:rPr>
              <a:t>Спасибо</a:t>
            </a:r>
          </a:p>
          <a:p>
            <a:pPr algn="ctr">
              <a:buNone/>
            </a:pPr>
            <a:r>
              <a:rPr lang="ru-RU" sz="7200" dirty="0" smtClean="0">
                <a:solidFill>
                  <a:srgbClr val="FF0000"/>
                </a:solidFill>
                <a:latin typeface="Times New Roman" pitchFamily="18" charset="0"/>
                <a:cs typeface="Times New Roman" pitchFamily="18" charset="0"/>
              </a:rPr>
              <a:t> за внимание!</a:t>
            </a:r>
            <a:endParaRPr lang="ru-RU" sz="72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4256747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6000" b="1" dirty="0">
                <a:solidFill>
                  <a:srgbClr val="FF0000"/>
                </a:solidFill>
                <a:latin typeface="Times New Roman" pitchFamily="18" charset="0"/>
                <a:cs typeface="Times New Roman" pitchFamily="18" charset="0"/>
              </a:rPr>
              <a:t>З</a:t>
            </a:r>
            <a:r>
              <a:rPr lang="ru-RU" b="1" dirty="0">
                <a:solidFill>
                  <a:srgbClr val="FF0000"/>
                </a:solidFill>
                <a:latin typeface="Times New Roman" pitchFamily="18" charset="0"/>
                <a:cs typeface="Times New Roman" pitchFamily="18" charset="0"/>
              </a:rPr>
              <a:t>АДАЧИ:</a:t>
            </a:r>
            <a:endParaRPr lang="ru-RU" dirty="0"/>
          </a:p>
        </p:txBody>
      </p:sp>
      <p:sp>
        <p:nvSpPr>
          <p:cNvPr id="3" name="Содержимое 2"/>
          <p:cNvSpPr>
            <a:spLocks noGrp="1"/>
          </p:cNvSpPr>
          <p:nvPr>
            <p:ph idx="1"/>
          </p:nvPr>
        </p:nvSpPr>
        <p:spPr/>
        <p:txBody>
          <a:bodyPr/>
          <a:lstStyle/>
          <a:p>
            <a:pPr algn="just">
              <a:buFont typeface="Wingdings" pitchFamily="2" charset="2"/>
              <a:buChar char="Ø"/>
            </a:pPr>
            <a:r>
              <a:rPr lang="ru-RU" dirty="0">
                <a:solidFill>
                  <a:schemeClr val="accent4">
                    <a:lumMod val="50000"/>
                  </a:schemeClr>
                </a:solidFill>
                <a:latin typeface="Times New Roman" pitchFamily="18" charset="0"/>
                <a:cs typeface="Times New Roman" pitchFamily="18" charset="0"/>
              </a:rPr>
              <a:t>Показать, как можно использовать опыты в экспериментальной деятельности детей.</a:t>
            </a:r>
          </a:p>
          <a:p>
            <a:pPr algn="just">
              <a:buFont typeface="Wingdings" pitchFamily="2" charset="2"/>
              <a:buChar char="Ø"/>
            </a:pPr>
            <a:r>
              <a:rPr lang="ru-RU" dirty="0">
                <a:solidFill>
                  <a:schemeClr val="accent4">
                    <a:lumMod val="50000"/>
                  </a:schemeClr>
                </a:solidFill>
                <a:latin typeface="Times New Roman" pitchFamily="18" charset="0"/>
                <a:cs typeface="Times New Roman" pitchFamily="18" charset="0"/>
              </a:rPr>
              <a:t> Развивать познавательный интерес к окружающему миру, умение делиться приобретённым опытом с другими людьми.</a:t>
            </a:r>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332656"/>
            <a:ext cx="8229600" cy="1143000"/>
          </a:xfrm>
        </p:spPr>
        <p:txBody>
          <a:bodyPr>
            <a:normAutofit/>
          </a:bodyPr>
          <a:lstStyle/>
          <a:p>
            <a:r>
              <a:rPr lang="ru-RU" sz="6000" b="1" dirty="0" smtClean="0">
                <a:solidFill>
                  <a:schemeClr val="accent4">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a:t>
            </a:r>
            <a:r>
              <a:rPr lang="ru-RU" sz="5300" b="1" dirty="0" smtClean="0">
                <a:solidFill>
                  <a:schemeClr val="accent4">
                    <a:lumMod val="75000"/>
                  </a:schemeClr>
                </a:solidFill>
                <a:effectLst>
                  <a:outerShdw blurRad="38100" dist="38100" dir="2700000" algn="tl">
                    <a:srgbClr val="000000">
                      <a:alpha val="43137"/>
                    </a:srgbClr>
                  </a:outerShdw>
                </a:effectLst>
                <a:latin typeface="Times New Roman" pitchFamily="18" charset="0"/>
                <a:cs typeface="Times New Roman" pitchFamily="18" charset="0"/>
              </a:rPr>
              <a:t>Чудеса большого мира»</a:t>
            </a:r>
            <a:endParaRPr lang="ru-RU" sz="5300" b="1" dirty="0">
              <a:solidFill>
                <a:schemeClr val="accent4">
                  <a:lumMod val="75000"/>
                </a:schemeClr>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Объект 2"/>
          <p:cNvSpPr>
            <a:spLocks noGrp="1"/>
          </p:cNvSpPr>
          <p:nvPr>
            <p:ph idx="1"/>
          </p:nvPr>
        </p:nvSpPr>
        <p:spPr>
          <a:xfrm>
            <a:off x="142844" y="6072206"/>
            <a:ext cx="8715436" cy="642942"/>
          </a:xfrm>
        </p:spPr>
        <p:txBody>
          <a:bodyPr>
            <a:noAutofit/>
          </a:bodyPr>
          <a:lstStyle/>
          <a:p>
            <a:pPr algn="just">
              <a:buNone/>
            </a:pPr>
            <a:r>
              <a:rPr lang="ru-RU" sz="2800"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Под кустом смородины, в небольшой норке жила серая мышь.</a:t>
            </a:r>
          </a:p>
        </p:txBody>
      </p:sp>
      <p:pic>
        <p:nvPicPr>
          <p:cNvPr id="4" name="Picture 2" descr="C:\Users\Хозяин\Desktop\Новая папка\2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357686" y="1428736"/>
            <a:ext cx="3929090" cy="43091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3"/>
          <a:srcRect/>
          <a:stretch>
            <a:fillRect/>
          </a:stretch>
        </p:blipFill>
        <p:spPr bwMode="auto">
          <a:xfrm>
            <a:off x="714348" y="1428736"/>
            <a:ext cx="3643338" cy="4286280"/>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a:srcRect/>
          <a:stretch>
            <a:fillRect/>
          </a:stretch>
        </p:blipFill>
        <p:spPr bwMode="auto">
          <a:xfrm>
            <a:off x="714348" y="5429264"/>
            <a:ext cx="7572428" cy="500066"/>
          </a:xfrm>
          <a:prstGeom prst="rect">
            <a:avLst/>
          </a:prstGeom>
          <a:noFill/>
          <a:ln w="9525">
            <a:noFill/>
            <a:miter lim="800000"/>
            <a:headEnd/>
            <a:tailEnd/>
          </a:ln>
          <a:effectLst/>
        </p:spPr>
      </p:pic>
    </p:spTree>
    <p:extLst>
      <p:ext uri="{BB962C8B-B14F-4D97-AF65-F5344CB8AC3E}">
        <p14:creationId xmlns:p14="http://schemas.microsoft.com/office/powerpoint/2010/main" val="407465285"/>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5429264"/>
            <a:ext cx="8586790" cy="1143000"/>
          </a:xfrm>
        </p:spPr>
        <p:txBody>
          <a:bodyPr>
            <a:noAutofit/>
          </a:bodyPr>
          <a:lstStyle/>
          <a:p>
            <a:pPr algn="just"/>
            <a:r>
              <a:rPr lang="ru-RU" sz="2400" dirty="0" smtClean="0">
                <a:latin typeface="Times New Roman" pitchFamily="18" charset="0"/>
                <a:cs typeface="Times New Roman" pitchFamily="18" charset="0"/>
              </a:rPr>
              <a:t>   У мыши появились мышата. Все детки были послушные, выполняли всё, что говорила   мама – мышь. </a:t>
            </a:r>
            <a:endParaRPr lang="ru-RU" sz="2400" dirty="0"/>
          </a:p>
        </p:txBody>
      </p:sp>
      <p:pic>
        <p:nvPicPr>
          <p:cNvPr id="2053" name="Picture 5" descr="C:\Users\User\Desktop\04_1.jpg"/>
          <p:cNvPicPr>
            <a:picLocks noChangeAspect="1" noChangeArrowheads="1"/>
          </p:cNvPicPr>
          <p:nvPr/>
        </p:nvPicPr>
        <p:blipFill>
          <a:blip r:embed="rId2"/>
          <a:srcRect/>
          <a:stretch>
            <a:fillRect/>
          </a:stretch>
        </p:blipFill>
        <p:spPr bwMode="auto">
          <a:xfrm>
            <a:off x="142844" y="1500174"/>
            <a:ext cx="3571900" cy="3071834"/>
          </a:xfrm>
          <a:prstGeom prst="rect">
            <a:avLst/>
          </a:prstGeom>
          <a:noFill/>
        </p:spPr>
      </p:pic>
      <p:pic>
        <p:nvPicPr>
          <p:cNvPr id="10" name="Picture 4"/>
          <p:cNvPicPr>
            <a:picLocks noChangeAspect="1" noChangeArrowheads="1"/>
          </p:cNvPicPr>
          <p:nvPr/>
        </p:nvPicPr>
        <p:blipFill>
          <a:blip r:embed="rId3"/>
          <a:srcRect/>
          <a:stretch>
            <a:fillRect/>
          </a:stretch>
        </p:blipFill>
        <p:spPr bwMode="auto">
          <a:xfrm>
            <a:off x="3643306" y="2928934"/>
            <a:ext cx="5143536" cy="2286016"/>
          </a:xfrm>
          <a:prstGeom prst="rect">
            <a:avLst/>
          </a:prstGeom>
          <a:noFill/>
          <a:ln w="9525">
            <a:noFill/>
            <a:miter lim="800000"/>
            <a:headEnd/>
            <a:tailEnd/>
          </a:ln>
          <a:effectLst/>
        </p:spPr>
      </p:pic>
      <p:pic>
        <p:nvPicPr>
          <p:cNvPr id="11" name="Picture 2"/>
          <p:cNvPicPr>
            <a:picLocks noChangeAspect="1" noChangeArrowheads="1"/>
          </p:cNvPicPr>
          <p:nvPr/>
        </p:nvPicPr>
        <p:blipFill>
          <a:blip r:embed="rId4"/>
          <a:srcRect/>
          <a:stretch>
            <a:fillRect/>
          </a:stretch>
        </p:blipFill>
        <p:spPr bwMode="auto">
          <a:xfrm>
            <a:off x="142844" y="4572008"/>
            <a:ext cx="8643998" cy="928694"/>
          </a:xfrm>
          <a:prstGeom prst="rect">
            <a:avLst/>
          </a:prstGeom>
          <a:noFill/>
          <a:ln w="9525">
            <a:noFill/>
            <a:miter lim="800000"/>
            <a:headEnd/>
            <a:tailEnd/>
          </a:ln>
          <a:effectLst/>
        </p:spPr>
      </p:pic>
      <p:sp>
        <p:nvSpPr>
          <p:cNvPr id="12" name="Прямоугольник 11"/>
          <p:cNvSpPr/>
          <p:nvPr/>
        </p:nvSpPr>
        <p:spPr>
          <a:xfrm>
            <a:off x="214282" y="214290"/>
            <a:ext cx="8572560" cy="128588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3" name="Прямоугольник 12"/>
          <p:cNvSpPr/>
          <p:nvPr/>
        </p:nvSpPr>
        <p:spPr>
          <a:xfrm>
            <a:off x="3714744" y="1357298"/>
            <a:ext cx="5072098" cy="157163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pic>
        <p:nvPicPr>
          <p:cNvPr id="2054" name="Picture 6"/>
          <p:cNvPicPr>
            <a:picLocks noChangeAspect="1" noChangeArrowheads="1"/>
          </p:cNvPicPr>
          <p:nvPr/>
        </p:nvPicPr>
        <p:blipFill>
          <a:blip r:embed="rId5"/>
          <a:srcRect/>
          <a:stretch>
            <a:fillRect/>
          </a:stretch>
        </p:blipFill>
        <p:spPr bwMode="auto">
          <a:xfrm flipH="1">
            <a:off x="6000760" y="214290"/>
            <a:ext cx="2800370" cy="2428892"/>
          </a:xfrm>
          <a:prstGeom prst="rect">
            <a:avLst/>
          </a:prstGeom>
          <a:noFill/>
          <a:ln w="9525">
            <a:noFill/>
            <a:miter lim="800000"/>
            <a:headEnd/>
            <a:tailEnd/>
          </a:ln>
          <a:effectLst/>
        </p:spPr>
      </p:pic>
      <p:pic>
        <p:nvPicPr>
          <p:cNvPr id="2060" name="Picture 12"/>
          <p:cNvPicPr>
            <a:picLocks noChangeAspect="1" noChangeArrowheads="1"/>
          </p:cNvPicPr>
          <p:nvPr/>
        </p:nvPicPr>
        <p:blipFill>
          <a:blip r:embed="rId6" cstate="print"/>
          <a:srcRect/>
          <a:stretch>
            <a:fillRect/>
          </a:stretch>
        </p:blipFill>
        <p:spPr bwMode="auto">
          <a:xfrm flipH="1">
            <a:off x="142839" y="214290"/>
            <a:ext cx="1928827" cy="2000264"/>
          </a:xfrm>
          <a:prstGeom prst="rect">
            <a:avLst/>
          </a:prstGeom>
          <a:noFill/>
          <a:ln w="9525">
            <a:noFill/>
            <a:miter lim="800000"/>
            <a:headEnd/>
            <a:tailEnd/>
          </a:ln>
          <a:effectLst/>
        </p:spPr>
      </p:pic>
      <p:pic>
        <p:nvPicPr>
          <p:cNvPr id="22" name="Picture 12"/>
          <p:cNvPicPr>
            <a:picLocks noChangeAspect="1" noChangeArrowheads="1"/>
          </p:cNvPicPr>
          <p:nvPr/>
        </p:nvPicPr>
        <p:blipFill>
          <a:blip r:embed="rId7" cstate="print"/>
          <a:srcRect/>
          <a:stretch>
            <a:fillRect/>
          </a:stretch>
        </p:blipFill>
        <p:spPr bwMode="auto">
          <a:xfrm flipH="1">
            <a:off x="142844" y="1857364"/>
            <a:ext cx="1033301" cy="1071570"/>
          </a:xfrm>
          <a:prstGeom prst="rect">
            <a:avLst/>
          </a:prstGeom>
          <a:noFill/>
          <a:ln w="9525">
            <a:noFill/>
            <a:miter lim="800000"/>
            <a:headEnd/>
            <a:tailEnd/>
          </a:ln>
          <a:effectLst/>
        </p:spPr>
      </p:pic>
      <p:sp>
        <p:nvSpPr>
          <p:cNvPr id="23" name="Прямоугольник 22"/>
          <p:cNvSpPr/>
          <p:nvPr/>
        </p:nvSpPr>
        <p:spPr>
          <a:xfrm>
            <a:off x="142844" y="2928934"/>
            <a:ext cx="1571636" cy="128588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4" name="Прямоугольник 23"/>
          <p:cNvSpPr/>
          <p:nvPr/>
        </p:nvSpPr>
        <p:spPr>
          <a:xfrm>
            <a:off x="1142976" y="2143116"/>
            <a:ext cx="714380" cy="107157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5" name="Прямоугольник 24"/>
          <p:cNvSpPr/>
          <p:nvPr/>
        </p:nvSpPr>
        <p:spPr>
          <a:xfrm>
            <a:off x="2071670" y="1500174"/>
            <a:ext cx="857256" cy="35719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6" name="Прямоугольник 25"/>
          <p:cNvSpPr/>
          <p:nvPr/>
        </p:nvSpPr>
        <p:spPr>
          <a:xfrm>
            <a:off x="6000760" y="1857364"/>
            <a:ext cx="1714512" cy="785818"/>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7" name="Прямоугольник 26"/>
          <p:cNvSpPr/>
          <p:nvPr/>
        </p:nvSpPr>
        <p:spPr>
          <a:xfrm>
            <a:off x="3286116" y="2071678"/>
            <a:ext cx="500066" cy="785818"/>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8" name="Прямоугольник 27"/>
          <p:cNvSpPr/>
          <p:nvPr/>
        </p:nvSpPr>
        <p:spPr>
          <a:xfrm>
            <a:off x="1785918" y="2214554"/>
            <a:ext cx="428628" cy="71438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9" name="Прямоугольник 28"/>
          <p:cNvSpPr/>
          <p:nvPr/>
        </p:nvSpPr>
        <p:spPr>
          <a:xfrm>
            <a:off x="5214942" y="2786058"/>
            <a:ext cx="785818" cy="428628"/>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0" name="Прямоугольник 29"/>
          <p:cNvSpPr/>
          <p:nvPr/>
        </p:nvSpPr>
        <p:spPr>
          <a:xfrm>
            <a:off x="6286512" y="1500174"/>
            <a:ext cx="704856" cy="3476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1" name="Прямоугольник 30"/>
          <p:cNvSpPr/>
          <p:nvPr/>
        </p:nvSpPr>
        <p:spPr>
          <a:xfrm>
            <a:off x="7572396" y="2143116"/>
            <a:ext cx="571504" cy="633418"/>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2" name="Прямоугольник 31"/>
          <p:cNvSpPr/>
          <p:nvPr/>
        </p:nvSpPr>
        <p:spPr>
          <a:xfrm>
            <a:off x="3214678" y="428604"/>
            <a:ext cx="1571636" cy="128588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3" name="Прямоугольник 32"/>
          <p:cNvSpPr/>
          <p:nvPr/>
        </p:nvSpPr>
        <p:spPr>
          <a:xfrm>
            <a:off x="2571736" y="3571876"/>
            <a:ext cx="1285884" cy="57150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4" name="Прямоугольник 33"/>
          <p:cNvSpPr/>
          <p:nvPr/>
        </p:nvSpPr>
        <p:spPr>
          <a:xfrm>
            <a:off x="2786050" y="4071942"/>
            <a:ext cx="1071570" cy="5000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5" name="Прямоугольник 34"/>
          <p:cNvSpPr/>
          <p:nvPr/>
        </p:nvSpPr>
        <p:spPr>
          <a:xfrm rot="2365005">
            <a:off x="4249964" y="2732082"/>
            <a:ext cx="648714" cy="428628"/>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6" name="Прямоугольник 35"/>
          <p:cNvSpPr/>
          <p:nvPr/>
        </p:nvSpPr>
        <p:spPr>
          <a:xfrm>
            <a:off x="5857884" y="928670"/>
            <a:ext cx="785818" cy="115253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7" name="Прямоугольник 36"/>
          <p:cNvSpPr/>
          <p:nvPr/>
        </p:nvSpPr>
        <p:spPr>
          <a:xfrm>
            <a:off x="7072330" y="2928934"/>
            <a:ext cx="561980" cy="28575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8" name="Прямоугольник 37"/>
          <p:cNvSpPr/>
          <p:nvPr/>
        </p:nvSpPr>
        <p:spPr>
          <a:xfrm>
            <a:off x="8143900" y="2786058"/>
            <a:ext cx="642942" cy="35719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9" name="Прямоугольник 38"/>
          <p:cNvSpPr/>
          <p:nvPr/>
        </p:nvSpPr>
        <p:spPr>
          <a:xfrm>
            <a:off x="3500430" y="2714620"/>
            <a:ext cx="642942" cy="5000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0" name="Прямоугольник 39"/>
          <p:cNvSpPr/>
          <p:nvPr/>
        </p:nvSpPr>
        <p:spPr>
          <a:xfrm>
            <a:off x="4000496" y="2786058"/>
            <a:ext cx="285752" cy="28575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1" name="Прямоугольник 40"/>
          <p:cNvSpPr/>
          <p:nvPr/>
        </p:nvSpPr>
        <p:spPr>
          <a:xfrm rot="1267339">
            <a:off x="4950328" y="2886995"/>
            <a:ext cx="372945" cy="18685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2" name="Прямоугольник 41"/>
          <p:cNvSpPr/>
          <p:nvPr/>
        </p:nvSpPr>
        <p:spPr>
          <a:xfrm>
            <a:off x="3214678" y="3143248"/>
            <a:ext cx="571504" cy="428628"/>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3" name="Прямоугольник 42"/>
          <p:cNvSpPr/>
          <p:nvPr/>
        </p:nvSpPr>
        <p:spPr>
          <a:xfrm rot="2122620">
            <a:off x="6165074" y="2616820"/>
            <a:ext cx="561980" cy="5000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4" name="Прямоугольник 43"/>
          <p:cNvSpPr/>
          <p:nvPr/>
        </p:nvSpPr>
        <p:spPr>
          <a:xfrm flipV="1">
            <a:off x="3500430" y="1928802"/>
            <a:ext cx="285752" cy="21431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5" name="Прямоугольник 44"/>
          <p:cNvSpPr/>
          <p:nvPr/>
        </p:nvSpPr>
        <p:spPr>
          <a:xfrm rot="2466450">
            <a:off x="1852902" y="1642856"/>
            <a:ext cx="285752" cy="76366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6" name="Прямоугольник 45"/>
          <p:cNvSpPr/>
          <p:nvPr/>
        </p:nvSpPr>
        <p:spPr>
          <a:xfrm rot="2481979">
            <a:off x="3136133" y="3052567"/>
            <a:ext cx="428628" cy="71694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7" name="Прямоугольник 46"/>
          <p:cNvSpPr/>
          <p:nvPr/>
        </p:nvSpPr>
        <p:spPr>
          <a:xfrm>
            <a:off x="6929454" y="1643050"/>
            <a:ext cx="347666" cy="23336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8" name="Прямоугольник 47"/>
          <p:cNvSpPr/>
          <p:nvPr/>
        </p:nvSpPr>
        <p:spPr>
          <a:xfrm rot="19487542">
            <a:off x="7519415" y="2827404"/>
            <a:ext cx="482965" cy="217268"/>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49" name="Прямоугольник 48"/>
          <p:cNvSpPr/>
          <p:nvPr/>
        </p:nvSpPr>
        <p:spPr>
          <a:xfrm rot="1280760">
            <a:off x="3152045" y="2117583"/>
            <a:ext cx="347666" cy="506418"/>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0" name="Прямоугольник 49"/>
          <p:cNvSpPr/>
          <p:nvPr/>
        </p:nvSpPr>
        <p:spPr>
          <a:xfrm rot="2858832">
            <a:off x="2672680" y="1590564"/>
            <a:ext cx="347666" cy="23336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1" name="Прямоугольник 50"/>
          <p:cNvSpPr/>
          <p:nvPr/>
        </p:nvSpPr>
        <p:spPr>
          <a:xfrm rot="1368055">
            <a:off x="1947686" y="2331836"/>
            <a:ext cx="347666" cy="318790"/>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2" name="Прямоугольник 51"/>
          <p:cNvSpPr/>
          <p:nvPr/>
        </p:nvSpPr>
        <p:spPr>
          <a:xfrm>
            <a:off x="1714480" y="857232"/>
            <a:ext cx="490542" cy="100013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txBox="1">
            <a:spLocks/>
          </p:cNvSpPr>
          <p:nvPr/>
        </p:nvSpPr>
        <p:spPr>
          <a:xfrm>
            <a:off x="4572000" y="3429000"/>
            <a:ext cx="4071966" cy="2786082"/>
          </a:xfrm>
          <a:prstGeom prst="rect">
            <a:avLst/>
          </a:prstGeom>
        </p:spPr>
        <p:txBody>
          <a:bodyPr vert="horz" lIns="91440" tIns="45720" rIns="91440" bIns="45720" rtlCol="0" anchor="ctr">
            <a:noAutofit/>
          </a:bodyPr>
          <a:lstStyle/>
          <a:p>
            <a:pPr marL="0" marR="0" lvl="0" indent="0" algn="just" defTabSz="914400" rtl="0" eaLnBrk="1" fontAlgn="auto" latinLnBrk="0" hangingPunct="1">
              <a:lnSpc>
                <a:spcPct val="100000"/>
              </a:lnSpc>
              <a:spcBef>
                <a:spcPct val="0"/>
              </a:spcBef>
              <a:spcAft>
                <a:spcPts val="0"/>
              </a:spcAft>
              <a:buClrTx/>
              <a:buSzTx/>
              <a:buFontTx/>
              <a:buNone/>
              <a:tabLst/>
              <a:defRPr/>
            </a:pPr>
            <a:r>
              <a:rPr lang="ru-RU" sz="2800" dirty="0" smtClean="0">
                <a:latin typeface="Times New Roman" pitchFamily="18" charset="0"/>
                <a:ea typeface="+mj-ea"/>
                <a:cs typeface="Times New Roman" pitchFamily="18" charset="0"/>
              </a:rPr>
              <a:t>   </a:t>
            </a:r>
            <a:endParaRPr kumimoji="0" lang="ru-RU" sz="2800" b="0"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sp>
        <p:nvSpPr>
          <p:cNvPr id="6" name="Содержимое 5"/>
          <p:cNvSpPr>
            <a:spLocks noGrp="1"/>
          </p:cNvSpPr>
          <p:nvPr>
            <p:ph idx="1"/>
          </p:nvPr>
        </p:nvSpPr>
        <p:spPr>
          <a:xfrm>
            <a:off x="214282" y="5072074"/>
            <a:ext cx="8786874" cy="1643074"/>
          </a:xfrm>
        </p:spPr>
        <p:txBody>
          <a:bodyPr>
            <a:noAutofit/>
          </a:bodyPr>
          <a:lstStyle/>
          <a:p>
            <a:pPr algn="just">
              <a:buNone/>
            </a:pPr>
            <a:r>
              <a:rPr lang="ru-RU" sz="2800" dirty="0" smtClean="0">
                <a:latin typeface="Times New Roman" pitchFamily="18" charset="0"/>
                <a:ea typeface="+mj-ea"/>
                <a:cs typeface="Times New Roman" pitchFamily="18" charset="0"/>
              </a:rPr>
              <a:t>     </a:t>
            </a:r>
            <a:r>
              <a:rPr lang="ru-RU" sz="2400" dirty="0" smtClean="0">
                <a:latin typeface="Times New Roman" pitchFamily="18" charset="0"/>
                <a:ea typeface="+mj-ea"/>
                <a:cs typeface="Times New Roman" pitchFamily="18" charset="0"/>
              </a:rPr>
              <a:t>Только один мышонок был уж очень любопытный, всё ему было интересно. И о</a:t>
            </a:r>
            <a:r>
              <a:rPr lang="ru-RU" sz="2400" dirty="0" smtClean="0">
                <a:latin typeface="Times New Roman" pitchFamily="18" charset="0"/>
                <a:cs typeface="Times New Roman" pitchFamily="18" charset="0"/>
              </a:rPr>
              <a:t>днажды ему захотелось узнать, что же там за кустом смородины. </a:t>
            </a:r>
          </a:p>
          <a:p>
            <a:pPr algn="just">
              <a:buNone/>
            </a:pPr>
            <a:r>
              <a:rPr lang="ru-RU" sz="2400" dirty="0" smtClean="0">
                <a:latin typeface="Times New Roman" pitchFamily="18" charset="0"/>
                <a:cs typeface="Times New Roman" pitchFamily="18" charset="0"/>
              </a:rPr>
              <a:t>       Рано утром он отправился открывать большой мир</a:t>
            </a:r>
            <a:r>
              <a:rPr lang="ru-RU" sz="2800" dirty="0" smtClean="0">
                <a:latin typeface="Times New Roman" pitchFamily="18" charset="0"/>
                <a:cs typeface="Times New Roman" pitchFamily="18" charset="0"/>
              </a:rPr>
              <a:t>.</a:t>
            </a:r>
            <a:endParaRPr lang="ru-RU" sz="2800" dirty="0"/>
          </a:p>
        </p:txBody>
      </p:sp>
      <p:pic>
        <p:nvPicPr>
          <p:cNvPr id="3074" name="Picture 2"/>
          <p:cNvPicPr>
            <a:picLocks noChangeAspect="1" noChangeArrowheads="1"/>
          </p:cNvPicPr>
          <p:nvPr/>
        </p:nvPicPr>
        <p:blipFill>
          <a:blip r:embed="rId3"/>
          <a:srcRect/>
          <a:stretch>
            <a:fillRect/>
          </a:stretch>
        </p:blipFill>
        <p:spPr bwMode="auto">
          <a:xfrm>
            <a:off x="785786" y="142852"/>
            <a:ext cx="7643866" cy="4929222"/>
          </a:xfrm>
          <a:prstGeom prst="rect">
            <a:avLst/>
          </a:prstGeom>
          <a:noFill/>
          <a:ln w="9525">
            <a:noFill/>
            <a:miter lim="800000"/>
            <a:headEnd/>
            <a:tailEnd/>
          </a:ln>
          <a:effectLst/>
        </p:spPr>
      </p:pic>
      <p:pic>
        <p:nvPicPr>
          <p:cNvPr id="9" name="Picture 7"/>
          <p:cNvPicPr>
            <a:picLocks noChangeAspect="1" noChangeArrowheads="1"/>
          </p:cNvPicPr>
          <p:nvPr/>
        </p:nvPicPr>
        <p:blipFill>
          <a:blip r:embed="rId4"/>
          <a:srcRect/>
          <a:stretch>
            <a:fillRect/>
          </a:stretch>
        </p:blipFill>
        <p:spPr bwMode="auto">
          <a:xfrm>
            <a:off x="3428992" y="2000240"/>
            <a:ext cx="2357454" cy="2714644"/>
          </a:xfrm>
          <a:prstGeom prst="rect">
            <a:avLst/>
          </a:prstGeom>
          <a:noFill/>
          <a:ln w="9525">
            <a:noFill/>
            <a:miter lim="800000"/>
            <a:headEnd/>
            <a:tailEnd/>
          </a:ln>
          <a:effectLst/>
        </p:spPr>
      </p:pic>
      <p:pic>
        <p:nvPicPr>
          <p:cNvPr id="3075" name="Picture 3"/>
          <p:cNvPicPr>
            <a:picLocks noChangeAspect="1" noChangeArrowheads="1"/>
          </p:cNvPicPr>
          <p:nvPr/>
        </p:nvPicPr>
        <p:blipFill>
          <a:blip r:embed="rId5"/>
          <a:srcRect/>
          <a:stretch>
            <a:fillRect/>
          </a:stretch>
        </p:blipFill>
        <p:spPr bwMode="auto">
          <a:xfrm>
            <a:off x="3428992" y="4572008"/>
            <a:ext cx="2357454" cy="357190"/>
          </a:xfrm>
          <a:prstGeom prst="rect">
            <a:avLst/>
          </a:prstGeom>
          <a:noFill/>
          <a:ln w="9525">
            <a:noFill/>
            <a:miter lim="800000"/>
            <a:headEnd/>
            <a:tailEnd/>
          </a:ln>
          <a:effectLst/>
        </p:spPr>
      </p:pic>
      <p:sp>
        <p:nvSpPr>
          <p:cNvPr id="21" name="Овал 20"/>
          <p:cNvSpPr/>
          <p:nvPr/>
        </p:nvSpPr>
        <p:spPr>
          <a:xfrm>
            <a:off x="5214942" y="1857364"/>
            <a:ext cx="714380" cy="642942"/>
          </a:xfrm>
          <a:prstGeom prst="ellipse">
            <a:avLst/>
          </a:prstGeom>
          <a:solidFill>
            <a:srgbClr val="D0DF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2" name="Овал 21"/>
          <p:cNvSpPr/>
          <p:nvPr/>
        </p:nvSpPr>
        <p:spPr>
          <a:xfrm>
            <a:off x="4500562" y="2000240"/>
            <a:ext cx="357190" cy="357190"/>
          </a:xfrm>
          <a:prstGeom prst="ellipse">
            <a:avLst/>
          </a:prstGeom>
          <a:solidFill>
            <a:srgbClr val="D0DF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3" name="Овал 22"/>
          <p:cNvSpPr/>
          <p:nvPr/>
        </p:nvSpPr>
        <p:spPr>
          <a:xfrm>
            <a:off x="5500694" y="3929066"/>
            <a:ext cx="500066" cy="500066"/>
          </a:xfrm>
          <a:prstGeom prst="ellipse">
            <a:avLst/>
          </a:prstGeom>
          <a:solidFill>
            <a:srgbClr val="D0DF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4" name="Овал 23"/>
          <p:cNvSpPr/>
          <p:nvPr/>
        </p:nvSpPr>
        <p:spPr>
          <a:xfrm>
            <a:off x="3286116" y="4000504"/>
            <a:ext cx="714380" cy="642942"/>
          </a:xfrm>
          <a:prstGeom prst="ellipse">
            <a:avLst/>
          </a:prstGeom>
          <a:solidFill>
            <a:srgbClr val="D0DF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5" name="Овал 24"/>
          <p:cNvSpPr/>
          <p:nvPr/>
        </p:nvSpPr>
        <p:spPr>
          <a:xfrm>
            <a:off x="3143240" y="1785926"/>
            <a:ext cx="714380" cy="642942"/>
          </a:xfrm>
          <a:prstGeom prst="ellipse">
            <a:avLst/>
          </a:prstGeom>
          <a:solidFill>
            <a:srgbClr val="D0DF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6" name="Овал 25"/>
          <p:cNvSpPr/>
          <p:nvPr/>
        </p:nvSpPr>
        <p:spPr>
          <a:xfrm>
            <a:off x="5143504" y="4286256"/>
            <a:ext cx="428628" cy="35719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7" name="Овал 26"/>
          <p:cNvSpPr/>
          <p:nvPr/>
        </p:nvSpPr>
        <p:spPr>
          <a:xfrm>
            <a:off x="4786314" y="1857364"/>
            <a:ext cx="571504" cy="50006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8" name="Овал 27"/>
          <p:cNvSpPr/>
          <p:nvPr/>
        </p:nvSpPr>
        <p:spPr>
          <a:xfrm>
            <a:off x="5286380" y="3286124"/>
            <a:ext cx="571504" cy="50006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29" name="Овал 28"/>
          <p:cNvSpPr/>
          <p:nvPr/>
        </p:nvSpPr>
        <p:spPr>
          <a:xfrm>
            <a:off x="3000364" y="2428868"/>
            <a:ext cx="571504" cy="50006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0" name="Овал 29"/>
          <p:cNvSpPr/>
          <p:nvPr/>
        </p:nvSpPr>
        <p:spPr>
          <a:xfrm>
            <a:off x="5214942" y="2428868"/>
            <a:ext cx="714380" cy="571504"/>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1" name="Овал 30"/>
          <p:cNvSpPr/>
          <p:nvPr/>
        </p:nvSpPr>
        <p:spPr>
          <a:xfrm>
            <a:off x="3857620" y="1785926"/>
            <a:ext cx="714380" cy="50006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2" name="Овал 31"/>
          <p:cNvSpPr/>
          <p:nvPr/>
        </p:nvSpPr>
        <p:spPr>
          <a:xfrm>
            <a:off x="3143240" y="3500438"/>
            <a:ext cx="571504" cy="50006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3" name="Овал 32"/>
          <p:cNvSpPr/>
          <p:nvPr/>
        </p:nvSpPr>
        <p:spPr>
          <a:xfrm>
            <a:off x="4786314" y="2285992"/>
            <a:ext cx="500066" cy="500066"/>
          </a:xfrm>
          <a:prstGeom prst="ellipse">
            <a:avLst/>
          </a:prstGeom>
          <a:solidFill>
            <a:srgbClr val="D0DF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4" name="Овал 33"/>
          <p:cNvSpPr/>
          <p:nvPr/>
        </p:nvSpPr>
        <p:spPr>
          <a:xfrm>
            <a:off x="5357818" y="2928934"/>
            <a:ext cx="500066" cy="500066"/>
          </a:xfrm>
          <a:prstGeom prst="ellipse">
            <a:avLst/>
          </a:prstGeom>
          <a:solidFill>
            <a:srgbClr val="D0DF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5" name="Овал 34"/>
          <p:cNvSpPr/>
          <p:nvPr/>
        </p:nvSpPr>
        <p:spPr>
          <a:xfrm>
            <a:off x="3143240" y="3000372"/>
            <a:ext cx="500066" cy="428628"/>
          </a:xfrm>
          <a:prstGeom prst="ellipse">
            <a:avLst/>
          </a:prstGeom>
          <a:solidFill>
            <a:srgbClr val="D0DF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6" name="Овал 35"/>
          <p:cNvSpPr/>
          <p:nvPr/>
        </p:nvSpPr>
        <p:spPr>
          <a:xfrm>
            <a:off x="5429256" y="4500570"/>
            <a:ext cx="500066" cy="500066"/>
          </a:xfrm>
          <a:prstGeom prst="ellipse">
            <a:avLst/>
          </a:prstGeom>
          <a:solidFill>
            <a:srgbClr val="D0DF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37" name="Овал 36"/>
          <p:cNvSpPr/>
          <p:nvPr/>
        </p:nvSpPr>
        <p:spPr>
          <a:xfrm>
            <a:off x="3214678" y="4500570"/>
            <a:ext cx="571504" cy="500066"/>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355482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a:xfrm>
            <a:off x="142844" y="4714884"/>
            <a:ext cx="8715436" cy="1785950"/>
          </a:xfrm>
        </p:spPr>
        <p:txBody>
          <a:bodyPr>
            <a:noAutofit/>
          </a:bodyPr>
          <a:lstStyle/>
          <a:p>
            <a:pPr algn="just">
              <a:buNone/>
            </a:pPr>
            <a:r>
              <a:rPr lang="ru-RU" sz="2800" dirty="0" smtClean="0">
                <a:latin typeface="Times New Roman" pitchFamily="18" charset="0"/>
                <a:cs typeface="Times New Roman" pitchFamily="18" charset="0"/>
              </a:rPr>
              <a:t>       </a:t>
            </a:r>
            <a:r>
              <a:rPr lang="ru-RU" sz="2400" dirty="0" smtClean="0">
                <a:latin typeface="Times New Roman" pitchFamily="18" charset="0"/>
                <a:cs typeface="Times New Roman" pitchFamily="18" charset="0"/>
              </a:rPr>
              <a:t>Отойдя подальше от норки, он увидел небольшой пруд, в нём плавало много загадочных жёлтых цветов. Это были кувшинки. </a:t>
            </a:r>
          </a:p>
          <a:p>
            <a:pPr algn="just">
              <a:buNone/>
            </a:pPr>
            <a:r>
              <a:rPr lang="ru-RU" sz="2400" dirty="0" smtClean="0">
                <a:latin typeface="Times New Roman" pitchFamily="18" charset="0"/>
                <a:cs typeface="Times New Roman" pitchFamily="18" charset="0"/>
              </a:rPr>
              <a:t>      И чем выше поднималось солнце, эти цветы распускались и становились прекраснее. </a:t>
            </a:r>
            <a:endParaRPr lang="ru-RU" sz="2400" i="1" dirty="0">
              <a:latin typeface="Times New Roman" pitchFamily="18" charset="0"/>
              <a:cs typeface="Times New Roman" pitchFamily="18" charset="0"/>
            </a:endParaRPr>
          </a:p>
        </p:txBody>
      </p:sp>
      <p:pic>
        <p:nvPicPr>
          <p:cNvPr id="3074" name="Picture 2" descr="C:\Users\Хозяин\Desktop\Новая папка\439469_origin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88640"/>
            <a:ext cx="8280920" cy="45262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6742312"/>
      </p:ext>
    </p:extLst>
  </p:cSld>
  <p:clrMapOvr>
    <a:masterClrMapping/>
  </p:clrMapOvr>
  <p:transition spd="slow">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68280"/>
          </a:xfrm>
        </p:spPr>
        <p:txBody>
          <a:bodyPr>
            <a:normAutofit fontScale="90000"/>
          </a:bodyPr>
          <a:lstStyle/>
          <a:p>
            <a:r>
              <a:rPr lang="ru-RU" sz="4000" u="sng" dirty="0" smtClean="0">
                <a:solidFill>
                  <a:srgbClr val="C00000"/>
                </a:solidFill>
                <a:latin typeface="Times New Roman" pitchFamily="18" charset="0"/>
                <a:cs typeface="Times New Roman" pitchFamily="18" charset="0"/>
              </a:rPr>
              <a:t>Опыт № 1</a:t>
            </a:r>
            <a:endParaRPr lang="ru-RU" sz="4000" u="sng" dirty="0">
              <a:solidFill>
                <a:srgbClr val="C00000"/>
              </a:solidFill>
              <a:latin typeface="Times New Roman" pitchFamily="18" charset="0"/>
              <a:cs typeface="Times New Roman" pitchFamily="18" charset="0"/>
            </a:endParaRPr>
          </a:p>
        </p:txBody>
      </p:sp>
      <p:sp>
        <p:nvSpPr>
          <p:cNvPr id="3" name="Объект 2"/>
          <p:cNvSpPr>
            <a:spLocks noGrp="1"/>
          </p:cNvSpPr>
          <p:nvPr>
            <p:ph idx="1"/>
          </p:nvPr>
        </p:nvSpPr>
        <p:spPr>
          <a:xfrm>
            <a:off x="285720" y="1000108"/>
            <a:ext cx="8501122" cy="5715040"/>
          </a:xfrm>
        </p:spPr>
        <p:txBody>
          <a:bodyPr>
            <a:normAutofit lnSpcReduction="10000"/>
          </a:bodyPr>
          <a:lstStyle/>
          <a:p>
            <a:pPr algn="just">
              <a:buNone/>
            </a:pPr>
            <a:r>
              <a:rPr lang="ru-RU" sz="2400" b="1" dirty="0" smtClean="0">
                <a:solidFill>
                  <a:srgbClr val="C00000"/>
                </a:solidFill>
                <a:latin typeface="Times New Roman" pitchFamily="18" charset="0"/>
                <a:cs typeface="Times New Roman" pitchFamily="18" charset="0"/>
              </a:rPr>
              <a:t>Понадобится:</a:t>
            </a:r>
            <a:r>
              <a:rPr lang="ru-RU" sz="2400" b="1" dirty="0" smtClean="0">
                <a:solidFill>
                  <a:srgbClr val="0070C0"/>
                </a:solidFill>
                <a:latin typeface="Times New Roman" pitchFamily="18" charset="0"/>
                <a:cs typeface="Times New Roman" pitchFamily="18" charset="0"/>
              </a:rPr>
              <a:t> </a:t>
            </a:r>
            <a:r>
              <a:rPr lang="ru-RU" sz="2400" dirty="0" smtClean="0">
                <a:latin typeface="Times New Roman" pitchFamily="18" charset="0"/>
                <a:cs typeface="Times New Roman" pitchFamily="18" charset="0"/>
              </a:rPr>
              <a:t>цветная бумага, ножницы, карандаш, </a:t>
            </a:r>
          </a:p>
          <a:p>
            <a:pPr algn="just">
              <a:buNone/>
            </a:pPr>
            <a:r>
              <a:rPr lang="ru-RU" sz="2400" dirty="0" smtClean="0">
                <a:latin typeface="Times New Roman" pitchFamily="18" charset="0"/>
                <a:cs typeface="Times New Roman" pitchFamily="18" charset="0"/>
              </a:rPr>
              <a:t>                          клей, таз с водой.</a:t>
            </a:r>
          </a:p>
          <a:p>
            <a:pPr algn="just">
              <a:buNone/>
            </a:pPr>
            <a:r>
              <a:rPr lang="ru-RU" sz="2400" b="1" dirty="0" smtClean="0">
                <a:solidFill>
                  <a:srgbClr val="C00000"/>
                </a:solidFill>
                <a:latin typeface="Times New Roman" pitchFamily="18" charset="0"/>
                <a:cs typeface="Times New Roman" pitchFamily="18" charset="0"/>
              </a:rPr>
              <a:t>Ход опыта: </a:t>
            </a:r>
          </a:p>
          <a:p>
            <a:pPr marL="457200" indent="-457200" algn="just">
              <a:buAutoNum type="arabicPeriod"/>
            </a:pPr>
            <a:r>
              <a:rPr lang="ru-RU" sz="2400" dirty="0" smtClean="0">
                <a:latin typeface="Times New Roman" pitchFamily="18" charset="0"/>
                <a:cs typeface="Times New Roman" pitchFamily="18" charset="0"/>
              </a:rPr>
              <a:t>Вырежьте из квадратов разного размера белой или цветной бумаги цветы с длинными лепестками. </a:t>
            </a:r>
          </a:p>
          <a:p>
            <a:pPr marL="457200" indent="-457200" algn="just">
              <a:buAutoNum type="arabicPeriod"/>
            </a:pPr>
            <a:r>
              <a:rPr lang="ru-RU" sz="2400" dirty="0" smtClean="0">
                <a:latin typeface="Times New Roman" pitchFamily="18" charset="0"/>
                <a:cs typeface="Times New Roman" pitchFamily="18" charset="0"/>
              </a:rPr>
              <a:t>Склейте цветы между собой в сердцевине.</a:t>
            </a:r>
          </a:p>
          <a:p>
            <a:pPr marL="457200" indent="-457200" algn="just">
              <a:buFont typeface="Arial" pitchFamily="34" charset="0"/>
              <a:buAutoNum type="arabicPeriod"/>
            </a:pPr>
            <a:r>
              <a:rPr lang="ru-RU" sz="2400" dirty="0" smtClean="0">
                <a:latin typeface="Times New Roman" pitchFamily="18" charset="0"/>
                <a:cs typeface="Times New Roman" pitchFamily="18" charset="0"/>
              </a:rPr>
              <a:t>При помощи карандаша закрутите лепестки к центру.</a:t>
            </a:r>
          </a:p>
          <a:p>
            <a:pPr marL="457200" indent="-457200" algn="just">
              <a:buAutoNum type="arabicPeriod"/>
            </a:pPr>
            <a:endParaRPr lang="ru-RU" sz="2400" dirty="0" smtClean="0">
              <a:latin typeface="Times New Roman" pitchFamily="18" charset="0"/>
              <a:cs typeface="Times New Roman" pitchFamily="18" charset="0"/>
            </a:endParaRPr>
          </a:p>
          <a:p>
            <a:pPr algn="just">
              <a:buFont typeface="Wingdings" pitchFamily="2" charset="2"/>
              <a:buChar char="v"/>
            </a:pPr>
            <a:endParaRPr lang="ru-RU" sz="2400" dirty="0" smtClean="0">
              <a:latin typeface="Times New Roman" pitchFamily="18" charset="0"/>
              <a:cs typeface="Times New Roman" pitchFamily="18" charset="0"/>
            </a:endParaRPr>
          </a:p>
          <a:p>
            <a:pPr algn="just">
              <a:buFont typeface="Wingdings" pitchFamily="2" charset="2"/>
              <a:buChar char="v"/>
            </a:pPr>
            <a:endParaRPr lang="ru-RU" sz="2400" dirty="0" smtClean="0">
              <a:latin typeface="Times New Roman" pitchFamily="18" charset="0"/>
              <a:cs typeface="Times New Roman" pitchFamily="18" charset="0"/>
            </a:endParaRPr>
          </a:p>
          <a:p>
            <a:pPr algn="just">
              <a:buFont typeface="Wingdings" pitchFamily="2" charset="2"/>
              <a:buChar char="v"/>
            </a:pPr>
            <a:endParaRPr lang="ru-RU" sz="2400" dirty="0" smtClean="0">
              <a:latin typeface="Times New Roman" pitchFamily="18" charset="0"/>
              <a:cs typeface="Times New Roman" pitchFamily="18" charset="0"/>
            </a:endParaRPr>
          </a:p>
          <a:p>
            <a:pPr algn="just">
              <a:buFont typeface="Wingdings" pitchFamily="2" charset="2"/>
              <a:buChar char="v"/>
            </a:pPr>
            <a:endParaRPr lang="ru-RU" sz="2400" dirty="0" smtClean="0">
              <a:latin typeface="Times New Roman" pitchFamily="18" charset="0"/>
              <a:cs typeface="Times New Roman" pitchFamily="18" charset="0"/>
            </a:endParaRPr>
          </a:p>
          <a:p>
            <a:pPr algn="just">
              <a:buFont typeface="Wingdings" pitchFamily="2" charset="2"/>
              <a:buChar char="v"/>
            </a:pPr>
            <a:endParaRPr lang="ru-RU" sz="2400" dirty="0" smtClean="0">
              <a:latin typeface="Times New Roman" pitchFamily="18" charset="0"/>
              <a:cs typeface="Times New Roman" pitchFamily="18" charset="0"/>
            </a:endParaRPr>
          </a:p>
          <a:p>
            <a:pPr>
              <a:buNone/>
            </a:pPr>
            <a:r>
              <a:rPr lang="ru-RU" sz="2400" dirty="0" smtClean="0">
                <a:solidFill>
                  <a:srgbClr val="002060"/>
                </a:solidFill>
                <a:latin typeface="Times New Roman" pitchFamily="18" charset="0"/>
                <a:cs typeface="Times New Roman" pitchFamily="18" charset="0"/>
              </a:rPr>
              <a:t> </a:t>
            </a:r>
          </a:p>
          <a:p>
            <a:endParaRPr lang="ru-RU" sz="2400" dirty="0">
              <a:solidFill>
                <a:srgbClr val="002060"/>
              </a:solidFill>
            </a:endParaRPr>
          </a:p>
        </p:txBody>
      </p:sp>
      <p:pic>
        <p:nvPicPr>
          <p:cNvPr id="6" name="Picture 2"/>
          <p:cNvPicPr>
            <a:picLocks noChangeAspect="1" noChangeArrowheads="1"/>
          </p:cNvPicPr>
          <p:nvPr/>
        </p:nvPicPr>
        <p:blipFill>
          <a:blip r:embed="rId2"/>
          <a:srcRect/>
          <a:stretch>
            <a:fillRect/>
          </a:stretch>
        </p:blipFill>
        <p:spPr bwMode="auto">
          <a:xfrm>
            <a:off x="4071934" y="4286256"/>
            <a:ext cx="2357453" cy="2102062"/>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6572264" y="4286256"/>
            <a:ext cx="2357454" cy="2095515"/>
          </a:xfrm>
          <a:prstGeom prst="rect">
            <a:avLst/>
          </a:prstGeom>
          <a:noFill/>
          <a:ln w="9525">
            <a:noFill/>
            <a:miter lim="800000"/>
            <a:headEnd/>
            <a:tailEnd/>
          </a:ln>
          <a:effectLst/>
        </p:spPr>
      </p:pic>
      <p:pic>
        <p:nvPicPr>
          <p:cNvPr id="5125" name="Picture 5"/>
          <p:cNvPicPr>
            <a:picLocks noChangeAspect="1" noChangeArrowheads="1"/>
          </p:cNvPicPr>
          <p:nvPr/>
        </p:nvPicPr>
        <p:blipFill>
          <a:blip r:embed="rId4"/>
          <a:srcRect/>
          <a:stretch>
            <a:fillRect/>
          </a:stretch>
        </p:blipFill>
        <p:spPr bwMode="auto">
          <a:xfrm>
            <a:off x="285720" y="4000504"/>
            <a:ext cx="3643338" cy="2404603"/>
          </a:xfrm>
          <a:prstGeom prst="rect">
            <a:avLst/>
          </a:prstGeom>
          <a:noFill/>
          <a:ln w="9525">
            <a:noFill/>
            <a:miter lim="800000"/>
            <a:headEnd/>
            <a:tailEnd/>
          </a:ln>
          <a:effectLst/>
        </p:spPr>
      </p:pic>
    </p:spTree>
    <p:extLst>
      <p:ext uri="{BB962C8B-B14F-4D97-AF65-F5344CB8AC3E}">
        <p14:creationId xmlns:p14="http://schemas.microsoft.com/office/powerpoint/2010/main" val="106823874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srcRect/>
          <a:stretch>
            <a:fillRect/>
          </a:stretch>
        </p:blipFill>
        <p:spPr bwMode="auto">
          <a:xfrm>
            <a:off x="4857752" y="1214422"/>
            <a:ext cx="3357586" cy="2500330"/>
          </a:xfrm>
          <a:prstGeom prst="rect">
            <a:avLst/>
          </a:prstGeom>
          <a:noFill/>
          <a:ln w="9525">
            <a:noFill/>
            <a:miter lim="800000"/>
            <a:headEnd/>
            <a:tailEnd/>
          </a:ln>
          <a:effectLst/>
        </p:spPr>
      </p:pic>
      <p:sp>
        <p:nvSpPr>
          <p:cNvPr id="6" name="Объект 2"/>
          <p:cNvSpPr>
            <a:spLocks noGrp="1"/>
          </p:cNvSpPr>
          <p:nvPr>
            <p:ph type="title"/>
          </p:nvPr>
        </p:nvSpPr>
        <p:spPr>
          <a:xfrm>
            <a:off x="357158" y="214290"/>
            <a:ext cx="8229600" cy="1154098"/>
          </a:xfrm>
        </p:spPr>
        <p:txBody>
          <a:bodyPr>
            <a:normAutofit fontScale="90000"/>
          </a:bodyPr>
          <a:lstStyle/>
          <a:p>
            <a:pPr algn="l"/>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
            </a:r>
            <a:br>
              <a:rPr lang="ru-RU" sz="2400" dirty="0" smtClean="0">
                <a:latin typeface="Times New Roman" pitchFamily="18" charset="0"/>
                <a:cs typeface="Times New Roman" pitchFamily="18" charset="0"/>
              </a:rPr>
            </a:br>
            <a:r>
              <a:rPr lang="ru-RU" sz="2400" dirty="0" smtClean="0">
                <a:latin typeface="Times New Roman" pitchFamily="18" charset="0"/>
                <a:cs typeface="Times New Roman" pitchFamily="18" charset="0"/>
              </a:rPr>
              <a:t>4. О</a:t>
            </a:r>
            <a:r>
              <a:rPr lang="ru-RU" sz="2700" dirty="0" smtClean="0">
                <a:latin typeface="Times New Roman" pitchFamily="18" charset="0"/>
                <a:cs typeface="Times New Roman" pitchFamily="18" charset="0"/>
              </a:rPr>
              <a:t>пустите получившиеся кувшинки в таз на воду. </a:t>
            </a:r>
            <a:br>
              <a:rPr lang="ru-RU" sz="2700" dirty="0" smtClean="0">
                <a:latin typeface="Times New Roman" pitchFamily="18" charset="0"/>
                <a:cs typeface="Times New Roman" pitchFamily="18" charset="0"/>
              </a:rPr>
            </a:br>
            <a:r>
              <a:rPr lang="ru-RU" sz="2700" dirty="0" smtClean="0">
                <a:latin typeface="Times New Roman" pitchFamily="18" charset="0"/>
                <a:cs typeface="Times New Roman" pitchFamily="18" charset="0"/>
              </a:rPr>
              <a:t/>
            </a:r>
            <a:br>
              <a:rPr lang="ru-RU" sz="2700" dirty="0" smtClean="0">
                <a:latin typeface="Times New Roman" pitchFamily="18" charset="0"/>
                <a:cs typeface="Times New Roman" pitchFamily="18" charset="0"/>
              </a:rPr>
            </a:br>
            <a:endParaRPr lang="ru-RU" sz="2700" dirty="0" smtClean="0">
              <a:latin typeface="Times New Roman" pitchFamily="18" charset="0"/>
              <a:cs typeface="Times New Roman" pitchFamily="18" charset="0"/>
            </a:endParaRPr>
          </a:p>
          <a:p>
            <a:pPr>
              <a:buNone/>
            </a:pPr>
            <a:r>
              <a:rPr lang="ru-RU" sz="2700" dirty="0" smtClean="0">
                <a:solidFill>
                  <a:srgbClr val="002060"/>
                </a:solidFill>
                <a:latin typeface="Times New Roman" pitchFamily="18" charset="0"/>
                <a:cs typeface="Times New Roman" pitchFamily="18" charset="0"/>
              </a:rPr>
              <a:t> </a:t>
            </a:r>
          </a:p>
          <a:p>
            <a:endParaRPr lang="ru-RU" sz="2400" dirty="0">
              <a:solidFill>
                <a:srgbClr val="002060"/>
              </a:solidFill>
            </a:endParaRPr>
          </a:p>
        </p:txBody>
      </p:sp>
      <p:sp>
        <p:nvSpPr>
          <p:cNvPr id="8" name="Содержимое 7"/>
          <p:cNvSpPr>
            <a:spLocks noGrp="1"/>
          </p:cNvSpPr>
          <p:nvPr>
            <p:ph idx="1"/>
          </p:nvPr>
        </p:nvSpPr>
        <p:spPr>
          <a:xfrm>
            <a:off x="457200" y="4643446"/>
            <a:ext cx="8229600" cy="2071702"/>
          </a:xfrm>
        </p:spPr>
        <p:txBody>
          <a:bodyPr>
            <a:normAutofit fontScale="77500" lnSpcReduction="20000"/>
          </a:bodyPr>
          <a:lstStyle/>
          <a:p>
            <a:pPr>
              <a:buNone/>
            </a:pPr>
            <a:r>
              <a:rPr lang="ru-RU" sz="2800" dirty="0" smtClean="0">
                <a:latin typeface="Times New Roman" pitchFamily="18" charset="0"/>
                <a:cs typeface="Times New Roman" pitchFamily="18" charset="0"/>
              </a:rPr>
              <a:t>5. </a:t>
            </a:r>
            <a:r>
              <a:rPr lang="ru-RU" sz="3100" dirty="0" smtClean="0">
                <a:latin typeface="Times New Roman" pitchFamily="18" charset="0"/>
                <a:cs typeface="Times New Roman" pitchFamily="18" charset="0"/>
              </a:rPr>
              <a:t>Буквально на глазах лепестки цветов начинают распускаться.</a:t>
            </a:r>
          </a:p>
          <a:p>
            <a:pPr>
              <a:buNone/>
            </a:pPr>
            <a:r>
              <a:rPr lang="ru-RU" sz="3100" b="1" dirty="0" smtClean="0">
                <a:solidFill>
                  <a:srgbClr val="C00000"/>
                </a:solidFill>
                <a:latin typeface="Times New Roman" pitchFamily="18" charset="0"/>
                <a:cs typeface="Times New Roman" pitchFamily="18" charset="0"/>
              </a:rPr>
              <a:t>Вопрос:</a:t>
            </a:r>
            <a:r>
              <a:rPr lang="ru-RU" sz="3100" dirty="0" smtClean="0">
                <a:latin typeface="Times New Roman" pitchFamily="18" charset="0"/>
                <a:cs typeface="Times New Roman" pitchFamily="18" charset="0"/>
              </a:rPr>
              <a:t> почему лепестки раскручиваются?</a:t>
            </a:r>
          </a:p>
          <a:p>
            <a:pPr>
              <a:buNone/>
            </a:pPr>
            <a:r>
              <a:rPr lang="ru-RU" sz="3100" b="1" dirty="0" smtClean="0">
                <a:solidFill>
                  <a:srgbClr val="C00000"/>
                </a:solidFill>
                <a:latin typeface="Times New Roman" pitchFamily="18" charset="0"/>
                <a:cs typeface="Times New Roman" pitchFamily="18" charset="0"/>
              </a:rPr>
              <a:t>Ответ (вывод) :</a:t>
            </a:r>
            <a:r>
              <a:rPr lang="ru-RU" sz="3100" dirty="0" smtClean="0">
                <a:solidFill>
                  <a:srgbClr val="C00000"/>
                </a:solidFill>
                <a:latin typeface="Times New Roman" pitchFamily="18" charset="0"/>
                <a:cs typeface="Times New Roman" pitchFamily="18" charset="0"/>
              </a:rPr>
              <a:t> </a:t>
            </a:r>
            <a:r>
              <a:rPr lang="ru-RU" sz="3100" dirty="0" smtClean="0">
                <a:latin typeface="Times New Roman" pitchFamily="18" charset="0"/>
                <a:cs typeface="Times New Roman" pitchFamily="18" charset="0"/>
              </a:rPr>
              <a:t>бумага намокает, становится постепенно   </a:t>
            </a:r>
          </a:p>
          <a:p>
            <a:pPr algn="just">
              <a:buNone/>
            </a:pPr>
            <a:r>
              <a:rPr lang="ru-RU" sz="3100" dirty="0" smtClean="0">
                <a:latin typeface="Times New Roman" pitchFamily="18" charset="0"/>
                <a:cs typeface="Times New Roman" pitchFamily="18" charset="0"/>
              </a:rPr>
              <a:t>тяжелее, и лепестки раскрываются.</a:t>
            </a:r>
            <a:endParaRPr lang="ru-RU" sz="3100" dirty="0"/>
          </a:p>
        </p:txBody>
      </p:sp>
      <p:pic>
        <p:nvPicPr>
          <p:cNvPr id="4100" name="Picture 4" descr="C:\Users\User\Desktop\DSC07331.JPG"/>
          <p:cNvPicPr>
            <a:picLocks noChangeAspect="1" noChangeArrowheads="1"/>
          </p:cNvPicPr>
          <p:nvPr/>
        </p:nvPicPr>
        <p:blipFill>
          <a:blip r:embed="rId3"/>
          <a:srcRect/>
          <a:stretch>
            <a:fillRect/>
          </a:stretch>
        </p:blipFill>
        <p:spPr bwMode="auto">
          <a:xfrm>
            <a:off x="285720" y="1214422"/>
            <a:ext cx="4273876" cy="3000396"/>
          </a:xfrm>
          <a:prstGeom prst="rect">
            <a:avLst/>
          </a:prstGeom>
          <a:noFill/>
        </p:spPr>
      </p:pic>
      <p:pic>
        <p:nvPicPr>
          <p:cNvPr id="4101" name="Picture 5"/>
          <p:cNvPicPr>
            <a:picLocks noChangeAspect="1" noChangeArrowheads="1"/>
          </p:cNvPicPr>
          <p:nvPr/>
        </p:nvPicPr>
        <p:blipFill>
          <a:blip r:embed="rId4"/>
          <a:srcRect/>
          <a:stretch>
            <a:fillRect/>
          </a:stretch>
        </p:blipFill>
        <p:spPr bwMode="auto">
          <a:xfrm>
            <a:off x="6572264" y="3214686"/>
            <a:ext cx="1785950" cy="133946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Модульная">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emplate>
  <TotalTime>880</TotalTime>
  <Words>795</Words>
  <Application>Microsoft Office PowerPoint</Application>
  <PresentationFormat>Экран (4:3)</PresentationFormat>
  <Paragraphs>108</Paragraphs>
  <Slides>24</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24</vt:i4>
      </vt:variant>
    </vt:vector>
  </HeadingPairs>
  <TitlesOfParts>
    <vt:vector size="30" baseType="lpstr">
      <vt:lpstr>Arial</vt:lpstr>
      <vt:lpstr>Calibri</vt:lpstr>
      <vt:lpstr>Monotype Corsiva</vt:lpstr>
      <vt:lpstr>Times New Roman</vt:lpstr>
      <vt:lpstr>Wingdings</vt:lpstr>
      <vt:lpstr>Тема Office</vt:lpstr>
      <vt:lpstr>МАСТЕР- КЛАСС  ПО ЭКСПЕРИМЕНТИРОВАНИЮ «ЧУДЕСА  БОЛЬШОГО МИРА»</vt:lpstr>
      <vt:lpstr>Никитина  Марина Вячеславовна Воспитатель МБДОУ №3 «Светлячок» Образование – среднее специальное Педагогический стаж – 29лет Высшая квалификационная категория   </vt:lpstr>
      <vt:lpstr>ЗАДАЧИ:</vt:lpstr>
      <vt:lpstr>«Чудеса большого мира»</vt:lpstr>
      <vt:lpstr>   У мыши появились мышата. Все детки были послушные, выполняли всё, что говорила   мама – мышь. </vt:lpstr>
      <vt:lpstr>Презентация PowerPoint</vt:lpstr>
      <vt:lpstr>Презентация PowerPoint</vt:lpstr>
      <vt:lpstr>Опыт № 1</vt:lpstr>
      <vt:lpstr>   4. Опустите получившиеся кувшинки в таз на воду.      </vt:lpstr>
      <vt:lpstr>   Проходя по берегу пруда мышонок увидел, что какие – то маленькие существа то появлялись на поверхности воды,  то снова пропадали.     Это были рыбки, которые резвились под лучами  солнца.                                                                         - Как у них это получается? – заинтересовался мышонок.</vt:lpstr>
      <vt:lpstr>Опыт № 2</vt:lpstr>
      <vt:lpstr>Вопрос: почему шарик меняет место нахождения в стакане с газированной водой?</vt:lpstr>
      <vt:lpstr>  На другом берегу пруда мышонок увидел человека, моющего автомобиль. Но вдруг что – то загудело, задымило и автомобиль умчался прочь.     Мышонок испугался, но вскоре осмелел и подошёл к воде. Он увидел на поверхности воды расплывающееся, играющее всеми цветами радуги пятно. - Откуда появилось это пятно, и почему оно не пропадает? - удивился мышонок. </vt:lpstr>
      <vt:lpstr>Опыт № 3</vt:lpstr>
      <vt:lpstr>Но тут подул ветер, на небе появились тучи и пошёл дождь.  - Почему пошёл дождь, ведь такая теплая погода?- подумал мышонок</vt:lpstr>
      <vt:lpstr>Опыт № 4</vt:lpstr>
      <vt:lpstr>Ход опыта:  1. Взять банку с горячей водой, закрытой крышкой с отверстиями.  2. Сверху крышки положить несколько кубиков льда или комок снега.  3. Лёд (снег) будет таять от теплого воздуха горячей воды.  4. Через отверстия крышки будет стекать талая вода, имитируя капли       дождя из туч. Вопрос: почему лёд (снег) стал таять?  </vt:lpstr>
      <vt:lpstr>   Прошло немного времени, и дождь закончился, снова появилось солнце. Мышонок решил идти дальше по песчаному берегу пруда.</vt:lpstr>
      <vt:lpstr>медведь</vt:lpstr>
      <vt:lpstr>Опыт № 5</vt:lpstr>
      <vt:lpstr>   Разглядывая следы не песке, мышонок не заметил, как вышел к кусту смородины, у которого была его норка. Мама – мышь очень обрадовалась, что её сын вернулся живым и здоровым.</vt:lpstr>
      <vt:lpstr>   А своим братьям и сёстрам мышонок рассказал, как он путешествовал по берегу пруда и увидел чудеса большого мира.  .</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МАСТЕР- КЛАСС ПО ЭКСПЕРИМЕНТИРОВАНИЮ «ЧУДЕСА  БОЛЬШОГО МИРА»</dc:title>
  <dc:creator>Хозяин</dc:creator>
  <cp:lastModifiedBy>RePack by Diakov</cp:lastModifiedBy>
  <cp:revision>91</cp:revision>
  <dcterms:created xsi:type="dcterms:W3CDTF">2014-12-29T17:00:54Z</dcterms:created>
  <dcterms:modified xsi:type="dcterms:W3CDTF">2022-03-13T14:57:48Z</dcterms:modified>
</cp:coreProperties>
</file>