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66" r:id="rId5"/>
    <p:sldId id="267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60" r:id="rId17"/>
    <p:sldId id="279" r:id="rId18"/>
    <p:sldId id="280" r:id="rId19"/>
    <p:sldId id="281" r:id="rId20"/>
    <p:sldId id="282" r:id="rId21"/>
    <p:sldId id="283" r:id="rId22"/>
    <p:sldId id="284" r:id="rId23"/>
    <p:sldId id="262" r:id="rId24"/>
    <p:sldId id="263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469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558FEF9-4BB6-47D7-BAA0-AC3FEB66B4E8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257FA20-E7F5-47B4-9898-B267B0028C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8FEF9-4BB6-47D7-BAA0-AC3FEB66B4E8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7FA20-E7F5-47B4-9898-B267B0028C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8FEF9-4BB6-47D7-BAA0-AC3FEB66B4E8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7FA20-E7F5-47B4-9898-B267B0028C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558FEF9-4BB6-47D7-BAA0-AC3FEB66B4E8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257FA20-E7F5-47B4-9898-B267B0028C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558FEF9-4BB6-47D7-BAA0-AC3FEB66B4E8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257FA20-E7F5-47B4-9898-B267B0028C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8FEF9-4BB6-47D7-BAA0-AC3FEB66B4E8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7FA20-E7F5-47B4-9898-B267B0028C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8FEF9-4BB6-47D7-BAA0-AC3FEB66B4E8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7FA20-E7F5-47B4-9898-B267B0028C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558FEF9-4BB6-47D7-BAA0-AC3FEB66B4E8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257FA20-E7F5-47B4-9898-B267B0028C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8FEF9-4BB6-47D7-BAA0-AC3FEB66B4E8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7FA20-E7F5-47B4-9898-B267B0028C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558FEF9-4BB6-47D7-BAA0-AC3FEB66B4E8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257FA20-E7F5-47B4-9898-B267B0028C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558FEF9-4BB6-47D7-BAA0-AC3FEB66B4E8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257FA20-E7F5-47B4-9898-B267B0028C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558FEF9-4BB6-47D7-BAA0-AC3FEB66B4E8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257FA20-E7F5-47B4-9898-B267B0028C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11" Type="http://schemas.openxmlformats.org/officeDocument/2006/relationships/image" Target="../media/image31.jpeg"/><Relationship Id="rId5" Type="http://schemas.openxmlformats.org/officeDocument/2006/relationships/image" Target="../media/image25.jpeg"/><Relationship Id="rId10" Type="http://schemas.openxmlformats.org/officeDocument/2006/relationships/image" Target="../media/image30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548680"/>
            <a:ext cx="7128792" cy="1606330"/>
          </a:xfr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40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лассный час на тему : «</a:t>
            </a:r>
            <a:r>
              <a:rPr lang="ru-RU" sz="40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улинарный поединок»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71800" y="5486400"/>
            <a:ext cx="6172200" cy="1371600"/>
          </a:xfrm>
        </p:spPr>
        <p:txBody>
          <a:bodyPr/>
          <a:lstStyle/>
          <a:p>
            <a:pPr algn="r"/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s://flomaster.club/uploads/posts/2022-06/1655607193_66-flomaster-club-p-kartina-povar-krasivo-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4409728"/>
            <a:ext cx="2736304" cy="24482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6" name="Picture 4" descr="https://kartinkof.club/uploads/posts/2022-09/1662324895_26-kartinkof-club-p-novie-i-krasivie-kartinki-povar-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2636912"/>
            <a:ext cx="2273891" cy="20162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8" name="Picture 6" descr="https://solingred.ru/upload/medialibrary/01d/01dbe93f94727c0ca02a871239c351f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356992"/>
            <a:ext cx="1510197" cy="14401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Овал 7"/>
          <p:cNvSpPr/>
          <p:nvPr/>
        </p:nvSpPr>
        <p:spPr>
          <a:xfrm>
            <a:off x="1691680" y="2780928"/>
            <a:ext cx="936104" cy="86409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915816" y="2996952"/>
            <a:ext cx="288032" cy="28803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411760" y="3861048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5508104" y="3027148"/>
            <a:ext cx="3491788" cy="181588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Земля и потому еще щедра.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в мире существуют повара.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Благословенны их простые судьбы.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руки как помыслы чисты.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Профессия у них - добра по сути.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Злой человек не станет у плиты.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Р.Рождественский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1187624" y="476672"/>
            <a:ext cx="7643813" cy="25545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Котлеты морковные, зразы картофельные, перец фаршированный, шницель из капусты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2483768" y="3356992"/>
            <a:ext cx="6308725" cy="1736646"/>
          </a:xfrm>
          <a:prstGeom prst="wedgeRoundRectCallout">
            <a:avLst>
              <a:gd name="adj1" fmla="val -48502"/>
              <a:gd name="adj2" fmla="val 94468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Перец фаршированный – запечённое блюдо, остальные – блюда из жареных овощей</a:t>
            </a:r>
            <a:endParaRPr lang="ru-RU" sz="3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1187624" y="476672"/>
            <a:ext cx="7643813" cy="1323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Кулебяка, расстегаи, 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пирог «Московский»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2195736" y="2348880"/>
            <a:ext cx="6308725" cy="1736646"/>
          </a:xfrm>
          <a:prstGeom prst="wedgeRoundRectCallout">
            <a:avLst>
              <a:gd name="adj1" fmla="val -48502"/>
              <a:gd name="adj2" fmla="val 94468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Пирог «Московский» готовится со сладкими начинками, остальные – нет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stolle51.ru/wp-content/uploads/2019/12/4ph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293096"/>
            <a:ext cx="4248472" cy="2385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1187624" y="476672"/>
            <a:ext cx="7643813" cy="19389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Картофелечистка, мясорубка,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мясорыхлитель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рыбоочиститель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2483768" y="3356992"/>
            <a:ext cx="6308725" cy="1736646"/>
          </a:xfrm>
          <a:prstGeom prst="wedgeRoundRectCallout">
            <a:avLst>
              <a:gd name="adj1" fmla="val -48502"/>
              <a:gd name="adj2" fmla="val 94468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Картофелечистка – в овощном цехе, остальные – в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мясо-рыбном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цехе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1187624" y="476672"/>
            <a:ext cx="7643813" cy="1323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Бифштекс, филе, лангет, ромштекс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2483768" y="2348880"/>
            <a:ext cx="6308725" cy="2826306"/>
          </a:xfrm>
          <a:prstGeom prst="wedgeRoundRectCallout">
            <a:avLst>
              <a:gd name="adj1" fmla="val -48502"/>
              <a:gd name="adj2" fmla="val 94468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Ромштекс –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панированный, остальные – нет</a:t>
            </a:r>
          </a:p>
          <a:p>
            <a:pPr algn="ctr"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или</a:t>
            </a:r>
          </a:p>
          <a:p>
            <a:pPr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кроме, ромштекса, нарезают из вырезки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1187624" y="476672"/>
            <a:ext cx="7643813" cy="1323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Костный, мясокостный, </a:t>
            </a:r>
            <a:br>
              <a:rPr lang="ru-RU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грибной, рыбный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2483768" y="2348880"/>
            <a:ext cx="6308725" cy="1191816"/>
          </a:xfrm>
          <a:prstGeom prst="wedgeRoundRectCallout">
            <a:avLst>
              <a:gd name="adj1" fmla="val -48502"/>
              <a:gd name="adj2" fmla="val 94468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Грибной – отвар, остальные – бульоны </a:t>
            </a:r>
            <a:endParaRPr lang="ru-RU" sz="3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attuale.ru/wp-content/uploads/2018/03/7093736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4149080"/>
            <a:ext cx="2736304" cy="2262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1187624" y="476672"/>
            <a:ext cx="7643813" cy="19389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Пароконвектомат</a:t>
            </a:r>
            <a:r>
              <a:rPr lang="ru-RU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br>
              <a:rPr lang="ru-RU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тестомесильная машина, картофелечистка, мясорубка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2483768" y="2708920"/>
            <a:ext cx="6308725" cy="1736646"/>
          </a:xfrm>
          <a:prstGeom prst="wedgeRoundRectCallout">
            <a:avLst>
              <a:gd name="adj1" fmla="val -48502"/>
              <a:gd name="adj2" fmla="val 94468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32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Пароконвектомат</a:t>
            </a:r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– тепловое оборудование, остальное – механическое </a:t>
            </a:r>
            <a:endParaRPr lang="ru-RU" sz="3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188640"/>
            <a:ext cx="4661791" cy="461665"/>
          </a:xfrm>
          <a:prstGeom prst="rect">
            <a:avLst/>
          </a:prstGeom>
          <a:solidFill>
            <a:schemeClr val="accent1"/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истории поварского колпака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508104" y="1124744"/>
            <a:ext cx="2664296" cy="24482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0" name="Picture 2" descr="https://image-cdn.kazanexpress.ru/c40oc2ses05pld88ommg/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124744"/>
            <a:ext cx="2811477" cy="24566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251520" y="908720"/>
            <a:ext cx="5112568" cy="304698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55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Генрих 8, обнаружив однажды в своей тарелке волос, попросту приказал снести с плеч владельца предположительный источник загрязнения. После чего сотрудники кухни при дворе Тюдоров как-то сразу пришли к выводу, что им срочно необходимы специальные головные уборы.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indent="355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Следующая история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повествует о том, что в 1727 году другой английский король, Георг II, увидел у себя в супе самую настоящую вошь!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акончился скандал тем, что весь кухонный персонал для начала побрили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налысо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а потом обязали носить головные уборы.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251520" y="4077072"/>
            <a:ext cx="8424936" cy="206210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55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вот в старину, считалось, что фасоны колпаков шеф поваров указывают на характер человека! Высокий и особо пышный колпак со сдвинутым назад завершением носил резкий и властный шеф-повар, а верхушка набекрень выдавала даже тирана и самодура. Непропорционально высокая поварская шапка на низеньком владельце подсказывала остальным, что перед ними выскочка и интриган.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indent="355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Говорят, что во времена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Карема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величайшего реформатора в области кулинарии, поварской колпак имел сто складочек, и это символизировало 100 возможных способов приготовления яйца.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hkola5sosnogorskaya-r11.gosweb.gosuslugi.ru/netcat_files/userfiles/2/VOPROS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16832"/>
            <a:ext cx="6265979" cy="4699484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907704" y="548680"/>
            <a:ext cx="6172200" cy="1894362"/>
          </a:xfrm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rgbClr val="00206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«Вопросный </a:t>
            </a:r>
            <a:r>
              <a:rPr lang="en-US" sz="6600" dirty="0" smtClean="0">
                <a:solidFill>
                  <a:srgbClr val="00206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6600" dirty="0" smtClean="0">
                <a:solidFill>
                  <a:srgbClr val="00206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solidFill>
                  <a:srgbClr val="00206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винегрет»</a:t>
            </a:r>
            <a:endParaRPr lang="ru-RU" sz="6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freshlavka.com/wp-content/uploads/2016/05/IMG_0411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0"/>
            <a:ext cx="3200534" cy="2132856"/>
          </a:xfrm>
          <a:prstGeom prst="rect">
            <a:avLst/>
          </a:prstGeom>
          <a:noFill/>
        </p:spPr>
      </p:pic>
      <p:pic>
        <p:nvPicPr>
          <p:cNvPr id="1026" name="Picture 2" descr="https://eastwestom.com/wp-content/uploads/2015/01/007_Fruit_7744x5184_all-free-download.com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3170757"/>
            <a:ext cx="5508104" cy="3687243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483768" y="2132856"/>
            <a:ext cx="6172200" cy="1894362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«Овощной переполох»</a:t>
            </a:r>
            <a:endParaRPr lang="ru-RU" sz="6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500063" y="42863"/>
            <a:ext cx="6000763" cy="868362"/>
          </a:xfrm>
          <a:prstGeom prst="rect">
            <a:avLst/>
          </a:prstGeom>
          <a:solidFill>
            <a:schemeClr val="accent1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«Культура так и прёт!»</a:t>
            </a:r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887010" y="1095375"/>
            <a:ext cx="3567515" cy="584775"/>
          </a:xfrm>
          <a:prstGeom prst="rect">
            <a:avLst/>
          </a:prstGeom>
          <a:solidFill>
            <a:schemeClr val="accent1"/>
          </a:solidFill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r"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Как используется полотняная салфетка? </a:t>
            </a:r>
          </a:p>
          <a:p>
            <a:pPr algn="r">
              <a:defRPr/>
            </a:pPr>
            <a:r>
              <a:rPr lang="ru-RU" b="1" i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/её кладут на колени/</a:t>
            </a: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1651873" y="1857375"/>
            <a:ext cx="6101477" cy="800219"/>
          </a:xfrm>
          <a:prstGeom prst="rect">
            <a:avLst/>
          </a:prstGeom>
          <a:solidFill>
            <a:schemeClr val="accent1"/>
          </a:solidFill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r"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Как едят хлеб: кусают от целого ломтика или отламывают небольшими </a:t>
            </a:r>
          </a:p>
          <a:p>
            <a:pPr algn="r"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кусочками и кладут в рот?</a:t>
            </a:r>
          </a:p>
          <a:p>
            <a:pPr algn="r">
              <a:defRPr/>
            </a:pPr>
            <a:r>
              <a:rPr lang="ru-RU" b="1" i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/отламывают небольшими кусочками и кладут в рот/</a:t>
            </a:r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3805401" y="2928938"/>
            <a:ext cx="5124287" cy="861774"/>
          </a:xfrm>
          <a:prstGeom prst="rect">
            <a:avLst/>
          </a:prstGeom>
          <a:solidFill>
            <a:schemeClr val="accent1"/>
          </a:solidFill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r"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Что делать с косточками, когда вы едите ягоды или компот?</a:t>
            </a:r>
          </a:p>
          <a:p>
            <a:pPr algn="r">
              <a:defRPr/>
            </a:pPr>
            <a:r>
              <a:rPr lang="ru-RU" b="1" i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/косточки от ягод подхватывают ложечкой, </a:t>
            </a:r>
          </a:p>
          <a:p>
            <a:pPr algn="r">
              <a:defRPr/>
            </a:pPr>
            <a:r>
              <a:rPr lang="ru-RU" b="1" i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 из ложечки кладут в тарелку/</a:t>
            </a: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899592" y="2852936"/>
            <a:ext cx="2058191" cy="584775"/>
          </a:xfrm>
          <a:prstGeom prst="rect">
            <a:avLst/>
          </a:prstGeom>
          <a:solidFill>
            <a:schemeClr val="accent1"/>
          </a:solidFill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r"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Чем чистят мандарин?</a:t>
            </a:r>
          </a:p>
          <a:p>
            <a:pPr algn="r">
              <a:defRPr/>
            </a:pPr>
            <a:r>
              <a:rPr lang="ru-RU" b="1" i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/рукой/</a:t>
            </a:r>
          </a:p>
        </p:txBody>
      </p:sp>
      <p:sp>
        <p:nvSpPr>
          <p:cNvPr id="11" name="TextBox 7"/>
          <p:cNvSpPr txBox="1">
            <a:spLocks noChangeArrowheads="1"/>
          </p:cNvSpPr>
          <p:nvPr/>
        </p:nvSpPr>
        <p:spPr bwMode="auto">
          <a:xfrm flipH="1">
            <a:off x="6430963" y="4354513"/>
            <a:ext cx="2357437" cy="604837"/>
          </a:xfrm>
          <a:prstGeom prst="rect">
            <a:avLst/>
          </a:prstGeom>
          <a:solidFill>
            <a:schemeClr val="accent1"/>
          </a:solidFill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Чем чистят апельсин?</a:t>
            </a:r>
          </a:p>
          <a:p>
            <a:pPr algn="r">
              <a:defRPr/>
            </a:pPr>
            <a:r>
              <a:rPr lang="ru-RU" b="1" i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/ножом/ </a:t>
            </a:r>
          </a:p>
        </p:txBody>
      </p:sp>
      <p:sp>
        <p:nvSpPr>
          <p:cNvPr id="12" name="TextBox 8"/>
          <p:cNvSpPr txBox="1">
            <a:spLocks noChangeArrowheads="1"/>
          </p:cNvSpPr>
          <p:nvPr/>
        </p:nvSpPr>
        <p:spPr bwMode="auto">
          <a:xfrm>
            <a:off x="3282637" y="4000500"/>
            <a:ext cx="2822888" cy="584775"/>
          </a:xfrm>
          <a:prstGeom prst="rect">
            <a:avLst/>
          </a:prstGeom>
          <a:solidFill>
            <a:schemeClr val="accent1"/>
          </a:solidFill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r"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Как берут из общего стола хлеб?</a:t>
            </a:r>
          </a:p>
          <a:p>
            <a:pPr algn="r">
              <a:defRPr/>
            </a:pPr>
            <a:r>
              <a:rPr lang="ru-RU" b="1" i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/руками/</a:t>
            </a:r>
          </a:p>
        </p:txBody>
      </p:sp>
      <p:sp>
        <p:nvSpPr>
          <p:cNvPr id="13" name="TextBox 9"/>
          <p:cNvSpPr txBox="1">
            <a:spLocks noChangeArrowheads="1"/>
          </p:cNvSpPr>
          <p:nvPr/>
        </p:nvSpPr>
        <p:spPr bwMode="auto">
          <a:xfrm>
            <a:off x="3108181" y="5715000"/>
            <a:ext cx="5070619" cy="800219"/>
          </a:xfrm>
          <a:prstGeom prst="rect">
            <a:avLst/>
          </a:prstGeom>
          <a:solidFill>
            <a:schemeClr val="accent1"/>
          </a:solidFill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r"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Какой кисломолочный продукт народы Северного Кавказа </a:t>
            </a:r>
          </a:p>
          <a:p>
            <a:pPr algn="r"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называют напитком здоровья, даром небес?</a:t>
            </a:r>
          </a:p>
          <a:p>
            <a:pPr algn="r">
              <a:defRPr/>
            </a:pPr>
            <a:r>
              <a:rPr lang="ru-RU" b="1" i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/кефир/</a:t>
            </a:r>
          </a:p>
        </p:txBody>
      </p:sp>
      <p:sp>
        <p:nvSpPr>
          <p:cNvPr id="14" name="TextBox 10"/>
          <p:cNvSpPr txBox="1">
            <a:spLocks noChangeArrowheads="1"/>
          </p:cNvSpPr>
          <p:nvPr/>
        </p:nvSpPr>
        <p:spPr bwMode="auto">
          <a:xfrm>
            <a:off x="5815224" y="1000125"/>
            <a:ext cx="2177839" cy="584775"/>
          </a:xfrm>
          <a:prstGeom prst="rect">
            <a:avLst/>
          </a:prstGeom>
          <a:solidFill>
            <a:schemeClr val="accent1"/>
          </a:solidFill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r"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Без чего не испечь хлеб?</a:t>
            </a:r>
          </a:p>
          <a:p>
            <a:pPr algn="r">
              <a:defRPr/>
            </a:pPr>
            <a:r>
              <a:rPr lang="ru-RU" b="1" i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/без корки/</a:t>
            </a:r>
          </a:p>
        </p:txBody>
      </p:sp>
      <p:sp>
        <p:nvSpPr>
          <p:cNvPr id="15" name="TextBox 11"/>
          <p:cNvSpPr txBox="1">
            <a:spLocks noChangeArrowheads="1"/>
          </p:cNvSpPr>
          <p:nvPr/>
        </p:nvSpPr>
        <p:spPr bwMode="auto">
          <a:xfrm>
            <a:off x="969241" y="4783138"/>
            <a:ext cx="3810722" cy="646331"/>
          </a:xfrm>
          <a:prstGeom prst="rect">
            <a:avLst/>
          </a:prstGeom>
          <a:solidFill>
            <a:schemeClr val="accent1"/>
          </a:solidFill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r"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Что не войдёт в самую большую кастрюлю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r">
              <a:defRPr/>
            </a:pPr>
            <a:r>
              <a:rPr lang="ru-RU" b="1" i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/крышка/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0" dur="1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5" dur="1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0" dur="1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3" dur="1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8" dur="1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3" dur="1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8" dur="1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3" dur="1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8" dur="1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3" dur="1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8" dur="1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3" dur="1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8" dur="1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1" dur="1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6" dur="1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www.yarnews.net/files/1/1000/1021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404664"/>
            <a:ext cx="4176464" cy="4824536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188640"/>
            <a:ext cx="3682752" cy="1440160"/>
          </a:xfrm>
          <a:solidFill>
            <a:schemeClr val="accent1"/>
          </a:solidFill>
          <a:ln>
            <a:solidFill>
              <a:srgbClr val="00206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«Профессия повар: история и современность»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179512" y="1700808"/>
            <a:ext cx="4104456" cy="4997152"/>
          </a:xfrm>
        </p:spPr>
        <p:txBody>
          <a:bodyPr>
            <a:normAutofit fontScale="70000" lnSpcReduction="20000"/>
          </a:bodyPr>
          <a:lstStyle/>
          <a:p>
            <a:pPr marL="452438" indent="-269875" algn="just"/>
            <a:r>
              <a:rPr lang="ru-RU" sz="2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Форма проведения: </a:t>
            </a:r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</a:t>
            </a:r>
          </a:p>
          <a:p>
            <a:pPr marL="452438" indent="-269875" algn="just"/>
            <a:r>
              <a:rPr lang="ru-RU" sz="2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способствовать формированию профессионально-важных личностных качеств будущего специалиста сферы общественного питания. </a:t>
            </a:r>
          </a:p>
          <a:p>
            <a:pPr marL="452438" indent="-269875" algn="just"/>
            <a:r>
              <a:rPr lang="ru-RU" sz="2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 marL="452438" indent="-269875" algn="just">
              <a:buNone/>
            </a:pPr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ознакомление студентов с историей профессии;</a:t>
            </a:r>
          </a:p>
          <a:p>
            <a:pPr marL="452438" indent="-269875" algn="just">
              <a:buNone/>
            </a:pPr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привитие интереса к избранной профессии;</a:t>
            </a:r>
          </a:p>
          <a:p>
            <a:pPr marL="452438" indent="-269875" algn="just">
              <a:buNone/>
            </a:pPr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развитие творческой деятельности студентов, соотносимой с общим контекстом его будущей профессиональной деятельности.</a:t>
            </a:r>
          </a:p>
          <a:p>
            <a:pPr marL="452438" indent="-269875" algn="just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81509" y="357188"/>
            <a:ext cx="2007729" cy="1015663"/>
          </a:xfrm>
          <a:prstGeom prst="rect">
            <a:avLst/>
          </a:prstGeom>
          <a:solidFill>
            <a:schemeClr val="accent1"/>
          </a:solidFill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r"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поле родился, </a:t>
            </a:r>
          </a:p>
          <a:p>
            <a:pPr algn="r"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заводе </a:t>
            </a: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растился,</a:t>
            </a:r>
            <a:endParaRPr lang="ru-RU" sz="1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столе растворился.</a:t>
            </a:r>
          </a:p>
          <a:p>
            <a:pPr algn="r">
              <a:defRPr/>
            </a:pPr>
            <a:r>
              <a:rPr lang="ru-RU" b="1" i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/сахар/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488328" y="1214438"/>
            <a:ext cx="2309222" cy="1231106"/>
          </a:xfrm>
          <a:prstGeom prst="rect">
            <a:avLst/>
          </a:prstGeom>
          <a:solidFill>
            <a:schemeClr val="accent1"/>
          </a:solidFill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r"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Ей набили мясом рот,</a:t>
            </a:r>
          </a:p>
          <a:p>
            <a:pPr algn="r"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она его жуёт,</a:t>
            </a:r>
          </a:p>
          <a:p>
            <a:pPr algn="r"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Жуёт, жуёт, а не глотает – </a:t>
            </a:r>
          </a:p>
          <a:p>
            <a:pPr algn="r"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Всё в тарелку отправляет.</a:t>
            </a:r>
          </a:p>
          <a:p>
            <a:pPr algn="r">
              <a:defRPr/>
            </a:pPr>
            <a:r>
              <a:rPr lang="ru-RU" b="1" i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/мясорубка/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428645" y="2857500"/>
            <a:ext cx="2386743" cy="1231106"/>
          </a:xfrm>
          <a:prstGeom prst="rect">
            <a:avLst/>
          </a:prstGeom>
          <a:solidFill>
            <a:schemeClr val="accent1"/>
          </a:solidFill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r"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Сладок, нежен и воздушен.</a:t>
            </a:r>
          </a:p>
          <a:p>
            <a:pPr algn="r"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Он порою всем нам нужен.</a:t>
            </a:r>
          </a:p>
          <a:p>
            <a:pPr algn="r"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Ни одно ведь торжество </a:t>
            </a:r>
          </a:p>
          <a:p>
            <a:pPr algn="r"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 проходит без него.</a:t>
            </a:r>
          </a:p>
          <a:p>
            <a:pPr algn="r">
              <a:defRPr/>
            </a:pPr>
            <a:r>
              <a:rPr lang="ru-RU" b="1" i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/торт/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497002" y="428625"/>
            <a:ext cx="2042161" cy="800219"/>
          </a:xfrm>
          <a:prstGeom prst="rect">
            <a:avLst/>
          </a:prstGeom>
          <a:solidFill>
            <a:schemeClr val="accent1"/>
          </a:solidFill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r"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Оно трясётся на столе,</a:t>
            </a:r>
          </a:p>
          <a:p>
            <a:pPr algn="r"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называется…</a:t>
            </a:r>
          </a:p>
          <a:p>
            <a:pPr algn="r">
              <a:defRPr/>
            </a:pPr>
            <a:r>
              <a:rPr lang="ru-RU" b="1" i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/желе/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979712" y="5733256"/>
            <a:ext cx="2395463" cy="800219"/>
          </a:xfrm>
          <a:prstGeom prst="rect">
            <a:avLst/>
          </a:prstGeom>
          <a:solidFill>
            <a:schemeClr val="accent1"/>
          </a:solidFill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r"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Ну-ка, в горсть её схвати – </a:t>
            </a:r>
          </a:p>
          <a:p>
            <a:pPr algn="r"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 удержится в горсти.</a:t>
            </a:r>
          </a:p>
          <a:p>
            <a:pPr algn="r">
              <a:defRPr/>
            </a:pPr>
            <a:r>
              <a:rPr lang="ru-RU" b="1" i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/вода/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123728" y="2780928"/>
            <a:ext cx="2090316" cy="1231106"/>
          </a:xfrm>
          <a:prstGeom prst="rect">
            <a:avLst/>
          </a:prstGeom>
          <a:solidFill>
            <a:schemeClr val="accent1"/>
          </a:solidFill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r"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Скажи, кто так вкусно</a:t>
            </a:r>
          </a:p>
          <a:p>
            <a:pPr algn="r"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Готовит щи капустные,</a:t>
            </a:r>
          </a:p>
          <a:p>
            <a:pPr algn="r"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Пахучие котлеты,</a:t>
            </a:r>
          </a:p>
          <a:p>
            <a:pPr algn="r"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Салаты, винегреты?</a:t>
            </a:r>
          </a:p>
          <a:p>
            <a:pPr algn="r">
              <a:defRPr/>
            </a:pPr>
            <a:r>
              <a:rPr lang="ru-RU" b="1" i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/повар/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760374" y="4643438"/>
            <a:ext cx="2097626" cy="1231106"/>
          </a:xfrm>
          <a:prstGeom prst="rect">
            <a:avLst/>
          </a:prstGeom>
          <a:solidFill>
            <a:schemeClr val="accent1"/>
          </a:solidFill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r"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день весёлых именин</a:t>
            </a:r>
          </a:p>
          <a:p>
            <a:pPr algn="r"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Выпекают хлеб один,</a:t>
            </a:r>
          </a:p>
          <a:p>
            <a:pPr algn="r"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поют все: «Выбирай,</a:t>
            </a:r>
          </a:p>
          <a:p>
            <a:pPr algn="r"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Кого любишь…»</a:t>
            </a:r>
          </a:p>
          <a:p>
            <a:pPr algn="r">
              <a:defRPr/>
            </a:pPr>
            <a:r>
              <a:rPr lang="ru-RU" b="1" i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/каравай/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1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1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5" dur="1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0" dur="1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5" dur="1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8" dur="1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1" dur="1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4" dur="1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9" dur="1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4" dur="1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7" dur="1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0" dur="1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3" dur="1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8" dur="1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3" dur="1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6" dur="1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9" dur="1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2" dur="1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7" dur="1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2" dur="1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5" dur="1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0" dur="1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8" name="Picture 4" descr="https://a.d-cd.net/uAAAAgJ3v2A-19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560209"/>
            <a:ext cx="6444208" cy="429779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1124744"/>
            <a:ext cx="6172200" cy="1894362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«Конкурс</a:t>
            </a:r>
            <a:br>
              <a:rPr lang="ru-RU" sz="6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вопросов»</a:t>
            </a:r>
            <a:r>
              <a:rPr lang="ru-RU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6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s://podacha-blud.com/uploads/posts/2022-10/1666123043_7-podacha-blud-com-p-zakusochnie-buterbrodi-na-prazdnichnii-sto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459508"/>
            <a:ext cx="6630892" cy="43984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692696"/>
            <a:ext cx="6172200" cy="1894362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«Конкурс</a:t>
            </a:r>
            <a:b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приготовлению бутербродов»</a:t>
            </a:r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70" name="Picture 14" descr="https://bardomino.ru/image/cache/catalog/01_photo/klyukvennyj%20mors-1024x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717032"/>
            <a:ext cx="1632181" cy="1224136"/>
          </a:xfrm>
          <a:prstGeom prst="rect">
            <a:avLst/>
          </a:prstGeom>
          <a:noFill/>
        </p:spPr>
      </p:pic>
      <p:pic>
        <p:nvPicPr>
          <p:cNvPr id="19464" name="Picture 8" descr="https://reciple.kz/images/bluda/zavtraki/kasha_gurevskaya/kash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2420888"/>
            <a:ext cx="1196752" cy="980728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462145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s://montisbar.ru/wp-content/uploads/7/3/8/7382ead253a6254f2232959954df1c00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764704"/>
            <a:ext cx="1701740" cy="112474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835696" y="3501008"/>
            <a:ext cx="2270558" cy="369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Каша «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Гурьевская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516216" y="1988840"/>
            <a:ext cx="1652888" cy="369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ефстроганов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03848" y="1988840"/>
            <a:ext cx="2485552" cy="369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Котлета «Пожарская»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27584" y="1988840"/>
            <a:ext cx="1902380" cy="369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Салат «Оливье»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0" name="Picture 4" descr="http://otvet.imgsmail.ru/download/43024209_2a7ae5f10069900a4b6a3bf5a31b9470_8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764704"/>
            <a:ext cx="1872208" cy="1080119"/>
          </a:xfrm>
          <a:prstGeom prst="rect">
            <a:avLst/>
          </a:prstGeom>
          <a:noFill/>
        </p:spPr>
      </p:pic>
      <p:pic>
        <p:nvPicPr>
          <p:cNvPr id="19466" name="Picture 10" descr="https://i1.wp.com/vtorueblyda.ru/wp-content/uploads/2017/09/%D0%BA%D0%B0%D0%BA-%D1%81%D0%B4%D0%B5%D0%BB%D0%B0%D1%82%D1%8C-%D0%B1%D0%B5%D1%84%D1%81%D1%82%D1%80%D0%BE%D0%B3%D0%B0%D0%BD%D0%BE%D0%B2-%D0%B2-%D0%BC%D1%83%D0%BB%D1%8C%D1%82%D0%B8%D0%B2%D0%B0%D1%80%D0%BA%D0%B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6216" y="764704"/>
            <a:ext cx="1619674" cy="1080120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4932040" y="3501008"/>
            <a:ext cx="2341923" cy="369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Пицца «Маргарита»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8" name="Picture 12" descr="https://lobsterhouse.ru/wp-content/uploads/2/8/0/280ebf651298e6d5cfe3a3be21f2fe7e.jpe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92080" y="2420888"/>
            <a:ext cx="1512168" cy="1008112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6876256" y="5013176"/>
            <a:ext cx="1094530" cy="369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Голубцы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923928" y="5013176"/>
            <a:ext cx="909416" cy="369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Блины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55576" y="5013176"/>
            <a:ext cx="967252" cy="369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Компот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004048" y="6309320"/>
            <a:ext cx="1989455" cy="369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Торт «Наполеон»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835696" y="6309320"/>
            <a:ext cx="1847557" cy="369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Картофель Фри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72" name="Picture 16" descr="https://mykaleidoscope.ru/uploads/posts/2021-09/1632438882_7-mykaleidoscope-ru-p-gotovie-blini-krasivo-foto-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63888" y="3933056"/>
            <a:ext cx="1600178" cy="1008112"/>
          </a:xfrm>
          <a:prstGeom prst="rect">
            <a:avLst/>
          </a:prstGeom>
          <a:noFill/>
        </p:spPr>
      </p:pic>
      <p:pic>
        <p:nvPicPr>
          <p:cNvPr id="19474" name="Picture 18" descr="http://ideireceptov.ru/wp-content/uploads/2017/05/golubci-s-risom-i-farshem-3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660232" y="3933056"/>
            <a:ext cx="1483531" cy="988634"/>
          </a:xfrm>
          <a:prstGeom prst="rect">
            <a:avLst/>
          </a:prstGeom>
          <a:noFill/>
        </p:spPr>
      </p:pic>
      <p:pic>
        <p:nvPicPr>
          <p:cNvPr id="19476" name="Picture 20" descr="https://attuale.ru/wp-content/uploads/2018/01/kartofel-free-0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979712" y="5085184"/>
            <a:ext cx="1555960" cy="1036999"/>
          </a:xfrm>
          <a:prstGeom prst="rect">
            <a:avLst/>
          </a:prstGeom>
          <a:noFill/>
        </p:spPr>
      </p:pic>
      <p:pic>
        <p:nvPicPr>
          <p:cNvPr id="19478" name="Picture 22" descr="https://aroma-avenue.ru/wp-content/uploads/b/b/7/bb793943cf0fad19269e704caf8b28e1.jpe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148064" y="5157192"/>
            <a:ext cx="1512168" cy="1008111"/>
          </a:xfrm>
          <a:prstGeom prst="rect">
            <a:avLst/>
          </a:prstGeom>
          <a:noFill/>
        </p:spPr>
      </p:pic>
      <p:sp>
        <p:nvSpPr>
          <p:cNvPr id="31" name="Прямоугольник 30"/>
          <p:cNvSpPr/>
          <p:nvPr/>
        </p:nvSpPr>
        <p:spPr>
          <a:xfrm>
            <a:off x="2411761" y="116632"/>
            <a:ext cx="4334841" cy="584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</a:rPr>
              <a:t>«Знакомые блюда»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ttps://avatars.mds.yandex.net/i?id=b9b14ee1f1b5834bb01ae9753de4dfe2_l-5916170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rgbClr val="002060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 Поварское дело - не ремесло, а искусство »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82752" cy="2260848"/>
          </a:xfrm>
          <a:solidFill>
            <a:schemeClr val="accent1"/>
          </a:solidFill>
          <a:ln>
            <a:solidFill>
              <a:srgbClr val="002060"/>
            </a:solidFill>
          </a:ln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Хороший повар - как художник, 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палитрой фруктов, крема, роз. 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Творит роскошество пирожных, 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Знаток рецептов, вкусов, доз.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11960" y="4005064"/>
            <a:ext cx="3657600" cy="2232248"/>
          </a:xfrm>
          <a:solidFill>
            <a:schemeClr val="accent1"/>
          </a:solidFill>
          <a:ln>
            <a:solidFill>
              <a:srgbClr val="002060"/>
            </a:solidFill>
          </a:ln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 музыкант - хороший повар!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Создать из гаммы вкусовой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Концерт - на это, право слово,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Способен повар лишь большой. </a:t>
            </a:r>
          </a:p>
          <a:p>
            <a:endParaRPr lang="ru-RU" dirty="0"/>
          </a:p>
        </p:txBody>
      </p:sp>
      <p:pic>
        <p:nvPicPr>
          <p:cNvPr id="15365" name="Picture 5" descr="https://povarnasvyazi.ru/storage/2023/02/07/e38ee6ab528eb6582a6c3f58b5bfae18e7b2b2d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628800"/>
            <a:ext cx="3600400" cy="2208846"/>
          </a:xfrm>
          <a:prstGeom prst="rect">
            <a:avLst/>
          </a:prstGeom>
          <a:noFill/>
        </p:spPr>
      </p:pic>
      <p:pic>
        <p:nvPicPr>
          <p:cNvPr id="15367" name="Picture 7" descr="https://www.surmont.it/ContentsFiles/surmont_home_slide_preparazione-piatti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005064"/>
            <a:ext cx="3672408" cy="2232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483768" y="2348880"/>
            <a:ext cx="6172200" cy="18943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96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«Отбрось </a:t>
            </a:r>
            <a:r>
              <a:rPr lang="en-US" sz="96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96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96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лишнее»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arctica-m.ru/wp-content/uploads/2021/05/%D0%9E%D1%81%D0%B5%D1%82%D1%80-%D0%B3%D0%BE%D1%80%D1%8F%D1%87%D0%B5%D0%B3%D0%BE-%D0%BA%D0%BE%D0%BF%D1%87%D0%B5%D0%BD%D0%B8%D1%8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10388" y="4437112"/>
            <a:ext cx="5676375" cy="2204864"/>
          </a:xfrm>
          <a:prstGeom prst="rect">
            <a:avLst/>
          </a:prstGeom>
          <a:noFill/>
        </p:spPr>
      </p:pic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1259632" y="836712"/>
            <a:ext cx="7643813" cy="7080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Осётр, севрюга, сёмга, белуга</a:t>
            </a: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2267744" y="2204864"/>
            <a:ext cx="6308725" cy="1635125"/>
          </a:xfrm>
          <a:prstGeom prst="wedgeRoundRectCallout">
            <a:avLst>
              <a:gd name="adj1" fmla="val -48502"/>
              <a:gd name="adj2" fmla="val 94468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3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sz="3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сёмга относится к семейству лососевых, остальные рыбы - осетровые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1259632" y="836712"/>
            <a:ext cx="7643813" cy="7080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Абрикос, лимон, вишня, слива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2339752" y="2420888"/>
            <a:ext cx="6308725" cy="1634490"/>
          </a:xfrm>
          <a:prstGeom prst="wedgeRoundRectCallout">
            <a:avLst>
              <a:gd name="adj1" fmla="val -48502"/>
              <a:gd name="adj2" fmla="val 94468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Лимон относится к цитрусовым плодам, остальные к косточковым</a:t>
            </a:r>
          </a:p>
        </p:txBody>
      </p:sp>
      <p:pic>
        <p:nvPicPr>
          <p:cNvPr id="18434" name="Picture 2" descr="https://i.artfile.ru/4287x2912_646535_%5bwww.ArtFile.ru%5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40952" y="-13708904"/>
            <a:ext cx="15459141" cy="13986776"/>
          </a:xfrm>
          <a:prstGeom prst="rect">
            <a:avLst/>
          </a:prstGeom>
          <a:noFill/>
        </p:spPr>
      </p:pic>
      <p:pic>
        <p:nvPicPr>
          <p:cNvPr id="5" name="Рисунок 4" descr="https://i.artfile.ru/4287x2912_646535_%5bwww.ArtFile.ru%5d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851920" y="4365104"/>
            <a:ext cx="4949051" cy="2282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1259632" y="188640"/>
            <a:ext cx="7643813" cy="19389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Люля-кебаб, биточки, </a:t>
            </a:r>
            <a:br>
              <a:rPr lang="ru-RU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бифштекс рубленый, </a:t>
            </a:r>
            <a:br>
              <a:rPr lang="ru-RU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котлеты натуральные рубленые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2411760" y="2564904"/>
            <a:ext cx="6308725" cy="1736646"/>
          </a:xfrm>
          <a:prstGeom prst="wedgeRoundRectCallout">
            <a:avLst>
              <a:gd name="adj1" fmla="val -48502"/>
              <a:gd name="adj2" fmla="val 94468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Биточки готовятся из котлетной массы, все остальные – из натуральной рубленой массы</a:t>
            </a:r>
            <a:endParaRPr lang="ru-RU" sz="3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s://povar24.info/wp-content/uploads/2/6/6/266d49230d3ba68da58045216b88ef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4581128"/>
            <a:ext cx="2763481" cy="1844824"/>
          </a:xfrm>
          <a:prstGeom prst="rect">
            <a:avLst/>
          </a:prstGeom>
          <a:noFill/>
        </p:spPr>
      </p:pic>
      <p:pic>
        <p:nvPicPr>
          <p:cNvPr id="17412" name="Picture 4" descr="https://avatars.mds.yandex.net/i?id=1f2b37f779287cc50094d7a66fddfc93_l-7458047-images-thumbs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5085184"/>
            <a:ext cx="2052228" cy="1368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1187624" y="476672"/>
            <a:ext cx="7643813" cy="1323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Ленинградский, домашний, украинский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2339752" y="2204864"/>
            <a:ext cx="6308725" cy="1736646"/>
          </a:xfrm>
          <a:prstGeom prst="wedgeRoundRectCallout">
            <a:avLst>
              <a:gd name="adj1" fmla="val -48502"/>
              <a:gd name="adj2" fmla="val 94468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Украинский – это название борща, остальные - рассольники</a:t>
            </a:r>
            <a:endParaRPr lang="ru-RU" sz="3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s://sun9-4.userapi.com/impf/c628425/v628425212/22a3f/EmwA7S1YJQI.jpg?size=1280x853&amp;quality=96&amp;sign=a817e7a7f763e95745235700c48f7183&amp;c_uniq_tag=dkW1j4WPrlPQj8YZGrZrWUGCHT0Du_pJ2JLVy325OiI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4293096"/>
            <a:ext cx="3535263" cy="23559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1187624" y="476672"/>
            <a:ext cx="7643813" cy="19389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Соус голландский, соус польский, соус майонез, соус сухарный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2339752" y="2780928"/>
            <a:ext cx="6308725" cy="2281476"/>
          </a:xfrm>
          <a:prstGeom prst="wedgeRoundRectCallout">
            <a:avLst>
              <a:gd name="adj1" fmla="val -48502"/>
              <a:gd name="adj2" fmla="val 94468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Соус майонез готовят на основе растительного масла, все остальные соусы – на основе сливочного масла</a:t>
            </a:r>
            <a:endParaRPr lang="ru-RU" sz="3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Другая 1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00B050"/>
      </a:accent5>
      <a:accent6>
        <a:srgbClr val="968C8C"/>
      </a:accent6>
      <a:hlink>
        <a:srgbClr val="F7B615"/>
      </a:hlink>
      <a:folHlink>
        <a:srgbClr val="704404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450</TotalTime>
  <Words>778</Words>
  <Application>Microsoft Office PowerPoint</Application>
  <PresentationFormat>Экран (4:3)</PresentationFormat>
  <Paragraphs>122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Эркер</vt:lpstr>
      <vt:lpstr>Классный час на тему : «Кулинарный поединок»</vt:lpstr>
      <vt:lpstr>  «Профессия повар: история и современность» </vt:lpstr>
      <vt:lpstr> « Поварское дело - не ремесло, а искусство »</vt:lpstr>
      <vt:lpstr>«Отбрось  лишнее»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«Вопросный  винегрет»</vt:lpstr>
      <vt:lpstr>«Овощной переполох»</vt:lpstr>
      <vt:lpstr>Слайд 19</vt:lpstr>
      <vt:lpstr>Слайд 20</vt:lpstr>
      <vt:lpstr>«Конкурс вопросов» </vt:lpstr>
      <vt:lpstr>«Конкурс по приготовлению бутербродов» </vt:lpstr>
      <vt:lpstr>Слайд 23</vt:lpstr>
      <vt:lpstr>Слайд 24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 на тему : «Профессия повар: история и современность»</dc:title>
  <dc:creator>hp</dc:creator>
  <cp:lastModifiedBy>hp</cp:lastModifiedBy>
  <cp:revision>13</cp:revision>
  <dcterms:created xsi:type="dcterms:W3CDTF">2023-04-24T14:47:36Z</dcterms:created>
  <dcterms:modified xsi:type="dcterms:W3CDTF">2023-11-12T18:17:54Z</dcterms:modified>
</cp:coreProperties>
</file>