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2" r:id="rId4"/>
    <p:sldId id="260" r:id="rId5"/>
    <p:sldId id="259" r:id="rId6"/>
    <p:sldId id="261" r:id="rId7"/>
    <p:sldId id="258" r:id="rId8"/>
    <p:sldId id="262" r:id="rId9"/>
    <p:sldId id="264" r:id="rId10"/>
    <p:sldId id="265" r:id="rId11"/>
    <p:sldId id="263" r:id="rId12"/>
    <p:sldId id="266" r:id="rId13"/>
    <p:sldId id="267" r:id="rId14"/>
    <p:sldId id="268" r:id="rId15"/>
    <p:sldId id="269" r:id="rId16"/>
    <p:sldId id="280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1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User\&#1056;&#1072;&#1073;&#1086;&#1095;&#1080;&#1081;%20&#1089;&#1090;&#1086;&#1083;\&#1080;&#1075;&#1088;&#1072;%20&#1076;&#1083;&#1103;%209-11%20&#1082;&#1083;&#1072;&#1089;&#1089;&#1072;\mix_23s%20(audio-joiner.com).mp3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User\&#1056;&#1072;&#1073;&#1086;&#1095;&#1080;&#1081;%20&#1089;&#1090;&#1086;&#1083;\&#1080;&#1075;&#1088;&#1072;%20&#1076;&#1083;&#1103;%209-11%20&#1082;&#1083;&#1072;&#1089;&#1089;&#1072;\mix_23s%20(audio-joiner.com).mp3" TargetMode="Externa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User\&#1056;&#1072;&#1073;&#1086;&#1095;&#1080;&#1081;%20&#1089;&#1090;&#1086;&#1083;\&#1080;&#1075;&#1088;&#1072;%20&#1076;&#1083;&#1103;%209-11%20&#1082;&#1083;&#1072;&#1089;&#1089;&#1072;\mix_23s%20(audio-joiner.com).mp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User\&#1056;&#1072;&#1073;&#1086;&#1095;&#1080;&#1081;%20&#1089;&#1090;&#1086;&#1083;\&#1080;&#1075;&#1088;&#1072;%20&#1076;&#1083;&#1103;%209-11%20&#1082;&#1083;&#1072;&#1089;&#1089;&#1072;\mix_23s%20(audio-joiner.com).mp3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User\&#1056;&#1072;&#1073;&#1086;&#1095;&#1080;&#1081;%20&#1089;&#1090;&#1086;&#1083;\&#1080;&#1075;&#1088;&#1072;%20&#1076;&#1083;&#1103;%209-11%20&#1082;&#1083;&#1072;&#1089;&#1089;&#1072;\mix_23s%20(audio-joiner.com).mp3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Экологический калейдоскоп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857628"/>
            <a:ext cx="7854696" cy="1752600"/>
          </a:xfrm>
        </p:spPr>
        <p:txBody>
          <a:bodyPr/>
          <a:lstStyle/>
          <a:p>
            <a:r>
              <a:rPr lang="ru-RU" dirty="0" smtClean="0"/>
              <a:t>Игра для учащихся 9-11 классов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7.Организм, изображенный на рисунке, в экосистеме является: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sz="3200" dirty="0" smtClean="0"/>
              <a:t>Продуцентом</a:t>
            </a:r>
          </a:p>
          <a:p>
            <a:pPr marL="514350" indent="-514350">
              <a:buAutoNum type="arabicParenR"/>
            </a:pPr>
            <a:r>
              <a:rPr lang="ru-RU" sz="3200" dirty="0" err="1" smtClean="0"/>
              <a:t>Консументом</a:t>
            </a:r>
            <a:r>
              <a:rPr lang="ru-RU" sz="3200" dirty="0" smtClean="0"/>
              <a:t> 1 порядка</a:t>
            </a:r>
          </a:p>
          <a:p>
            <a:pPr marL="514350" indent="-514350">
              <a:buAutoNum type="arabicParenR"/>
            </a:pPr>
            <a:r>
              <a:rPr lang="ru-RU" sz="3200" dirty="0" err="1" smtClean="0"/>
              <a:t>Консументом</a:t>
            </a:r>
            <a:r>
              <a:rPr lang="ru-RU" sz="3200" dirty="0" smtClean="0"/>
              <a:t> 2 порядка</a:t>
            </a:r>
          </a:p>
          <a:p>
            <a:pPr marL="514350" indent="-514350">
              <a:buAutoNum type="arabicParenR"/>
            </a:pPr>
            <a:r>
              <a:rPr lang="ru-RU" sz="3200" dirty="0" err="1" smtClean="0"/>
              <a:t>Редуцентом</a:t>
            </a:r>
            <a:endParaRPr lang="ru-RU" sz="3200" dirty="0"/>
          </a:p>
        </p:txBody>
      </p:sp>
      <p:pic>
        <p:nvPicPr>
          <p:cNvPr id="1026" name="Picture 2" descr="https://im0-tub-ru.yandex.net/i?id=0d3f634a9cebae9f3cb2e4282fbc5905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3714752"/>
            <a:ext cx="3524248" cy="2819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8.На каком уровне пищевой цепочки находится </a:t>
            </a:r>
            <a:r>
              <a:rPr lang="ru-RU" dirty="0" err="1" smtClean="0"/>
              <a:t>консумент</a:t>
            </a:r>
            <a:r>
              <a:rPr lang="ru-RU" dirty="0" smtClean="0"/>
              <a:t> первого порядка?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13659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1) на первом; </a:t>
            </a:r>
            <a:br>
              <a:rPr lang="ru-RU" sz="4000" dirty="0" smtClean="0"/>
            </a:br>
            <a:r>
              <a:rPr lang="ru-RU" sz="4000" dirty="0" smtClean="0"/>
              <a:t>2) на третьем; </a:t>
            </a:r>
            <a:br>
              <a:rPr lang="ru-RU" sz="4000" dirty="0" smtClean="0"/>
            </a:br>
            <a:r>
              <a:rPr lang="ru-RU" sz="4000" dirty="0" smtClean="0"/>
              <a:t> </a:t>
            </a:r>
            <a:br>
              <a:rPr lang="ru-RU" sz="4000" dirty="0" smtClean="0"/>
            </a:br>
            <a:r>
              <a:rPr lang="ru-RU" sz="4000" dirty="0" smtClean="0"/>
              <a:t>4) на четвертом; 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3214686"/>
            <a:ext cx="4594247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prstClr val="black"/>
                </a:solidFill>
              </a:rPr>
              <a:t>3) на втором; </a:t>
            </a:r>
            <a:br>
              <a:rPr lang="ru-RU" sz="4000" dirty="0" smtClean="0">
                <a:solidFill>
                  <a:prstClr val="black"/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/>
              <a:t>9.Какая из приведённых пищевых цепей составлена правильно? 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 </a:t>
            </a:r>
            <a:r>
              <a:rPr lang="ru-RU" sz="2800" b="1" dirty="0" smtClean="0"/>
              <a:t>1)</a:t>
            </a:r>
            <a:r>
              <a:rPr lang="ru-RU" sz="2800" dirty="0" smtClean="0"/>
              <a:t> растение → насекомое → лягушка → змея</a:t>
            </a:r>
          </a:p>
          <a:p>
            <a:r>
              <a:rPr lang="ru-RU" sz="2800" dirty="0" smtClean="0"/>
              <a:t>   </a:t>
            </a:r>
            <a:r>
              <a:rPr lang="ru-RU" sz="2800" b="1" dirty="0" smtClean="0"/>
              <a:t>2)</a:t>
            </a:r>
            <a:r>
              <a:rPr lang="ru-RU" sz="2800" dirty="0" smtClean="0"/>
              <a:t> насекомое → растение → змея → лягушка</a:t>
            </a:r>
          </a:p>
          <a:p>
            <a:r>
              <a:rPr lang="ru-RU" sz="2800" dirty="0" smtClean="0"/>
              <a:t>   </a:t>
            </a:r>
            <a:r>
              <a:rPr lang="ru-RU" sz="2800" b="1" dirty="0" smtClean="0"/>
              <a:t>3)</a:t>
            </a:r>
            <a:r>
              <a:rPr lang="ru-RU" sz="2800" dirty="0" smtClean="0"/>
              <a:t> лягушка → змея → растение → насекомое</a:t>
            </a:r>
          </a:p>
          <a:p>
            <a:r>
              <a:rPr lang="ru-RU" sz="2800" dirty="0" smtClean="0"/>
              <a:t>   </a:t>
            </a:r>
            <a:r>
              <a:rPr lang="ru-RU" sz="2800" b="1" dirty="0" smtClean="0"/>
              <a:t>4)</a:t>
            </a:r>
            <a:r>
              <a:rPr lang="ru-RU" sz="2800" dirty="0" smtClean="0"/>
              <a:t> змея → лягушка → насекомое → растение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Раунд 3. </a:t>
            </a:r>
            <a:r>
              <a:rPr lang="ru-RU" dirty="0" smtClean="0"/>
              <a:t>Экология и химия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922280"/>
          </a:xfrm>
        </p:spPr>
        <p:txBody>
          <a:bodyPr>
            <a:noAutofit/>
          </a:bodyPr>
          <a:lstStyle/>
          <a:p>
            <a:r>
              <a:rPr lang="ru-RU" sz="3200" dirty="0" smtClean="0"/>
              <a:t>Запишите формулы или названия веществ, опасных для человека (за каждое по 1 баллу) </a:t>
            </a:r>
          </a:p>
          <a:p>
            <a:r>
              <a:rPr lang="ru-RU" sz="3200" dirty="0" smtClean="0"/>
              <a:t>Укажите причину опасности или источник возникновения этого вещества в окружающей среде (по 1 баллу)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Раунд 4. </a:t>
            </a:r>
            <a:r>
              <a:rPr lang="ru-RU" dirty="0" smtClean="0"/>
              <a:t>Экология и география.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u="sng" dirty="0" smtClean="0"/>
              <a:t>Нужно ответить на 5 вопросов.</a:t>
            </a:r>
          </a:p>
          <a:p>
            <a:pPr>
              <a:buNone/>
            </a:pPr>
            <a:r>
              <a:rPr lang="ru-RU" dirty="0" smtClean="0"/>
              <a:t>За правильный ответ  5 баллов</a:t>
            </a:r>
          </a:p>
          <a:p>
            <a:pPr>
              <a:buNone/>
            </a:pPr>
            <a:r>
              <a:rPr lang="ru-RU" dirty="0" smtClean="0"/>
              <a:t>Нет ответа  0 баллов.</a:t>
            </a:r>
          </a:p>
          <a:p>
            <a:pPr>
              <a:buNone/>
            </a:pPr>
            <a:r>
              <a:rPr lang="ru-RU" dirty="0" smtClean="0"/>
              <a:t>За неверный ответ  - 5 баллов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1.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планете Земля находится 6 материков. Но в последнее время появился еще 1 остров- материк. Что это за материк?</a:t>
            </a:r>
          </a:p>
          <a:p>
            <a:endParaRPr lang="ru-RU" dirty="0" smtClean="0"/>
          </a:p>
        </p:txBody>
      </p:sp>
      <p:pic>
        <p:nvPicPr>
          <p:cNvPr id="7" name="mix_23s (audio-joiner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41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858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6000" u="sng" dirty="0" smtClean="0"/>
              <a:t>Ответ</a:t>
            </a:r>
            <a:r>
              <a:rPr lang="ru-RU" dirty="0" smtClean="0"/>
              <a:t>: </a:t>
            </a:r>
            <a:r>
              <a:rPr lang="ru-RU" sz="5400" b="1" dirty="0" smtClean="0"/>
              <a:t>Мусорный (из мусора, тихоокеанское мусорное пятно)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Гигантский остров из мусора в Тихом океане еда, животные, факты, экологическая катастроф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500042"/>
            <a:ext cx="8572560" cy="6215106"/>
          </a:xfrm>
          <a:prstGeom prst="rect">
            <a:avLst/>
          </a:prstGeom>
          <a:noFill/>
        </p:spPr>
      </p:pic>
      <p:pic>
        <p:nvPicPr>
          <p:cNvPr id="5" name="Picture 4" descr="Гигантский остров из мусора в Тихом океане еда, животные, факты, экологическая катастроф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52"/>
            <a:ext cx="8983675" cy="5176844"/>
          </a:xfrm>
          <a:prstGeom prst="rect">
            <a:avLst/>
          </a:prstGeom>
          <a:noFill/>
        </p:spPr>
      </p:pic>
      <p:pic>
        <p:nvPicPr>
          <p:cNvPr id="6" name="Picture 6" descr="Гигантский остров из мусора в Тихом океане еда, животные, факты, экологическая катастроф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143116"/>
            <a:ext cx="9300894" cy="39528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229600" cy="1143000"/>
          </a:xfrm>
        </p:spPr>
        <p:txBody>
          <a:bodyPr/>
          <a:lstStyle/>
          <a:p>
            <a:r>
              <a:rPr lang="ru-RU" dirty="0" smtClean="0"/>
              <a:t>2 вопрос.</a:t>
            </a:r>
            <a:endParaRPr lang="ru-RU" dirty="0"/>
          </a:p>
        </p:txBody>
      </p:sp>
      <p:sp>
        <p:nvSpPr>
          <p:cNvPr id="27650" name="AutoShape 2" descr="https://lenta.co/images/a/8a/fc/578b817d1fa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2" name="AutoShape 4" descr="https://lenta.co/images/a/8a/fc/578b817d1fac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57224" y="2285992"/>
            <a:ext cx="712384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57158" y="1214422"/>
            <a:ext cx="81439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Какое море практически исчезло из-за хозяйственной деятельности человека? </a:t>
            </a:r>
            <a:endParaRPr lang="ru-RU" sz="2800" dirty="0"/>
          </a:p>
        </p:txBody>
      </p:sp>
      <p:pic>
        <p:nvPicPr>
          <p:cNvPr id="8" name="mix_23s (audio-joiner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858148" y="142873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41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Ответ: Аральское (в Казахстане)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img.sooz.ru/posts/2011-06/1298152749_CHto_proishodit_kogda_ischezaet_more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00240"/>
            <a:ext cx="4786346" cy="4419394"/>
          </a:xfrm>
          <a:prstGeom prst="rect">
            <a:avLst/>
          </a:prstGeom>
          <a:noFill/>
        </p:spPr>
      </p:pic>
      <p:pic>
        <p:nvPicPr>
          <p:cNvPr id="28676" name="Picture 4" descr="http://morskoyotdyh.ru/fotokartinka/image-6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84346"/>
            <a:ext cx="8739202" cy="40450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246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Вопрос 3.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438912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800" b="1" dirty="0" smtClean="0"/>
              <a:t>28 октября 2006, 14:17</a:t>
            </a:r>
            <a:endParaRPr lang="ru-RU" sz="2800" dirty="0" smtClean="0"/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+mj-lt"/>
              </a:rPr>
              <a:t>Остров </a:t>
            </a:r>
            <a:r>
              <a:rPr lang="ru-RU" sz="2400" dirty="0" err="1" smtClean="0">
                <a:latin typeface="+mj-lt"/>
              </a:rPr>
              <a:t>Маквари</a:t>
            </a:r>
            <a:r>
              <a:rPr lang="ru-RU" sz="2400" dirty="0" smtClean="0">
                <a:latin typeface="+mj-lt"/>
              </a:rPr>
              <a:t>, расположенный недалеко от Австралии, южнее Тасмании, находится под угрозой экологической катастрофы. Как сообщает ИТАР-ТАСС, согласно исследованию, проведенному Международным фондом защиты диких животных, такая ситуация сложилась благодаря нашествию неких диких животных, численность которых возросла за последние двадцать лет с 10 до 100 тысяч. Они сгрызли буквально под корень всю траву и кустарники, являющиеся убежищем для местных и перелетных птиц, разрушив тем самым экосистему острова.</a:t>
            </a:r>
          </a:p>
          <a:p>
            <a:endParaRPr lang="ru-RU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500034" y="5286388"/>
            <a:ext cx="7845428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latin typeface="Arial" pitchFamily="34" charset="0"/>
              </a:rPr>
              <a:t>А все начиналось хорошо: 1859 году </a:t>
            </a:r>
            <a:r>
              <a:rPr lang="ru-RU" dirty="0" smtClean="0">
                <a:latin typeface="Arial" pitchFamily="34" charset="0"/>
              </a:rPr>
              <a:t>в </a:t>
            </a:r>
            <a:r>
              <a:rPr lang="ru-RU" dirty="0" err="1" smtClean="0">
                <a:latin typeface="Arial" pitchFamily="34" charset="0"/>
              </a:rPr>
              <a:t>АвстралииТом</a:t>
            </a:r>
            <a:r>
              <a:rPr lang="ru-RU" dirty="0" smtClean="0">
                <a:latin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</a:rPr>
              <a:t>Остин</a:t>
            </a:r>
            <a:r>
              <a:rPr lang="ru-RU" dirty="0" smtClean="0">
                <a:latin typeface="Arial" pitchFamily="34" charset="0"/>
              </a:rPr>
              <a:t> выпустил в парк 24 этих животных, чтобы на них охотиться, а спустя </a:t>
            </a:r>
            <a:r>
              <a:rPr lang="ru-RU" dirty="0">
                <a:latin typeface="Arial" pitchFamily="34" charset="0"/>
              </a:rPr>
              <a:t>несколько лет животных стало столько, что хоть завались.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714356"/>
            <a:ext cx="8858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О каких  животных идет речь? </a:t>
            </a:r>
            <a:endParaRPr lang="ru-RU" sz="3600" dirty="0"/>
          </a:p>
        </p:txBody>
      </p:sp>
      <p:pic>
        <p:nvPicPr>
          <p:cNvPr id="6" name="mix_23s (audio-joiner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858148" y="85723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341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 раунд. Экология как часть биологии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468880"/>
            <a:ext cx="8229600" cy="4389120"/>
          </a:xfrm>
        </p:spPr>
        <p:txBody>
          <a:bodyPr/>
          <a:lstStyle/>
          <a:p>
            <a:r>
              <a:rPr lang="ru-RU" dirty="0" smtClean="0"/>
              <a:t>Экология – это ….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 Кролики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Вопрос 4.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786058"/>
            <a:ext cx="8229600" cy="2136462"/>
          </a:xfrm>
        </p:spPr>
        <p:txBody>
          <a:bodyPr/>
          <a:lstStyle/>
          <a:p>
            <a:r>
              <a:rPr lang="ru-RU" dirty="0" smtClean="0"/>
              <a:t>Это – смесь дыма с капельками воды и парами химических веществ.</a:t>
            </a:r>
          </a:p>
          <a:p>
            <a:r>
              <a:rPr lang="ru-RU" dirty="0" smtClean="0"/>
              <a:t>Эта смесь стала причиной гибели 12 тысяч человек в Лондоне в декабре 1952 года.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500174"/>
            <a:ext cx="778674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000" dirty="0" smtClean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Как называется эта смесь?</a:t>
            </a:r>
            <a:br>
              <a:rPr lang="ru-RU" sz="5000" dirty="0" smtClean="0">
                <a:solidFill>
                  <a:srgbClr val="04617B"/>
                </a:solidFill>
                <a:latin typeface="Calibri"/>
                <a:ea typeface="+mj-ea"/>
                <a:cs typeface="+mj-cs"/>
              </a:rPr>
            </a:br>
            <a:endParaRPr lang="ru-RU" dirty="0"/>
          </a:p>
        </p:txBody>
      </p:sp>
      <p:pic>
        <p:nvPicPr>
          <p:cNvPr id="6" name="mix_23s (audio-joiner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000892" y="85723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341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 Смог.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Смог в Лондо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428604"/>
            <a:ext cx="4011589" cy="4857784"/>
          </a:xfrm>
          <a:prstGeom prst="rect">
            <a:avLst/>
          </a:prstGeom>
          <a:noFill/>
        </p:spPr>
      </p:pic>
      <p:pic>
        <p:nvPicPr>
          <p:cNvPr id="29700" name="Picture 4" descr="Смог над городом. Кузбасс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428868"/>
            <a:ext cx="6664993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653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Вопрос 5.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071678"/>
            <a:ext cx="8229600" cy="407196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Это место представляет огромного размера пустыню,  получило  свое имя благодаря необычному месторасположению:  самое сухое, самое жаркое и самое низкое место на континенте. Средняя максимальная температура в июле достигает 46 °C, ночью опускается до 31 °C. Самое прохладное время — с конца ноября по февраль (5-20 °C). Самая высокая температура (56,7 °C) была зарегистрирована 10 июля  1913 года.  Это самая высокая температура, когда-либо зарегистрированная на Земле.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857232"/>
            <a:ext cx="82105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Как называется это место и где оно находится? </a:t>
            </a:r>
            <a:endParaRPr lang="ru-RU" sz="4000" b="1" dirty="0"/>
          </a:p>
        </p:txBody>
      </p:sp>
      <p:pic>
        <p:nvPicPr>
          <p:cNvPr id="5" name="mix_23s (audio-joiner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358214" y="64291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4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r>
              <a:rPr lang="ru-RU" dirty="0" smtClean="0"/>
              <a:t>Ответ: Долина смерти, США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3794" name="AutoShape 2" descr="https://openreporter.ru/upload/iblock/f3c/f3c29a285fcc8db8907144da7794287b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71612"/>
            <a:ext cx="7620000" cy="506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Раунд </a:t>
            </a:r>
            <a:r>
              <a:rPr lang="ru-RU" dirty="0" smtClean="0"/>
              <a:t>5. </a:t>
            </a:r>
            <a:r>
              <a:rPr lang="ru-RU" dirty="0" smtClean="0"/>
              <a:t>Экологические проблемы.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За 2 минуты напишите  как можно больше экологических проблем (по 1 баллу за каждое) и причины их возникновения (по 1 баллу).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Раунд </a:t>
            </a:r>
            <a:r>
              <a:rPr lang="ru-RU" dirty="0" smtClean="0"/>
              <a:t>6. </a:t>
            </a:r>
            <a:r>
              <a:rPr lang="ru-RU" dirty="0" smtClean="0"/>
              <a:t>Экологическая листовка.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течение 5 минут придумайте и нарисуйте листовку-обращение к жителям Николаевска </a:t>
            </a:r>
            <a:r>
              <a:rPr lang="ru-RU" smtClean="0"/>
              <a:t>на экологическую тему.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закончена.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2428868"/>
            <a:ext cx="599196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Поздравляем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победителей!!!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Раунд 2. Выбери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/>
              <a:t>1. Какой из перечисленных экологических факторов относят к абиотическим?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071678"/>
            <a:ext cx="8229600" cy="5032062"/>
          </a:xfrm>
        </p:spPr>
        <p:txBody>
          <a:bodyPr/>
          <a:lstStyle/>
          <a:p>
            <a:r>
              <a:rPr lang="ru-RU" dirty="0" smtClean="0"/>
              <a:t>   </a:t>
            </a:r>
            <a:r>
              <a:rPr lang="ru-RU" b="1" dirty="0" smtClean="0"/>
              <a:t>1</a:t>
            </a:r>
            <a:r>
              <a:rPr lang="ru-RU" sz="3200" b="1" dirty="0" smtClean="0"/>
              <a:t>)</a:t>
            </a:r>
            <a:r>
              <a:rPr lang="ru-RU" sz="3200" dirty="0" smtClean="0"/>
              <a:t> падение метеорита в тайге</a:t>
            </a:r>
          </a:p>
          <a:p>
            <a:r>
              <a:rPr lang="ru-RU" sz="3200" dirty="0" smtClean="0"/>
              <a:t>   </a:t>
            </a:r>
            <a:r>
              <a:rPr lang="ru-RU" sz="3200" b="1" dirty="0" smtClean="0"/>
              <a:t>2)</a:t>
            </a:r>
            <a:r>
              <a:rPr lang="ru-RU" sz="3200" dirty="0" smtClean="0"/>
              <a:t> распашка степи с помощью плуга</a:t>
            </a:r>
          </a:p>
          <a:p>
            <a:r>
              <a:rPr lang="ru-RU" sz="3200" dirty="0" smtClean="0"/>
              <a:t>   </a:t>
            </a:r>
            <a:r>
              <a:rPr lang="ru-RU" sz="3200" b="1" dirty="0" smtClean="0"/>
              <a:t>3)</a:t>
            </a:r>
            <a:r>
              <a:rPr lang="ru-RU" sz="3200" dirty="0" smtClean="0"/>
              <a:t> развитие дизентерийной амёбы в кишечнике</a:t>
            </a:r>
          </a:p>
          <a:p>
            <a:r>
              <a:rPr lang="ru-RU" sz="3200" dirty="0" smtClean="0"/>
              <a:t>   </a:t>
            </a:r>
            <a:r>
              <a:rPr lang="ru-RU" sz="3200" b="1" dirty="0" smtClean="0"/>
              <a:t>4)</a:t>
            </a:r>
            <a:r>
              <a:rPr lang="ru-RU" sz="3200" dirty="0" smtClean="0"/>
              <a:t> сбор грибов в лесу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2.Фактор, уровень которого приближается к пределам выносливости организма, называется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20803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</a:t>
            </a:r>
            <a:r>
              <a:rPr lang="ru-RU" sz="4000" dirty="0" smtClean="0"/>
              <a:t>) фатальным; </a:t>
            </a:r>
            <a:br>
              <a:rPr lang="ru-RU" sz="4000" dirty="0" smtClean="0"/>
            </a:br>
            <a:r>
              <a:rPr lang="ru-RU" sz="4000" dirty="0" smtClean="0"/>
              <a:t>2) экстраординарным; </a:t>
            </a:r>
            <a:br>
              <a:rPr lang="ru-RU" sz="4000" dirty="0" smtClean="0"/>
            </a:br>
            <a:r>
              <a:rPr lang="ru-RU" sz="4000" dirty="0" smtClean="0"/>
              <a:t>3) оптимальным; 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4286256"/>
            <a:ext cx="49292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prstClr val="black"/>
                </a:solidFill>
              </a:rPr>
              <a:t>4) лимитирующим;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3. Для какой среды жизни в наибольшей степени характерно относительное постоянство температуры?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468880"/>
            <a:ext cx="8229600" cy="4389120"/>
          </a:xfrm>
        </p:spPr>
        <p:txBody>
          <a:bodyPr/>
          <a:lstStyle/>
          <a:p>
            <a:r>
              <a:rPr lang="ru-RU" dirty="0" smtClean="0"/>
              <a:t>  </a:t>
            </a:r>
            <a:r>
              <a:rPr lang="ru-RU" sz="4000" dirty="0" smtClean="0"/>
              <a:t> </a:t>
            </a:r>
          </a:p>
          <a:p>
            <a:r>
              <a:rPr lang="ru-RU" sz="4000" dirty="0" smtClean="0"/>
              <a:t>   </a:t>
            </a:r>
            <a:r>
              <a:rPr lang="ru-RU" sz="4000" b="1" dirty="0" smtClean="0"/>
              <a:t>2)</a:t>
            </a:r>
            <a:r>
              <a:rPr lang="ru-RU" sz="4000" dirty="0" smtClean="0"/>
              <a:t> почвенная</a:t>
            </a:r>
          </a:p>
          <a:p>
            <a:r>
              <a:rPr lang="ru-RU" sz="4000" dirty="0" smtClean="0"/>
              <a:t>   </a:t>
            </a:r>
            <a:r>
              <a:rPr lang="ru-RU" sz="4000" b="1" dirty="0" smtClean="0"/>
              <a:t>3)</a:t>
            </a:r>
            <a:r>
              <a:rPr lang="ru-RU" sz="4000" dirty="0" smtClean="0"/>
              <a:t> наземно-воздушная</a:t>
            </a:r>
          </a:p>
          <a:p>
            <a:r>
              <a:rPr lang="ru-RU" sz="4000" dirty="0" smtClean="0"/>
              <a:t>   </a:t>
            </a:r>
            <a:r>
              <a:rPr lang="ru-RU" sz="4000" b="1" dirty="0" smtClean="0"/>
              <a:t>4)</a:t>
            </a:r>
            <a:r>
              <a:rPr lang="ru-RU" sz="4000" dirty="0" smtClean="0"/>
              <a:t> водная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2428868"/>
            <a:ext cx="72152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prstClr val="black"/>
                </a:solidFill>
              </a:rPr>
              <a:t>1)</a:t>
            </a:r>
            <a:r>
              <a:rPr lang="ru-RU" sz="4000" dirty="0" smtClean="0">
                <a:solidFill>
                  <a:prstClr val="black"/>
                </a:solidFill>
              </a:rPr>
              <a:t> </a:t>
            </a:r>
            <a:r>
              <a:rPr lang="ru-RU" sz="4000" dirty="0" err="1" smtClean="0">
                <a:solidFill>
                  <a:prstClr val="black"/>
                </a:solidFill>
              </a:rPr>
              <a:t>внутриорганизменная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4.Положительные взаимные воздействия организмов в природе – это: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468880"/>
            <a:ext cx="4357718" cy="4389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1) нейтрализм; </a:t>
            </a:r>
            <a:br>
              <a:rPr lang="ru-RU" sz="3600" dirty="0" smtClean="0"/>
            </a:br>
            <a:r>
              <a:rPr lang="ru-RU" sz="3600" dirty="0" smtClean="0"/>
              <a:t> </a:t>
            </a:r>
            <a:br>
              <a:rPr lang="ru-RU" sz="3600" dirty="0" smtClean="0"/>
            </a:br>
            <a:r>
              <a:rPr lang="ru-RU" sz="3600" dirty="0" smtClean="0"/>
              <a:t>3) комменсализм; </a:t>
            </a:r>
            <a:br>
              <a:rPr lang="ru-RU" sz="3600" dirty="0" smtClean="0"/>
            </a:br>
            <a:r>
              <a:rPr lang="ru-RU" sz="3600" dirty="0" smtClean="0"/>
              <a:t>4) </a:t>
            </a:r>
            <a:r>
              <a:rPr lang="ru-RU" sz="3600" dirty="0" err="1" smtClean="0"/>
              <a:t>аменсализм</a:t>
            </a:r>
            <a:r>
              <a:rPr lang="ru-RU" sz="3600" dirty="0" smtClean="0"/>
              <a:t>; 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2330" y="3500438"/>
            <a:ext cx="46069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prstClr val="black"/>
                </a:solidFill>
              </a:rPr>
              <a:t>2) мутуализм;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5. Конкурентные отношения существуют между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993718"/>
          </a:xfrm>
        </p:spPr>
        <p:txBody>
          <a:bodyPr/>
          <a:lstStyle/>
          <a:p>
            <a:r>
              <a:rPr lang="ru-RU" dirty="0" smtClean="0"/>
              <a:t>  </a:t>
            </a:r>
            <a:r>
              <a:rPr lang="ru-RU" sz="3600" dirty="0" smtClean="0"/>
              <a:t> </a:t>
            </a:r>
            <a:r>
              <a:rPr lang="ru-RU" sz="3600" b="1" dirty="0" smtClean="0"/>
              <a:t>1)</a:t>
            </a:r>
            <a:r>
              <a:rPr lang="ru-RU" sz="3600" dirty="0" smtClean="0"/>
              <a:t> синицами и ястребами</a:t>
            </a:r>
          </a:p>
          <a:p>
            <a:r>
              <a:rPr lang="ru-RU" sz="3600" dirty="0" smtClean="0"/>
              <a:t>   </a:t>
            </a:r>
            <a:r>
              <a:rPr lang="ru-RU" sz="3600" b="1" dirty="0" smtClean="0"/>
              <a:t>2)</a:t>
            </a:r>
            <a:r>
              <a:rPr lang="ru-RU" sz="3600" dirty="0" smtClean="0"/>
              <a:t> клещами и собаками</a:t>
            </a:r>
          </a:p>
          <a:p>
            <a:r>
              <a:rPr lang="ru-RU" sz="3600" dirty="0" smtClean="0"/>
              <a:t>   </a:t>
            </a:r>
            <a:r>
              <a:rPr lang="ru-RU" sz="3600" b="1" dirty="0" smtClean="0"/>
              <a:t>3)</a:t>
            </a:r>
            <a:r>
              <a:rPr lang="ru-RU" sz="3600" dirty="0" smtClean="0"/>
              <a:t> акулами и усатыми китами</a:t>
            </a:r>
          </a:p>
          <a:p>
            <a:r>
              <a:rPr lang="ru-RU" sz="3600" dirty="0" smtClean="0"/>
              <a:t>   </a:t>
            </a:r>
            <a:r>
              <a:rPr lang="ru-RU" sz="3600" b="1" dirty="0" smtClean="0"/>
              <a:t>4)</a:t>
            </a:r>
            <a:r>
              <a:rPr lang="ru-RU" sz="3600" dirty="0" smtClean="0"/>
              <a:t> окунями и щуками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6. Совокупность особей одного вида, единого происхождения, занимающую определённый участок, называют 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85084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 </a:t>
            </a:r>
            <a:br>
              <a:rPr lang="ru-RU" sz="3600" dirty="0" smtClean="0"/>
            </a:br>
            <a:r>
              <a:rPr lang="ru-RU" sz="3600" dirty="0" smtClean="0"/>
              <a:t>2) сообществом; </a:t>
            </a:r>
            <a:br>
              <a:rPr lang="ru-RU" sz="3600" dirty="0" smtClean="0"/>
            </a:br>
            <a:r>
              <a:rPr lang="ru-RU" sz="3600" dirty="0" smtClean="0"/>
              <a:t>3) биомом; </a:t>
            </a:r>
            <a:br>
              <a:rPr lang="ru-RU" sz="3600" dirty="0" smtClean="0"/>
            </a:br>
            <a:r>
              <a:rPr lang="ru-RU" sz="3600" dirty="0" smtClean="0"/>
              <a:t>4) экосистемой; 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282603"/>
            <a:ext cx="35893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prstClr val="black"/>
                </a:solidFill>
              </a:rPr>
              <a:t>1) популяцией;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279</TotalTime>
  <Words>545</Words>
  <PresentationFormat>Экран (4:3)</PresentationFormat>
  <Paragraphs>80</Paragraphs>
  <Slides>27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Экологический калейдоскоп</vt:lpstr>
      <vt:lpstr>1 раунд. Экология как часть биологии</vt:lpstr>
      <vt:lpstr>Раунд 2. Выбери ответ.</vt:lpstr>
      <vt:lpstr>1. Какой из перечисленных экологических факторов относят к абиотическим?</vt:lpstr>
      <vt:lpstr>2.Фактор, уровень которого приближается к пределам выносливости организма, называется</vt:lpstr>
      <vt:lpstr>3. Для какой среды жизни в наибольшей степени характерно относительное постоянство температуры?</vt:lpstr>
      <vt:lpstr>4.Положительные взаимные воздействия организмов в природе – это: </vt:lpstr>
      <vt:lpstr>5. Конкурентные отношения существуют между</vt:lpstr>
      <vt:lpstr>6. Совокупность особей одного вида, единого происхождения, занимающую определённый участок, называют </vt:lpstr>
      <vt:lpstr>7.Организм, изображенный на рисунке, в экосистеме является:</vt:lpstr>
      <vt:lpstr> 8.На каком уровне пищевой цепочки находится консумент первого порядка? </vt:lpstr>
      <vt:lpstr>9.Какая из приведённых пищевых цепей составлена правильно?  </vt:lpstr>
      <vt:lpstr>Раунд 3. Экология и химия</vt:lpstr>
      <vt:lpstr>Раунд 4. Экология и география.</vt:lpstr>
      <vt:lpstr>Вопрос 1.</vt:lpstr>
      <vt:lpstr>Ответ: Мусорный (из мусора, тихоокеанское мусорное пятно)</vt:lpstr>
      <vt:lpstr>2 вопрос.</vt:lpstr>
      <vt:lpstr>Ответ: Аральское (в Казахстане)</vt:lpstr>
      <vt:lpstr>Вопрос 3. </vt:lpstr>
      <vt:lpstr>Ответ: Кролики</vt:lpstr>
      <vt:lpstr>Вопрос 4. </vt:lpstr>
      <vt:lpstr>Ответ: Смог.</vt:lpstr>
      <vt:lpstr>Вопрос 5. </vt:lpstr>
      <vt:lpstr>Ответ: Долина смерти, США </vt:lpstr>
      <vt:lpstr>Раунд 5. Экологические проблемы.</vt:lpstr>
      <vt:lpstr>Раунд 6. Экологическая листовка.</vt:lpstr>
      <vt:lpstr>Игра закончена.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</dc:title>
  <dc:creator>User</dc:creator>
  <cp:lastModifiedBy>User</cp:lastModifiedBy>
  <cp:revision>32</cp:revision>
  <dcterms:created xsi:type="dcterms:W3CDTF">2017-10-22T12:38:43Z</dcterms:created>
  <dcterms:modified xsi:type="dcterms:W3CDTF">2017-12-14T20:39:37Z</dcterms:modified>
</cp:coreProperties>
</file>