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663" r:id="rId1"/>
  </p:sldMasterIdLst>
  <p:sldIdLst>
    <p:sldId id="256" r:id="rId2"/>
    <p:sldId id="269" r:id="rId3"/>
    <p:sldId id="276" r:id="rId4"/>
    <p:sldId id="265" r:id="rId5"/>
    <p:sldId id="257" r:id="rId6"/>
    <p:sldId id="258" r:id="rId7"/>
    <p:sldId id="266" r:id="rId8"/>
    <p:sldId id="270" r:id="rId9"/>
    <p:sldId id="271" r:id="rId10"/>
    <p:sldId id="277" r:id="rId11"/>
    <p:sldId id="273" r:id="rId12"/>
    <p:sldId id="274" r:id="rId13"/>
    <p:sldId id="278" r:id="rId14"/>
    <p:sldId id="261" r:id="rId15"/>
    <p:sldId id="275" r:id="rId16"/>
    <p:sldId id="279" r:id="rId17"/>
    <p:sldId id="272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25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32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12" name="Freeform 11"/>
          <p:cNvSpPr/>
          <p:nvPr/>
        </p:nvSpPr>
        <p:spPr>
          <a:xfrm>
            <a:off x="-15875" y="0"/>
            <a:ext cx="11683810" cy="6588125"/>
          </a:xfrm>
          <a:custGeom>
            <a:avLst/>
            <a:gdLst/>
            <a:ahLst/>
            <a:cxnLst/>
            <a:rect l="l" t="t" r="r" b="b"/>
            <a:pathLst>
              <a:path w="11683810" h="6588125">
                <a:moveTo>
                  <a:pt x="0" y="0"/>
                </a:moveTo>
                <a:lnTo>
                  <a:pt x="11318691" y="0"/>
                </a:lnTo>
                <a:lnTo>
                  <a:pt x="11683810" y="5976938"/>
                </a:lnTo>
                <a:lnTo>
                  <a:pt x="15875" y="6588125"/>
                </a:lnTo>
                <a:cubicBezTo>
                  <a:pt x="10583" y="4386792"/>
                  <a:pt x="5292" y="2185458"/>
                  <a:pt x="0" y="0"/>
                </a:cubicBezTo>
                <a:close/>
              </a:path>
            </a:pathLst>
          </a:custGeom>
          <a:ln>
            <a:noFill/>
          </a:ln>
          <a:effectLst>
            <a:outerShdw blurRad="101600" dist="152400" dir="4380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Freeform 13"/>
          <p:cNvSpPr/>
          <p:nvPr/>
        </p:nvSpPr>
        <p:spPr>
          <a:xfrm>
            <a:off x="0" y="4282257"/>
            <a:ext cx="11329257" cy="2028845"/>
          </a:xfrm>
          <a:custGeom>
            <a:avLst/>
            <a:gdLst/>
            <a:ahLst/>
            <a:cxnLst/>
            <a:rect l="l" t="t" r="r" b="b"/>
            <a:pathLst>
              <a:path w="11329257" h="2028845">
                <a:moveTo>
                  <a:pt x="0" y="588520"/>
                </a:moveTo>
                <a:lnTo>
                  <a:pt x="11244075" y="0"/>
                </a:lnTo>
                <a:lnTo>
                  <a:pt x="11329257" y="1424838"/>
                </a:lnTo>
                <a:lnTo>
                  <a:pt x="0" y="2028845"/>
                </a:lnTo>
                <a:lnTo>
                  <a:pt x="0" y="588520"/>
                </a:lnTo>
                <a:close/>
              </a:path>
            </a:pathLst>
          </a:custGeom>
          <a:gradFill flip="none" rotWithShape="1">
            <a:gsLst>
              <a:gs pos="34000">
                <a:schemeClr val="accent2"/>
              </a:gs>
              <a:gs pos="100000">
                <a:schemeClr val="accent2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6" name="Freeform 25"/>
          <p:cNvSpPr/>
          <p:nvPr/>
        </p:nvSpPr>
        <p:spPr>
          <a:xfrm>
            <a:off x="0" y="0"/>
            <a:ext cx="8719579" cy="456877"/>
          </a:xfrm>
          <a:custGeom>
            <a:avLst/>
            <a:gdLst/>
            <a:ahLst/>
            <a:cxnLst/>
            <a:rect l="l" t="t" r="r" b="b"/>
            <a:pathLst>
              <a:path w="8719579" h="456877">
                <a:moveTo>
                  <a:pt x="0" y="0"/>
                </a:moveTo>
                <a:lnTo>
                  <a:pt x="8719579" y="0"/>
                </a:lnTo>
                <a:lnTo>
                  <a:pt x="0" y="456877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34000">
                <a:schemeClr val="accent2"/>
              </a:gs>
              <a:gs pos="100000">
                <a:schemeClr val="accent2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" name="Freeform 14"/>
          <p:cNvSpPr/>
          <p:nvPr/>
        </p:nvSpPr>
        <p:spPr>
          <a:xfrm rot="21420000">
            <a:off x="-161800" y="293317"/>
            <a:ext cx="11367116" cy="5751804"/>
          </a:xfrm>
          <a:custGeom>
            <a:avLst/>
            <a:gdLst/>
            <a:ahLst/>
            <a:cxnLst/>
            <a:rect l="l" t="t" r="r" b="b"/>
            <a:pathLst>
              <a:path w="11367116" h="5751804">
                <a:moveTo>
                  <a:pt x="11346705" y="0"/>
                </a:moveTo>
                <a:cubicBezTo>
                  <a:pt x="11353509" y="1915114"/>
                  <a:pt x="11360312" y="3830229"/>
                  <a:pt x="11367116" y="5745343"/>
                </a:cubicBezTo>
                <a:lnTo>
                  <a:pt x="0" y="5751804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420000">
            <a:off x="891201" y="662656"/>
            <a:ext cx="9755187" cy="2766528"/>
          </a:xfrm>
        </p:spPr>
        <p:txBody>
          <a:bodyPr anchor="b">
            <a:normAutofit/>
          </a:bodyPr>
          <a:lstStyle>
            <a:lvl1pPr algn="r">
              <a:defRPr sz="8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420000">
            <a:off x="983062" y="3505209"/>
            <a:ext cx="9755187" cy="550333"/>
          </a:xfrm>
        </p:spPr>
        <p:txBody>
          <a:bodyPr anchor="t">
            <a:noAutofit/>
          </a:bodyPr>
          <a:lstStyle>
            <a:lvl1pPr marL="0" indent="0" algn="r">
              <a:buNone/>
              <a:defRPr sz="28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1420000">
            <a:off x="4948541" y="4578463"/>
            <a:ext cx="6143653" cy="1163112"/>
          </a:xfrm>
        </p:spPr>
        <p:txBody>
          <a:bodyPr/>
          <a:lstStyle>
            <a:lvl1pPr algn="ctr">
              <a:defRPr sz="5400"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fld id="{B9A22A2E-AE11-4C32-9585-5C56037B2CA4}" type="datetimeFigureOut">
              <a:rPr lang="ru-RU" smtClean="0"/>
              <a:t>31.10.2025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1420000">
            <a:off x="-9144" y="4882896"/>
            <a:ext cx="4050792" cy="1197864"/>
          </a:xfrm>
        </p:spPr>
        <p:txBody>
          <a:bodyPr vert="horz" lIns="91440" tIns="45720" rIns="91440" bIns="45720" rtlCol="0" anchor="ctr"/>
          <a:lstStyle>
            <a:lvl1pPr algn="r">
              <a:defRPr lang="en-US" sz="5400" dirty="0"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1420000">
            <a:off x="9851758" y="3832648"/>
            <a:ext cx="907186" cy="498470"/>
          </a:xfr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D71B0102-A362-4625-842C-0F608D4012EF}" type="slidenum">
              <a:rPr lang="ru-RU" smtClean="0"/>
              <a:t>‹#›</a:t>
            </a:fld>
            <a:endParaRPr lang="ru-RU"/>
          </a:p>
        </p:txBody>
      </p:sp>
      <p:sp>
        <p:nvSpPr>
          <p:cNvPr id="25" name="5-Point Star 24"/>
          <p:cNvSpPr/>
          <p:nvPr/>
        </p:nvSpPr>
        <p:spPr>
          <a:xfrm rot="21420000">
            <a:off x="4221385" y="5111356"/>
            <a:ext cx="515386" cy="515386"/>
          </a:xfrm>
          <a:prstGeom prst="star5">
            <a:avLst>
              <a:gd name="adj" fmla="val 26693"/>
              <a:gd name="hf" fmla="val 105146"/>
              <a:gd name="vf" fmla="val 110557"/>
            </a:avLst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5055272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106333"/>
            <a:ext cx="10394708" cy="58884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5801" y="685799"/>
            <a:ext cx="10392513" cy="319490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80" y="4702923"/>
            <a:ext cx="10394728" cy="682472"/>
          </a:xfrm>
        </p:spPr>
        <p:txBody>
          <a:bodyPr anchor="t"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22A2E-AE11-4C32-9585-5C56037B2CA4}" type="datetimeFigureOut">
              <a:rPr lang="ru-RU" smtClean="0"/>
              <a:t>31.10.2025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B0102-A362-4625-842C-0F608D4012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4344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902" cy="3194903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79" y="4106333"/>
            <a:ext cx="10394729" cy="127360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22A2E-AE11-4C32-9585-5C56037B2CA4}" type="datetimeFigureOut">
              <a:rPr lang="ru-RU" smtClean="0"/>
              <a:t>31.10.2025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B0102-A362-4625-842C-0F608D4012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66978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732" y="685800"/>
            <a:ext cx="9525020" cy="2916704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550264" y="3610032"/>
            <a:ext cx="8667956" cy="377768"/>
          </a:xfrm>
        </p:spPr>
        <p:txBody>
          <a:bodyPr anchor="t">
            <a:normAutofit/>
          </a:bodyPr>
          <a:lstStyle>
            <a:lvl1pPr marL="0" indent="0" algn="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4106334"/>
            <a:ext cx="10396882" cy="126825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22A2E-AE11-4C32-9585-5C56037B2CA4}" type="datetimeFigureOut">
              <a:rPr lang="ru-RU" smtClean="0"/>
              <a:t>31.10.2025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B0102-A362-4625-842C-0F608D4012EF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685801" y="89262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473083" y="292282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840704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723854"/>
            <a:ext cx="10394707" cy="2511835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4247468"/>
            <a:ext cx="10394707" cy="114064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22A2E-AE11-4C32-9585-5C56037B2CA4}" type="datetimeFigureOut">
              <a:rPr lang="ru-RU" smtClean="0"/>
              <a:t>31.10.2025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B0102-A362-4625-842C-0F608D4012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92871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802" y="685800"/>
            <a:ext cx="10394706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802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462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234621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70380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770380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22A2E-AE11-4C32-9585-5C56037B2CA4}" type="datetimeFigureOut">
              <a:rPr lang="ru-RU" smtClean="0"/>
              <a:t>31.10.2025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B0102-A362-4625-842C-0F608D4012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571473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9184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780" y="2063395"/>
            <a:ext cx="3310128" cy="1536725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91840" y="4389287"/>
            <a:ext cx="3310128" cy="98529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741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235999" y="2063395"/>
            <a:ext cx="3310128" cy="1535237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235999" y="4389286"/>
            <a:ext cx="3310128" cy="98530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68944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768819" y="2063394"/>
            <a:ext cx="3310128" cy="1537196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768819" y="4389284"/>
            <a:ext cx="3310128" cy="985302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22A2E-AE11-4C32-9585-5C56037B2CA4}" type="datetimeFigureOut">
              <a:rPr lang="ru-RU" smtClean="0"/>
              <a:t>31.10.2025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B0102-A362-4625-842C-0F608D4012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11154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2063396"/>
            <a:ext cx="10394707" cy="331119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22A2E-AE11-4C32-9585-5C56037B2CA4}" type="datetimeFigureOut">
              <a:rPr lang="ru-RU" smtClean="0"/>
              <a:t>31.10.2025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B0102-A362-4625-842C-0F608D4012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217686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15862" y="685800"/>
            <a:ext cx="2264646" cy="468878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685800"/>
            <a:ext cx="7904431" cy="4688785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22A2E-AE11-4C32-9585-5C56037B2CA4}" type="datetimeFigureOut">
              <a:rPr lang="ru-RU" smtClean="0"/>
              <a:t>31.10.2025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B0102-A362-4625-842C-0F608D4012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150911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22A2E-AE11-4C32-9585-5C56037B2CA4}" type="datetimeFigureOut">
              <a:rPr lang="ru-RU" smtClean="0"/>
              <a:t>31.10.2025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B0102-A362-4625-842C-0F608D4012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3322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10394707" cy="331118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22A2E-AE11-4C32-9585-5C56037B2CA4}" type="datetimeFigureOut">
              <a:rPr lang="ru-RU" smtClean="0"/>
              <a:t>31.10.2025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B0102-A362-4625-842C-0F608D4012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73012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3193487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3742267"/>
            <a:ext cx="10394707" cy="1639614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22A2E-AE11-4C32-9585-5C56037B2CA4}" type="datetimeFigureOut">
              <a:rPr lang="ru-RU" smtClean="0"/>
              <a:t>31.10.2025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B0102-A362-4625-842C-0F608D4012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89371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814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5088714" cy="3311189"/>
          </a:xfrm>
        </p:spPr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5993971" y="2063396"/>
            <a:ext cx="5086538" cy="3311189"/>
          </a:xfrm>
        </p:spPr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22A2E-AE11-4C32-9585-5C56037B2CA4}" type="datetimeFigureOut">
              <a:rPr lang="ru-RU" smtClean="0"/>
              <a:t>31.10.2025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B0102-A362-4625-842C-0F608D4012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71421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115814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8356" y="2063396"/>
            <a:ext cx="4856158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802" y="2861733"/>
            <a:ext cx="5088712" cy="2512852"/>
          </a:xfrm>
        </p:spPr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8191" y="2063396"/>
            <a:ext cx="4864491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5993969" y="2861733"/>
            <a:ext cx="5088713" cy="2512852"/>
          </a:xfrm>
        </p:spPr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22A2E-AE11-4C32-9585-5C56037B2CA4}" type="datetimeFigureOut">
              <a:rPr lang="ru-RU" smtClean="0"/>
              <a:t>31.10.2025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B0102-A362-4625-842C-0F608D4012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23816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22A2E-AE11-4C32-9585-5C56037B2CA4}" type="datetimeFigureOut">
              <a:rPr lang="ru-RU" smtClean="0"/>
              <a:t>31.10.2025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B0102-A362-4625-842C-0F608D4012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9807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22A2E-AE11-4C32-9585-5C56037B2CA4}" type="datetimeFigureOut">
              <a:rPr lang="ru-RU" smtClean="0"/>
              <a:t>31.10.2025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B0102-A362-4625-842C-0F608D4012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91172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643" y="685800"/>
            <a:ext cx="4126860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46132" y="685800"/>
            <a:ext cx="6034375" cy="468878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642" y="2709052"/>
            <a:ext cx="4126861" cy="2665533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22A2E-AE11-4C32-9585-5C56037B2CA4}" type="datetimeFigureOut">
              <a:rPr lang="ru-RU" smtClean="0"/>
              <a:t>31.10.2025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B0102-A362-4625-842C-0F608D4012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05001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5800"/>
            <a:ext cx="6345302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82362" y="0"/>
            <a:ext cx="3598146" cy="507153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2709052"/>
            <a:ext cx="6345301" cy="2362481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22A2E-AE11-4C32-9585-5C56037B2CA4}" type="datetimeFigureOut">
              <a:rPr lang="ru-RU" smtClean="0"/>
              <a:t>31.10.2025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B0102-A362-4625-842C-0F608D4012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60909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jp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-25397" y="0"/>
            <a:ext cx="12005350" cy="6644081"/>
            <a:chOff x="-25397" y="0"/>
            <a:chExt cx="12005350" cy="6644081"/>
          </a:xfrm>
        </p:grpSpPr>
        <p:sp useBgFill="1">
          <p:nvSpPr>
            <p:cNvPr id="11" name="Rectangle 10"/>
            <p:cNvSpPr/>
            <p:nvPr/>
          </p:nvSpPr>
          <p:spPr>
            <a:xfrm>
              <a:off x="1" y="0"/>
              <a:ext cx="11979952" cy="6644081"/>
            </a:xfrm>
            <a:prstGeom prst="rect">
              <a:avLst/>
            </a:prstGeom>
            <a:ln>
              <a:noFill/>
            </a:ln>
            <a:effectLst>
              <a:outerShdw blurRad="98425" dist="76200" dir="4380000" algn="tl" rotWithShape="0">
                <a:srgbClr val="000000">
                  <a:alpha val="68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-25397" y="0"/>
              <a:ext cx="11773291" cy="6419514"/>
            </a:xfrm>
            <a:custGeom>
              <a:avLst/>
              <a:gdLst/>
              <a:ahLst/>
              <a:cxnLst/>
              <a:rect l="l" t="t" r="r" b="b"/>
              <a:pathLst>
                <a:path w="11773291" h="6419514">
                  <a:moveTo>
                    <a:pt x="11750059" y="0"/>
                  </a:moveTo>
                  <a:lnTo>
                    <a:pt x="11773291" y="6419514"/>
                  </a:lnTo>
                  <a:lnTo>
                    <a:pt x="0" y="6411047"/>
                  </a:lnTo>
                </a:path>
              </a:pathLst>
            </a:custGeom>
            <a:ln w="8255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1" y="5600215"/>
              <a:ext cx="11706512" cy="780581"/>
            </a:xfrm>
            <a:prstGeom prst="rect">
              <a:avLst/>
            </a:prstGeom>
            <a:gradFill flip="none" rotWithShape="1">
              <a:gsLst>
                <a:gs pos="34000">
                  <a:schemeClr val="accent2"/>
                </a:gs>
                <a:gs pos="100000">
                  <a:schemeClr val="accent2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63396"/>
            <a:ext cx="10396883" cy="33111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98083" y="5757334"/>
            <a:ext cx="3784600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200" cap="all" baseline="0"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fld id="{B9A22A2E-AE11-4C32-9585-5C56037B2CA4}" type="datetimeFigureOut">
              <a:rPr lang="ru-RU" smtClean="0"/>
              <a:t>31.10.2025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1" y="5757334"/>
            <a:ext cx="5499719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200" cap="all" baseline="0"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7121" y="5757334"/>
            <a:ext cx="907186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200" cap="all" baseline="0"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fld id="{D71B0102-A362-4625-842C-0F608D4012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08496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664" r:id="rId1"/>
    <p:sldLayoutId id="2147484665" r:id="rId2"/>
    <p:sldLayoutId id="2147484666" r:id="rId3"/>
    <p:sldLayoutId id="2147484667" r:id="rId4"/>
    <p:sldLayoutId id="2147484668" r:id="rId5"/>
    <p:sldLayoutId id="2147484669" r:id="rId6"/>
    <p:sldLayoutId id="2147484670" r:id="rId7"/>
    <p:sldLayoutId id="2147484671" r:id="rId8"/>
    <p:sldLayoutId id="2147484672" r:id="rId9"/>
    <p:sldLayoutId id="2147484673" r:id="rId10"/>
    <p:sldLayoutId id="2147484674" r:id="rId11"/>
    <p:sldLayoutId id="2147484675" r:id="rId12"/>
    <p:sldLayoutId id="2147484676" r:id="rId13"/>
    <p:sldLayoutId id="2147484677" r:id="rId14"/>
    <p:sldLayoutId id="2147484678" r:id="rId15"/>
    <p:sldLayoutId id="2147484679" r:id="rId16"/>
    <p:sldLayoutId id="2147484680" r:id="rId17"/>
    <p:sldLayoutId id="2147484681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solidFill>
            <a:schemeClr val="accent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7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66B80FFB-82EF-4C91-A1EC-ED4D6353E3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 rot="21420000">
            <a:off x="295938" y="962038"/>
            <a:ext cx="10363512" cy="2766528"/>
          </a:xfrm>
        </p:spPr>
        <p:txBody>
          <a:bodyPr>
            <a:normAutofit fontScale="90000"/>
          </a:bodyPr>
          <a:lstStyle/>
          <a:p>
            <a:pPr algn="ctr"/>
            <a:br>
              <a:rPr lang="ru-RU" dirty="0"/>
            </a:br>
            <a:r>
              <a:rPr lang="ru-RU" dirty="0"/>
              <a:t>«победители. Страницы семейной истории»</a:t>
            </a:r>
            <a:br>
              <a:rPr lang="ru-RU" dirty="0"/>
            </a:br>
            <a:endParaRPr lang="ru-RU" dirty="0"/>
          </a:p>
        </p:txBody>
      </p:sp>
      <p:sp>
        <p:nvSpPr>
          <p:cNvPr id="5" name="Подзаголовок 4">
            <a:extLst>
              <a:ext uri="{FF2B5EF4-FFF2-40B4-BE49-F238E27FC236}">
                <a16:creationId xmlns:a16="http://schemas.microsoft.com/office/drawing/2014/main" id="{2D338FB8-023D-481F-B1F1-971BD833A6E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 rot="21420000">
            <a:off x="1173587" y="2875030"/>
            <a:ext cx="8966974" cy="1349943"/>
          </a:xfrm>
        </p:spPr>
        <p:txBody>
          <a:bodyPr>
            <a:normAutofit/>
          </a:bodyPr>
          <a:lstStyle/>
          <a:p>
            <a:pPr algn="ctr"/>
            <a:r>
              <a:rPr lang="ru-RU" sz="3200" dirty="0">
                <a:solidFill>
                  <a:schemeClr val="accent2">
                    <a:lumMod val="50000"/>
                  </a:schemeClr>
                </a:solidFill>
              </a:rPr>
              <a:t>ПЕДАГОГИЧЕСКИЙ ПРОЕКТ К 80-летию ПОБЕДЫ </a:t>
            </a:r>
          </a:p>
          <a:p>
            <a:pPr algn="ctr"/>
            <a:r>
              <a:rPr lang="ru-RU" sz="3200" dirty="0">
                <a:solidFill>
                  <a:schemeClr val="accent2">
                    <a:lumMod val="50000"/>
                  </a:schemeClr>
                </a:solidFill>
              </a:rPr>
              <a:t>В ВЕЛИКОЙ ОТЕЧЕСТВЕННОЙ ВОЙНЕ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C467035-A712-4A24-BC11-C8FA967E71AF}"/>
              </a:ext>
            </a:extLst>
          </p:cNvPr>
          <p:cNvSpPr txBox="1"/>
          <p:nvPr/>
        </p:nvSpPr>
        <p:spPr>
          <a:xfrm rot="21419517">
            <a:off x="5481829" y="4618984"/>
            <a:ext cx="6135624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Педагог дополнительного образования</a:t>
            </a:r>
          </a:p>
          <a:p>
            <a:r>
              <a:rPr lang="ru-RU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Почётный работник сферы образования РФ</a:t>
            </a:r>
          </a:p>
          <a:p>
            <a:r>
              <a:rPr lang="ru-RU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Зыкова Элла Владимировна</a:t>
            </a:r>
          </a:p>
        </p:txBody>
      </p:sp>
    </p:spTree>
    <p:extLst>
      <p:ext uri="{BB962C8B-B14F-4D97-AF65-F5344CB8AC3E}">
        <p14:creationId xmlns:p14="http://schemas.microsoft.com/office/powerpoint/2010/main" val="18024866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C208EB1-9B0D-4C94-B25D-CA3530F47C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Сроки и этапы реализации проекта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996D15B-BA2D-4E0E-9441-C31F2E9F0A41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75489" y="2227988"/>
            <a:ext cx="11073384" cy="3311189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sz="2400" dirty="0"/>
              <a:t>Январь-май 2025 </a:t>
            </a:r>
            <a:r>
              <a:rPr lang="ru-RU" sz="1700" dirty="0"/>
              <a:t>г. </a:t>
            </a:r>
            <a:r>
              <a:rPr lang="ru-RU" sz="2400" dirty="0"/>
              <a:t>:</a:t>
            </a:r>
          </a:p>
          <a:p>
            <a:pPr marL="0" indent="0">
              <a:buNone/>
            </a:pPr>
            <a:endParaRPr lang="ru-RU" sz="1100" dirty="0"/>
          </a:p>
          <a:p>
            <a:pPr indent="228600"/>
            <a:r>
              <a:rPr lang="ru-RU" sz="2400" dirty="0"/>
              <a:t>1 этап – подготовительный (организационный) – 16-31 января </a:t>
            </a:r>
          </a:p>
          <a:p>
            <a:pPr indent="228600"/>
            <a:r>
              <a:rPr lang="ru-RU" sz="2400" dirty="0"/>
              <a:t>2 этап – практический (подготовка и размещение материалов) 1 февраля – 7 апреля</a:t>
            </a:r>
          </a:p>
          <a:p>
            <a:pPr indent="228600"/>
            <a:r>
              <a:rPr lang="ru-RU" sz="2400" dirty="0"/>
              <a:t>3 этап – итоговый (конференция) 19-24 мая</a:t>
            </a:r>
          </a:p>
          <a:p>
            <a:pPr indent="228600"/>
            <a:r>
              <a:rPr lang="ru-RU" sz="2400" dirty="0"/>
              <a:t>4 этап – рефлексивный – 24-31 мая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00345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FA7CAB8-53F4-4978-BD2D-3FA5B13403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7472" y="274320"/>
            <a:ext cx="11055096" cy="1499616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Практический этап проекта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814A9C6-22C5-4DA0-B733-239AEC8C4A19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427346" y="1746503"/>
            <a:ext cx="7104888" cy="4215384"/>
          </a:xfrm>
        </p:spPr>
        <p:txBody>
          <a:bodyPr>
            <a:normAutofit/>
          </a:bodyPr>
          <a:lstStyle/>
          <a:p>
            <a:pPr indent="228600" algn="just"/>
            <a:r>
              <a:rPr lang="ru-RU" sz="1800" dirty="0">
                <a:solidFill>
                  <a:schemeClr val="tx2">
                    <a:lumMod val="75000"/>
                  </a:schemeClr>
                </a:solidFill>
              </a:rPr>
              <a:t>Изучение участниками истории своей семьи в годы Великой Отечественной войны. Сбор материалов о своих предках, участниках военных действий, тружениках тыла, детей военного времени. Подбор фотографий. Составление описания.</a:t>
            </a:r>
          </a:p>
          <a:p>
            <a:pPr indent="228600" algn="just"/>
            <a:r>
              <a:rPr lang="ru-RU" sz="1800" dirty="0">
                <a:solidFill>
                  <a:schemeClr val="tx2">
                    <a:lumMod val="75000"/>
                  </a:schemeClr>
                </a:solidFill>
              </a:rPr>
              <a:t>Публикация материалов на интернет-платформе учреждения  в форме поста с фотографиями.</a:t>
            </a:r>
          </a:p>
          <a:p>
            <a:pPr indent="228600" algn="just"/>
            <a:r>
              <a:rPr lang="ru-RU" sz="1800" dirty="0">
                <a:solidFill>
                  <a:schemeClr val="tx2">
                    <a:lumMod val="75000"/>
                  </a:schemeClr>
                </a:solidFill>
              </a:rPr>
              <a:t>Презентация материалов сверстникам внутри своего детского  объединения.</a:t>
            </a:r>
          </a:p>
          <a:p>
            <a:pPr indent="228600" algn="just"/>
            <a:r>
              <a:rPr lang="ru-RU" sz="1800" dirty="0">
                <a:solidFill>
                  <a:schemeClr val="tx2">
                    <a:lumMod val="75000"/>
                  </a:schemeClr>
                </a:solidFill>
              </a:rPr>
              <a:t>Представление лучших работ на итоговой конференции в публичном выступлении, с использованием электронной презентации и других подготовленных материалов.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46CBA05-55F6-4143-A9B0-ECE637619C1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91"/>
          <a:stretch/>
        </p:blipFill>
        <p:spPr>
          <a:xfrm>
            <a:off x="332889" y="1929384"/>
            <a:ext cx="4094457" cy="3383281"/>
          </a:xfrm>
          <a:prstGeom prst="rect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816972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CA9DCD1-AF02-4690-9FA5-7BDC46C6FD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2609" y="324765"/>
            <a:ext cx="10396882" cy="804672"/>
          </a:xfrm>
        </p:spPr>
        <p:txBody>
          <a:bodyPr>
            <a:normAutofit fontScale="90000"/>
          </a:bodyPr>
          <a:lstStyle/>
          <a:p>
            <a:r>
              <a:rPr lang="ru-RU" dirty="0"/>
              <a:t>Примеры публикаций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3F692CB-8DB8-4279-8B21-D4386B39CE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5125" y="246889"/>
            <a:ext cx="2777374" cy="2318401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BF1ADA2-86B9-43DB-851D-747DC62110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2486" y="1146183"/>
            <a:ext cx="2587822" cy="2327544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F39464F-E7A1-4134-981C-303FCB39354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1149" y="1716855"/>
            <a:ext cx="2587822" cy="2360714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BD5A2AF9-F74F-480E-A93B-F59EDE91593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0166" y="2748535"/>
            <a:ext cx="2587822" cy="2371656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9C4DF9A0-2658-47DB-A2C0-94EBD09DAE2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8339" y="3696365"/>
            <a:ext cx="2835321" cy="2360714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E89915E6-14D7-469C-A8D2-C6D80FE9E89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463" y="4251258"/>
            <a:ext cx="2642370" cy="2396429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95862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94F64F2-31C1-41C3-A377-396AA2B1B6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4632" y="389687"/>
            <a:ext cx="10396882" cy="1151965"/>
          </a:xfrm>
        </p:spPr>
        <p:txBody>
          <a:bodyPr>
            <a:noAutofit/>
          </a:bodyPr>
          <a:lstStyle/>
          <a:p>
            <a:pPr algn="ctr"/>
            <a:r>
              <a:rPr lang="ru-RU" sz="3200" dirty="0"/>
              <a:t>Презентации исследовательских материалов проекта на тематических занятиях освещались в социальных сетях детских объединений  и центра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7C70F48-9221-4477-A04B-E263C2C2EA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044" y="1700605"/>
            <a:ext cx="3213146" cy="4767708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CCFC4FE-10D3-440C-A5AE-DE7887B767D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073" y="1700605"/>
            <a:ext cx="3100184" cy="4767708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E4705EB0-DB2A-4E68-8649-6C843D57DDD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1849" y="1700605"/>
            <a:ext cx="3816902" cy="4767708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578837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1">
            <a:extLst>
              <a:ext uri="{FF2B5EF4-FFF2-40B4-BE49-F238E27FC236}">
                <a16:creationId xmlns:a16="http://schemas.microsoft.com/office/drawing/2014/main" id="{CF7BD102-15B5-4869-90FA-6E998DC3D0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311699" y="1185832"/>
            <a:ext cx="5022474" cy="797615"/>
          </a:xfrm>
        </p:spPr>
        <p:txBody>
          <a:bodyPr>
            <a:noAutofit/>
          </a:bodyPr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Участники </a:t>
            </a:r>
            <a:br>
              <a:rPr lang="ru-RU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тематического </a:t>
            </a:r>
            <a:br>
              <a:rPr lang="ru-RU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концерта:</a:t>
            </a:r>
          </a:p>
        </p:txBody>
      </p:sp>
      <p:pic>
        <p:nvPicPr>
          <p:cNvPr id="16" name="Объект 15">
            <a:extLst>
              <a:ext uri="{FF2B5EF4-FFF2-40B4-BE49-F238E27FC236}">
                <a16:creationId xmlns:a16="http://schemas.microsoft.com/office/drawing/2014/main" id="{8DA9052B-65E1-4DCC-8BE9-B41815E2BC2C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70" r="63"/>
          <a:stretch/>
        </p:blipFill>
        <p:spPr>
          <a:xfrm>
            <a:off x="4852506" y="151761"/>
            <a:ext cx="3438366" cy="286575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3" name="Текст 12">
            <a:extLst>
              <a:ext uri="{FF2B5EF4-FFF2-40B4-BE49-F238E27FC236}">
                <a16:creationId xmlns:a16="http://schemas.microsoft.com/office/drawing/2014/main" id="{9A88558C-0B5B-4CA2-8A7D-4F1255E076F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65760" y="1965960"/>
            <a:ext cx="4345015" cy="3419856"/>
          </a:xfrm>
        </p:spPr>
        <p:txBody>
          <a:bodyPr>
            <a:normAutofit fontScale="25000" lnSpcReduction="20000"/>
          </a:bodyPr>
          <a:lstStyle/>
          <a:p>
            <a:r>
              <a:rPr lang="ru-RU" dirty="0"/>
              <a:t> </a:t>
            </a:r>
          </a:p>
          <a:p>
            <a:pPr algn="l"/>
            <a:r>
              <a:rPr lang="ru-RU" sz="6400" dirty="0">
                <a:solidFill>
                  <a:schemeClr val="tx2">
                    <a:lumMod val="50000"/>
                  </a:schemeClr>
                </a:solidFill>
              </a:rPr>
              <a:t>•</a:t>
            </a:r>
            <a:r>
              <a:rPr lang="ru-RU" sz="4000" dirty="0">
                <a:solidFill>
                  <a:schemeClr val="tx2">
                    <a:lumMod val="50000"/>
                  </a:schemeClr>
                </a:solidFill>
              </a:rPr>
              <a:t>  </a:t>
            </a:r>
            <a:r>
              <a:rPr lang="ru-RU" sz="6400" dirty="0">
                <a:solidFill>
                  <a:schemeClr val="tx2">
                    <a:lumMod val="50000"/>
                  </a:schemeClr>
                </a:solidFill>
              </a:rPr>
              <a:t>Образцовый детский коллектив ансамбль танца «Конфетти»; </a:t>
            </a:r>
          </a:p>
          <a:p>
            <a:pPr algn="l"/>
            <a:r>
              <a:rPr lang="ru-RU" sz="6400" dirty="0">
                <a:solidFill>
                  <a:schemeClr val="tx2">
                    <a:lumMod val="50000"/>
                  </a:schemeClr>
                </a:solidFill>
              </a:rPr>
              <a:t>•  Образцовый детский коллектив ансамбль танца «Уральские самоцветы»;</a:t>
            </a:r>
          </a:p>
          <a:p>
            <a:pPr algn="l"/>
            <a:r>
              <a:rPr lang="ru-RU" sz="6400" dirty="0">
                <a:solidFill>
                  <a:schemeClr val="tx2">
                    <a:lumMod val="50000"/>
                  </a:schemeClr>
                </a:solidFill>
              </a:rPr>
              <a:t>•  Образцовый детский коллектив Театральная студия «Выдумка»;</a:t>
            </a:r>
          </a:p>
          <a:p>
            <a:pPr algn="l"/>
            <a:r>
              <a:rPr lang="ru-RU" sz="6400" dirty="0">
                <a:solidFill>
                  <a:schemeClr val="tx2">
                    <a:lumMod val="50000"/>
                  </a:schemeClr>
                </a:solidFill>
              </a:rPr>
              <a:t>•  Вокальная студия «Мелодия»;</a:t>
            </a:r>
          </a:p>
          <a:p>
            <a:pPr algn="l"/>
            <a:r>
              <a:rPr lang="ru-RU" sz="6400" dirty="0">
                <a:solidFill>
                  <a:schemeClr val="tx2">
                    <a:lumMod val="50000"/>
                  </a:schemeClr>
                </a:solidFill>
              </a:rPr>
              <a:t>•  барабанная группа «ритм и честь» Пермского кадетского корпуса им. Генералиссимуса А.В. Суворова;</a:t>
            </a:r>
          </a:p>
          <a:p>
            <a:pPr algn="l"/>
            <a:endParaRPr lang="ru-RU" dirty="0"/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1DDFAEB7-8364-4002-ACAC-F0B526480B8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46" b="6933"/>
          <a:stretch/>
        </p:blipFill>
        <p:spPr>
          <a:xfrm>
            <a:off x="9412587" y="248848"/>
            <a:ext cx="1962549" cy="294611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6F999D8B-602A-4388-BF6F-745E820EDB4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26" t="17631" r="29228" b="29200"/>
          <a:stretch/>
        </p:blipFill>
        <p:spPr>
          <a:xfrm>
            <a:off x="4530316" y="3155743"/>
            <a:ext cx="3438367" cy="233980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D646030F-BABB-4F63-B719-439FFFA5C29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46" t="18981" r="4816" b="-10890"/>
          <a:stretch/>
        </p:blipFill>
        <p:spPr>
          <a:xfrm>
            <a:off x="8074901" y="3319272"/>
            <a:ext cx="3300235" cy="280720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C16534F9-174F-4FCF-8E7F-ECA996C6450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286" b="13067"/>
          <a:stretch/>
        </p:blipFill>
        <p:spPr>
          <a:xfrm>
            <a:off x="6835772" y="1071935"/>
            <a:ext cx="2718546" cy="268445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0470500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A71B5EB-85AC-4F57-BBC8-616D19B6A8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103" y="192025"/>
            <a:ext cx="10396882" cy="1307012"/>
          </a:xfrm>
        </p:spPr>
        <p:txBody>
          <a:bodyPr/>
          <a:lstStyle/>
          <a:p>
            <a:r>
              <a:rPr lang="ru-RU" dirty="0"/>
              <a:t>Итоги проекта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747DFD7-6359-43BC-9C6C-61425E66545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55448" y="1360513"/>
            <a:ext cx="11122666" cy="4136973"/>
          </a:xfrm>
        </p:spPr>
        <p:txBody>
          <a:bodyPr>
            <a:normAutofit fontScale="92500" lnSpcReduction="10000"/>
          </a:bodyPr>
          <a:lstStyle/>
          <a:p>
            <a:pPr indent="228600" algn="just"/>
            <a:endParaRPr lang="ru-RU" dirty="0"/>
          </a:p>
          <a:p>
            <a:pPr algn="just"/>
            <a:r>
              <a:rPr lang="ru-RU" sz="1600" dirty="0"/>
              <a:t>Воспитанники Центра познакомились с героическим прошлым своей Родины, на примере биографических данных непосредственных участников боевых действий и тружеников тыла в годы Великой Отечественной войны.</a:t>
            </a:r>
          </a:p>
          <a:p>
            <a:pPr algn="just"/>
            <a:r>
              <a:rPr lang="ru-RU" sz="1600" dirty="0"/>
              <a:t>Приобретён опыт сбора и анализа материалов, а также опыт публичных выступлений, усовершенствованы умения в проектной и просветительской деятельности.</a:t>
            </a:r>
          </a:p>
          <a:p>
            <a:pPr algn="just"/>
            <a:r>
              <a:rPr lang="ru-RU" sz="1600" dirty="0"/>
              <a:t>Проведены занятия с презентацией исследовательских материалов внутри детских объединений центра.</a:t>
            </a:r>
          </a:p>
          <a:p>
            <a:pPr algn="just"/>
            <a:r>
              <a:rPr lang="ru-RU" sz="1600" dirty="0"/>
              <a:t>Подготовлено 36 сообщений по теме проекта в формате постов, и 7 выступлений в формате презентаций.</a:t>
            </a:r>
          </a:p>
          <a:p>
            <a:pPr algn="just"/>
            <a:r>
              <a:rPr lang="ru-RU" sz="1600" dirty="0"/>
              <a:t>К очному этапу проекта творческими объединениями Центра подготовлены и показаны номера патриотической тематики.</a:t>
            </a:r>
          </a:p>
          <a:p>
            <a:pPr algn="just"/>
            <a:r>
              <a:rPr lang="ru-RU" sz="1600" dirty="0"/>
              <a:t>Проведена практическая конференция с презентацией материалов проекта.</a:t>
            </a:r>
          </a:p>
          <a:p>
            <a:pPr algn="just"/>
            <a:r>
              <a:rPr lang="ru-RU" sz="1600" dirty="0"/>
              <a:t>Все этапы проекта освещены в социальных сетях центра и детских объединений.</a:t>
            </a:r>
          </a:p>
          <a:p>
            <a:pPr algn="just"/>
            <a:r>
              <a:rPr lang="ru-RU" sz="1600" dirty="0"/>
              <a:t>Участники проекта награждены памятными дипломами и призами. </a:t>
            </a:r>
          </a:p>
          <a:p>
            <a:pPr algn="just"/>
            <a:endParaRPr lang="ru-RU" sz="1600" dirty="0"/>
          </a:p>
          <a:p>
            <a:pPr indent="228600" algn="just"/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4BFBA7F-0A43-4E8F-894E-BA7C5E3E0D8F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5168" y="3959352"/>
            <a:ext cx="4676713" cy="2823833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2173175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1FE17B8-C3D0-4E7E-802C-278D28C12F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3625" y="632778"/>
            <a:ext cx="10396882" cy="1151965"/>
          </a:xfrm>
        </p:spPr>
        <p:txBody>
          <a:bodyPr>
            <a:normAutofit fontScale="90000"/>
          </a:bodyPr>
          <a:lstStyle/>
          <a:p>
            <a:r>
              <a:rPr lang="ru-RU" dirty="0"/>
              <a:t>Перспективы дальнейшего развития проекта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E8AC97E-BDBF-4B7C-AA99-8473FB036CE2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85800" y="1999389"/>
            <a:ext cx="10394707" cy="3585842"/>
          </a:xfrm>
        </p:spPr>
        <p:txBody>
          <a:bodyPr>
            <a:normAutofit fontScale="92500" lnSpcReduction="20000"/>
          </a:bodyPr>
          <a:lstStyle/>
          <a:p>
            <a:pPr marL="0" indent="457200" algn="just">
              <a:buNone/>
            </a:pPr>
            <a:r>
              <a:rPr lang="ru-RU" dirty="0"/>
              <a:t>проект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"Победители. Страницы семейной истории" </a:t>
            </a:r>
            <a:r>
              <a:rPr lang="ru-RU" dirty="0"/>
              <a:t>является логическим продолжением проектов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"Победители" </a:t>
            </a:r>
            <a:r>
              <a:rPr lang="ru-RU" dirty="0"/>
              <a:t>(2018-2020 гг.) и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"Пермь в лицах" </a:t>
            </a:r>
            <a:r>
              <a:rPr lang="ru-RU" dirty="0"/>
              <a:t>(2024 г.), которые были посвящены 75-летию Победы в Великой Отечественной войне и 300-летию Перми. Сохраняющаяся структура проектов, наполняется новым содержанием, что позволяет проводить системную просветительскую и исследовательскую работу в детских объединениях, семьях воспитанников и в учреждении в целом. </a:t>
            </a:r>
          </a:p>
          <a:p>
            <a:pPr marL="0" indent="457200" algn="just">
              <a:buNone/>
            </a:pPr>
            <a:r>
              <a:rPr lang="ru-RU" dirty="0"/>
              <a:t>Ежегодное обращение к различной тематике в рамках проектной деятельности, способствует отработке, совершенствованию, повышению эффективности применения данной технологии и открывает перспективы дальнейшего использования. А Сама гражданско-патриотическая направленность деятельности не потеряет своей актуальности никогда.</a:t>
            </a:r>
          </a:p>
        </p:txBody>
      </p:sp>
    </p:spTree>
    <p:extLst>
      <p:ext uri="{BB962C8B-B14F-4D97-AF65-F5344CB8AC3E}">
        <p14:creationId xmlns:p14="http://schemas.microsoft.com/office/powerpoint/2010/main" val="358612514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3BF31CB-0529-4F91-B7D6-52E0E9445537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0220" y="3429000"/>
            <a:ext cx="4711388" cy="2489127"/>
          </a:xfrm>
          <a:prstGeom prst="rect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BA68028-3F24-4C37-B15D-7115C7F0853B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1032" y="3429000"/>
            <a:ext cx="3814968" cy="2494341"/>
          </a:xfrm>
          <a:prstGeom prst="rect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F38BAAA-E5A1-4A92-A2DC-F99F3B07D5BC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6024" y="448055"/>
            <a:ext cx="4833712" cy="2489127"/>
          </a:xfrm>
          <a:prstGeom prst="rect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9F8C04A-0918-4D84-8B51-34252FDAFC0B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120" y="442841"/>
            <a:ext cx="3706368" cy="2500350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483649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D1FD518-9615-4F5B-8F9D-ED23D1CCBC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0352" y="667512"/>
            <a:ext cx="10396882" cy="1151965"/>
          </a:xfrm>
        </p:spPr>
        <p:txBody>
          <a:bodyPr/>
          <a:lstStyle/>
          <a:p>
            <a:pPr algn="ctr"/>
            <a:r>
              <a:rPr lang="ru-RU" dirty="0"/>
              <a:t>Визитная карточка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A1B4EF8-CA29-4B60-84CD-B596A491958D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30352" y="1947494"/>
            <a:ext cx="10899648" cy="3957444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Учреждение: Муниципальное автономное учреждение дополнительного образования «Детско-юношеский центр имени Василия Соломина» города Перми</a:t>
            </a:r>
          </a:p>
          <a:p>
            <a:pPr marL="0" indent="0" algn="just">
              <a:buNone/>
            </a:pP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Автор проекта: Почётный работник сферы образования РФ,  Педагог дополнительного образования,  Зыкова Элла Владимировна</a:t>
            </a:r>
          </a:p>
          <a:p>
            <a:pPr marL="0" indent="0" algn="just">
              <a:buNone/>
            </a:pP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Название: ПЕДАГОГИЧЕСКИЙ ПРОЕКТ К 80-летию ПОБЕДЫ  В ВЕЛИКОЙ ОТЕЧЕСТВЕННОЙ ВОЙНЕ «ПОБЕДИТЕЛИ. СТРАНИЦЫ СЕМЕЙНОЙ ИСТОРИИ»</a:t>
            </a:r>
          </a:p>
          <a:p>
            <a:pPr marL="0" indent="0" algn="just">
              <a:buNone/>
            </a:pP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Номинация: «Историческая память в семейных традициях»</a:t>
            </a:r>
          </a:p>
          <a:p>
            <a:pPr marL="0" indent="0" algn="just">
              <a:buNone/>
            </a:pPr>
            <a:endParaRPr lang="ru-RU" sz="1400" dirty="0"/>
          </a:p>
          <a:p>
            <a:pPr marL="0" indent="0" algn="just">
              <a:buNone/>
            </a:pP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26369708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Описание проекта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85801" y="1837765"/>
            <a:ext cx="10394707" cy="356095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проект Призван:</a:t>
            </a:r>
          </a:p>
          <a:p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Обратить внимание обучающихся и их родителей на значимость и ценность семейной истории;</a:t>
            </a:r>
          </a:p>
          <a:p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ПРОСЛЕДИТЬ ВЗАИМОСВЯЗЬ МЕЖДУ ИСТОРИЕЙ СТРАНЫ И ИСТОРИЕЙ СЕМЬИ;</a:t>
            </a:r>
          </a:p>
          <a:p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АКТУАЛИЗИРОВАТЬ ВОПРОСЫ СОХРАНЕНИЯ, ОСВЕЩЕНИЯ, А ВОЗМОЖНО И ПОПУЛЯРИЗАЦИИ ФАКТОВ, РЕЛИКВИЙ, ДОКУМЕНТОВ СЕМЕЙНОЙ ИСТОРИИ;</a:t>
            </a:r>
          </a:p>
          <a:p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ПОКАЗАТЬ ВАЖНОСТЬ ИСТОРИЧЕСКОГО ЗНАНИЯ ДЛЯ ПОНИМАНИЯ СОВРЕМЕННОЙ СИТУАЦИИ ОБЩЕСТВЕННОГО РАЗВИТИЯ И ГОСУДАРСТВЕННОГО ФУНКЦИОНИРОВАНИЯ. </a:t>
            </a:r>
          </a:p>
        </p:txBody>
      </p:sp>
    </p:spTree>
    <p:extLst>
      <p:ext uri="{BB962C8B-B14F-4D97-AF65-F5344CB8AC3E}">
        <p14:creationId xmlns:p14="http://schemas.microsoft.com/office/powerpoint/2010/main" val="31944788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53FB160-3B3D-4D4A-8E0B-EB1FB3B1198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 rot="21420000">
            <a:off x="477742" y="654676"/>
            <a:ext cx="9755187" cy="1066051"/>
          </a:xfrm>
        </p:spPr>
        <p:txBody>
          <a:bodyPr>
            <a:normAutofit fontScale="90000"/>
          </a:bodyPr>
          <a:lstStyle/>
          <a:p>
            <a:r>
              <a:rPr lang="ru-RU" dirty="0"/>
              <a:t>Актуальность проекта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84F4C98-C90F-4CE9-A2C2-D18F4B8844E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 rot="21420000">
            <a:off x="518264" y="2031837"/>
            <a:ext cx="10300609" cy="2628868"/>
          </a:xfrm>
        </p:spPr>
        <p:txBody>
          <a:bodyPr/>
          <a:lstStyle/>
          <a:p>
            <a:pPr algn="just"/>
            <a:r>
              <a:rPr lang="ru-RU" sz="2400" dirty="0">
                <a:solidFill>
                  <a:schemeClr val="tx2">
                    <a:lumMod val="75000"/>
                  </a:schemeClr>
                </a:solidFill>
              </a:rPr>
              <a:t>           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</a:rPr>
              <a:t>В год празднования 80-летия Великой Победы над фашизмом и Год Защитника Отечества, как у взрослых, так и у детей растёт интерес к героическому историческому наследию наших предков. удовлетворение данного интереса, посредством использования различных образовательных технологий, становится особенно актуальным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301331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4A9FB39-41C2-48BB-9BD4-B1DA165B5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6557" y="360845"/>
            <a:ext cx="4126860" cy="2023252"/>
          </a:xfrm>
        </p:spPr>
        <p:txBody>
          <a:bodyPr>
            <a:normAutofit fontScale="90000"/>
          </a:bodyPr>
          <a:lstStyle/>
          <a:p>
            <a:pPr algn="l"/>
            <a:r>
              <a:rPr lang="ru-RU" sz="9800" dirty="0">
                <a:solidFill>
                  <a:schemeClr val="accent1">
                    <a:lumMod val="50000"/>
                  </a:schemeClr>
                </a:solidFill>
              </a:rPr>
              <a:t>Цель</a:t>
            </a:r>
            <a:br>
              <a:rPr lang="ru-RU" sz="8000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мероприятия - </a:t>
            </a:r>
            <a:br>
              <a:rPr lang="ru-RU" sz="2800" dirty="0"/>
            </a:br>
            <a:r>
              <a:rPr lang="ru-RU" sz="2800" dirty="0"/>
              <a:t>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B1212B8-CE05-4226-98CB-CA28CC51BDBD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  <a:p>
            <a:endParaRPr lang="ru-RU" dirty="0"/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id="{DC354B91-03E8-4E6D-BD03-71A54B3A9B1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75656" y="2329087"/>
            <a:ext cx="3391807" cy="3134305"/>
          </a:xfrm>
        </p:spPr>
        <p:txBody>
          <a:bodyPr>
            <a:normAutofit fontScale="92500"/>
          </a:bodyPr>
          <a:lstStyle/>
          <a:p>
            <a:pPr algn="l"/>
            <a:r>
              <a:rPr lang="ru-RU" sz="2000" dirty="0"/>
              <a:t>Формирование патриотического сознания и уважительного отношения к историческому наследию страны, сохранение исторической памяти среди семей воспитанников «ДЮЦ им. В. Соломина» г. Перми</a:t>
            </a:r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940AF12-3B64-4F9B-85AB-13732FD7078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35" r="11891"/>
          <a:stretch/>
        </p:blipFill>
        <p:spPr>
          <a:xfrm>
            <a:off x="3738363" y="339081"/>
            <a:ext cx="7915863" cy="518850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525264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532644E-4BC6-463D-A334-4AB43CC326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6784" y="325027"/>
            <a:ext cx="10396882" cy="1151965"/>
          </a:xfrm>
        </p:spPr>
        <p:txBody>
          <a:bodyPr/>
          <a:lstStyle/>
          <a:p>
            <a:r>
              <a:rPr lang="ru-RU" dirty="0"/>
              <a:t>Задачи мероприятия: 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4A7715B-A0D0-4AB3-B2E8-A6E29BEE76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1840" y="3524894"/>
            <a:ext cx="3310128" cy="57626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2CE40364-861E-47AE-B0C8-F874D0F984E2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550258" y="3755557"/>
            <a:ext cx="3574395" cy="1849692"/>
          </a:xfrm>
        </p:spPr>
        <p:txBody>
          <a:bodyPr>
            <a:normAutofit fontScale="62500" lnSpcReduction="20000"/>
          </a:bodyPr>
          <a:lstStyle/>
          <a:p>
            <a:pPr algn="just"/>
            <a:r>
              <a:rPr lang="ru-RU" sz="2200" dirty="0"/>
              <a:t>	Организовать исследовательскую работу по поиску и сбору биографической информации об участниках Великой Отечественной войны и тружениках тыла в семьях воспитанников, вовлечь детей и родителей в совместную активную познавательную деятельность</a:t>
            </a:r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id="{E8C9A76A-6819-4945-BAC2-F26C20DED5C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235999" y="3529348"/>
            <a:ext cx="3310128" cy="57626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id="{F660EF76-BDC7-422E-A450-839CCD34CD15}"/>
              </a:ext>
            </a:extLst>
          </p:cNvPr>
          <p:cNvSpPr>
            <a:spLocks noGrp="1"/>
          </p:cNvSpPr>
          <p:nvPr>
            <p:ph type="body" sz="half" idx="19"/>
          </p:nvPr>
        </p:nvSpPr>
        <p:spPr>
          <a:xfrm>
            <a:off x="7918704" y="3826624"/>
            <a:ext cx="3239154" cy="1778625"/>
          </a:xfrm>
        </p:spPr>
        <p:txBody>
          <a:bodyPr>
            <a:normAutofit fontScale="77500" lnSpcReduction="20000"/>
          </a:bodyPr>
          <a:lstStyle/>
          <a:p>
            <a:r>
              <a:rPr lang="ru-RU" sz="2200" dirty="0"/>
              <a:t>Способствовать формированию интереса к изучению событий ВОВ через изучение истории своей семьи, Поддерживать семейные традиций и память поколений</a:t>
            </a:r>
          </a:p>
        </p:txBody>
      </p:sp>
      <p:sp>
        <p:nvSpPr>
          <p:cNvPr id="9" name="Текст 8">
            <a:extLst>
              <a:ext uri="{FF2B5EF4-FFF2-40B4-BE49-F238E27FC236}">
                <a16:creationId xmlns:a16="http://schemas.microsoft.com/office/drawing/2014/main" id="{50892BDE-1BDB-44E2-8498-0E93C122096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768819" y="3524894"/>
            <a:ext cx="3310128" cy="57626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1" name="Текст 10">
            <a:extLst>
              <a:ext uri="{FF2B5EF4-FFF2-40B4-BE49-F238E27FC236}">
                <a16:creationId xmlns:a16="http://schemas.microsoft.com/office/drawing/2014/main" id="{D83FD329-E328-49AE-A4B3-F97B7C2324D7}"/>
              </a:ext>
            </a:extLst>
          </p:cNvPr>
          <p:cNvSpPr>
            <a:spLocks noGrp="1"/>
          </p:cNvSpPr>
          <p:nvPr>
            <p:ph type="body" sz="half" idx="20"/>
          </p:nvPr>
        </p:nvSpPr>
        <p:spPr>
          <a:xfrm>
            <a:off x="4271485" y="3826624"/>
            <a:ext cx="3239155" cy="1856520"/>
          </a:xfrm>
        </p:spPr>
        <p:txBody>
          <a:bodyPr>
            <a:normAutofit fontScale="32500" lnSpcReduction="20000"/>
          </a:bodyPr>
          <a:lstStyle/>
          <a:p>
            <a:r>
              <a:rPr lang="ru-RU" sz="5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Способствовать воспитанию патриотизма и уважения к людям, прошедшим тяжёлые испытания в годы войны, сохранению памяти о великом подвиге советского народа в годы ВОВ</a:t>
            </a:r>
          </a:p>
        </p:txBody>
      </p:sp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C9802760-84E1-4B19-BF06-6ACD8DC570FF}"/>
              </a:ext>
            </a:extLst>
          </p:cNvPr>
          <p:cNvPicPr>
            <a:picLocks noGrp="1" noChangeAspect="1"/>
          </p:cNvPicPr>
          <p:nvPr>
            <p:ph type="pic" idx="2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9" r="1059"/>
          <a:stretch>
            <a:fillRect/>
          </a:stretch>
        </p:blipFill>
        <p:spPr>
          <a:xfrm>
            <a:off x="4225066" y="1436864"/>
            <a:ext cx="3309938" cy="2193924"/>
          </a:xfr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A0238F1C-1182-4128-8FBA-09E84F2188FF}"/>
              </a:ext>
            </a:extLst>
          </p:cNvPr>
          <p:cNvPicPr>
            <a:picLocks noGrp="1" noChangeAspect="1"/>
          </p:cNvPicPr>
          <p:nvPr>
            <p:ph type="pic" idx="2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43" b="2843"/>
          <a:stretch>
            <a:fillRect/>
          </a:stretch>
        </p:blipFill>
        <p:spPr>
          <a:xfrm>
            <a:off x="7769225" y="1439863"/>
            <a:ext cx="3532414" cy="2193925"/>
          </a:xfrm>
        </p:spPr>
      </p:pic>
      <p:pic>
        <p:nvPicPr>
          <p:cNvPr id="35" name="Рисунок 34">
            <a:extLst>
              <a:ext uri="{FF2B5EF4-FFF2-40B4-BE49-F238E27FC236}">
                <a16:creationId xmlns:a16="http://schemas.microsoft.com/office/drawing/2014/main" id="{2A6BCECA-0533-4287-AC25-4F8FAE20CC11}"/>
              </a:ext>
            </a:extLst>
          </p:cNvPr>
          <p:cNvPicPr>
            <a:picLocks noGrp="1" noChangeAspect="1"/>
          </p:cNvPicPr>
          <p:nvPr>
            <p:ph type="pic" idx="1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88" r="8888"/>
          <a:stretch>
            <a:fillRect/>
          </a:stretch>
        </p:blipFill>
        <p:spPr>
          <a:xfrm>
            <a:off x="685800" y="1436864"/>
            <a:ext cx="3309938" cy="2193924"/>
          </a:xfrm>
        </p:spPr>
      </p:pic>
    </p:spTree>
    <p:extLst>
      <p:ext uri="{BB962C8B-B14F-4D97-AF65-F5344CB8AC3E}">
        <p14:creationId xmlns:p14="http://schemas.microsoft.com/office/powerpoint/2010/main" val="27521783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D351980-48C0-4D5A-864B-0C5937F6FD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6517" y="509895"/>
            <a:ext cx="10396882" cy="1151965"/>
          </a:xfrm>
        </p:spPr>
        <p:txBody>
          <a:bodyPr>
            <a:normAutofit fontScale="90000"/>
          </a:bodyPr>
          <a:lstStyle/>
          <a:p>
            <a:r>
              <a:rPr lang="ru-RU" sz="3200" dirty="0">
                <a:solidFill>
                  <a:schemeClr val="tx2">
                    <a:lumMod val="75000"/>
                  </a:schemeClr>
                </a:solidFill>
              </a:rPr>
              <a:t>  </a:t>
            </a:r>
            <a:r>
              <a:rPr lang="ru-RU" sz="3200" dirty="0"/>
              <a:t> целевая аудитория проекта – </a:t>
            </a:r>
            <a:r>
              <a:rPr lang="ru-RU" sz="27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воспитанники детско-юношеского центра им. В. соломина города Перми и их семьи</a:t>
            </a:r>
            <a:br>
              <a:rPr lang="ru-RU" sz="3200" dirty="0"/>
            </a:br>
            <a:endParaRPr lang="ru-RU" sz="3200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601897F-ED65-42AC-B707-E3C5B1CE56A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12"/>
          <a:stretch/>
        </p:blipFill>
        <p:spPr>
          <a:xfrm rot="1025053">
            <a:off x="7323120" y="1613793"/>
            <a:ext cx="4037605" cy="295352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8B7492A-3252-404A-BA8D-0BA9CDC5E3AA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716" y="1569570"/>
            <a:ext cx="6518383" cy="433370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550904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3A5F7FE-C11C-4784-B9D7-07BBF836DA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3625" y="530352"/>
            <a:ext cx="10396882" cy="797615"/>
          </a:xfrm>
        </p:spPr>
        <p:txBody>
          <a:bodyPr>
            <a:normAutofit fontScale="90000"/>
          </a:bodyPr>
          <a:lstStyle/>
          <a:p>
            <a:r>
              <a:rPr lang="ru-RU" dirty="0"/>
              <a:t>проблематика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7C8E36D-5C09-481C-9881-7F9646AF29C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85800" y="1327968"/>
            <a:ext cx="10394707" cy="4441896"/>
          </a:xfrm>
        </p:spPr>
        <p:txBody>
          <a:bodyPr>
            <a:normAutofit/>
          </a:bodyPr>
          <a:lstStyle/>
          <a:p>
            <a:pPr indent="228600" algn="just"/>
            <a:r>
              <a:rPr lang="ru-RU" dirty="0"/>
              <a:t>В ходе работы с воспитанниками центра выявлен недостаточный уровень знаний о Великой Отечественной войне и непосредственном вкладе наших земляков в Великую Победу. данный проект призван Положить начало решению этой проблемы в масштабах образовательной среды Детско-юношеского центра имени В. Соломина .</a:t>
            </a:r>
          </a:p>
          <a:p>
            <a:pPr indent="228600" algn="just"/>
            <a:r>
              <a:rPr lang="ru-RU" dirty="0"/>
              <a:t>знания о Великой Отечественной войне у большинства школьников ограничиваются общей, и, зачастую, обрывочной информацией, полученной в рамках общеобразовательной программы. «За бортом» остаётся целый пласт исторических фактов и событий. Однако, знания останутся пустыми и быстро забудутся, если не будут близки ребёнку. Поэтому наш проект призван не только и не столько актуализировать различные знания о борьбе с фашизмом, но и сделать их личностно значимыми.</a:t>
            </a:r>
          </a:p>
        </p:txBody>
      </p:sp>
    </p:spTree>
    <p:extLst>
      <p:ext uri="{BB962C8B-B14F-4D97-AF65-F5344CB8AC3E}">
        <p14:creationId xmlns:p14="http://schemas.microsoft.com/office/powerpoint/2010/main" val="15580643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ACA9191-F704-4FEA-8FD0-25B64598A9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6345" y="749987"/>
            <a:ext cx="10396882" cy="1151965"/>
          </a:xfrm>
        </p:spPr>
        <p:txBody>
          <a:bodyPr>
            <a:normAutofit fontScale="90000"/>
          </a:bodyPr>
          <a:lstStyle/>
          <a:p>
            <a:r>
              <a:rPr lang="ru-RU" dirty="0"/>
              <a:t>Ключевые мероприятия проекта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1F127C6-A4E6-4F61-948B-2F5EC2859AB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600200" y="1929384"/>
            <a:ext cx="9857387" cy="4041648"/>
          </a:xfrm>
        </p:spPr>
        <p:txBody>
          <a:bodyPr>
            <a:normAutofit lnSpcReduction="10000"/>
          </a:bodyPr>
          <a:lstStyle/>
          <a:p>
            <a:pPr indent="228600" algn="just"/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Организационная работа, подготовка положения проекта, утверждение оргкомитета.</a:t>
            </a:r>
            <a:endParaRPr lang="ru-RU" sz="800" dirty="0">
              <a:solidFill>
                <a:schemeClr val="tx2">
                  <a:lumMod val="75000"/>
                </a:schemeClr>
              </a:solidFill>
            </a:endParaRPr>
          </a:p>
          <a:p>
            <a:pPr indent="228600" algn="just"/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Формирование Временных творческих групп внутри детских объединений центра (обучающиеся и их наставники), совместно с родителями и другими членами семьи. поиск, подбор и оформление материалов по теме проекта.</a:t>
            </a:r>
            <a:endParaRPr lang="ru-RU" sz="800" dirty="0">
              <a:solidFill>
                <a:schemeClr val="tx2">
                  <a:lumMod val="75000"/>
                </a:schemeClr>
              </a:solidFill>
            </a:endParaRPr>
          </a:p>
          <a:p>
            <a:pPr indent="228600" algn="just"/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Публикация постов на интернет-платформе учреждения и информационных плакатов по утверждённому графику.</a:t>
            </a:r>
            <a:endParaRPr lang="ru-RU" sz="900" dirty="0">
              <a:solidFill>
                <a:schemeClr val="tx2">
                  <a:lumMod val="75000"/>
                </a:schemeClr>
              </a:solidFill>
            </a:endParaRPr>
          </a:p>
          <a:p>
            <a:pPr indent="228600" algn="just"/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Практическая конференция среди обучающихся с презентацией материалов проекта, тематический концерт, награждение участников.</a:t>
            </a:r>
          </a:p>
          <a:p>
            <a:pPr indent="228600" algn="just"/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Рефлексия, обсуждение итогов и путей дальнейшей модернизации проекта.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6753040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лавное мероприятие">
  <a:themeElements>
    <a:clrScheme name="Главное мероприятие">
      <a:dk1>
        <a:sysClr val="windowText" lastClr="000000"/>
      </a:dk1>
      <a:lt1>
        <a:sysClr val="window" lastClr="FFFFFF"/>
      </a:lt1>
      <a:dk2>
        <a:srgbClr val="424242"/>
      </a:dk2>
      <a:lt2>
        <a:srgbClr val="C8C8C8"/>
      </a:lt2>
      <a:accent1>
        <a:srgbClr val="8FA751"/>
      </a:accent1>
      <a:accent2>
        <a:srgbClr val="629D7D"/>
      </a:accent2>
      <a:accent3>
        <a:srgbClr val="5A7AAB"/>
      </a:accent3>
      <a:accent4>
        <a:srgbClr val="AA618F"/>
      </a:accent4>
      <a:accent5>
        <a:srgbClr val="BA5445"/>
      </a:accent5>
      <a:accent6>
        <a:srgbClr val="C8A547"/>
      </a:accent6>
      <a:hlink>
        <a:srgbClr val="91BF1A"/>
      </a:hlink>
      <a:folHlink>
        <a:srgbClr val="ADBE82"/>
      </a:folHlink>
    </a:clrScheme>
    <a:fontScheme name="Главное мероприятие">
      <a:maj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лавное мероприятие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blipFill>
          <a:blip xmlns:r="http://schemas.openxmlformats.org/officeDocument/2006/relationships" r:embed="rId1">
            <a:duotone>
              <a:schemeClr val="phClr">
                <a:shade val="88000"/>
                <a:lumMod val="88000"/>
              </a:schemeClr>
              <a:schemeClr val="phClr"/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25400" dist="127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0"/>
        </a:gradFill>
        <a:blipFill>
          <a:blip xmlns:r="http://schemas.openxmlformats.org/officeDocument/2006/relationships" r:embed="rId2">
            <a:duotone>
              <a:schemeClr val="phClr">
                <a:shade val="48000"/>
                <a:satMod val="110000"/>
                <a:lumMod val="40000"/>
              </a:schemeClr>
              <a:schemeClr val="phClr">
                <a:tint val="90000"/>
                <a:lumMod val="10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in Event" id="{AC372BB4-D83D-411E-B849-B641926BA760}" vid="{CF823853-53CC-4249-AEDB-2EA9F718B2D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Главное мероприятие</Template>
  <TotalTime>1255</TotalTime>
  <Words>962</Words>
  <Application>Microsoft Office PowerPoint</Application>
  <PresentationFormat>Широкоэкранный</PresentationFormat>
  <Paragraphs>69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0" baseType="lpstr">
      <vt:lpstr>Arial</vt:lpstr>
      <vt:lpstr>Impact</vt:lpstr>
      <vt:lpstr>Главное мероприятие</vt:lpstr>
      <vt:lpstr> «победители. Страницы семейной истории» </vt:lpstr>
      <vt:lpstr>Визитная карточка</vt:lpstr>
      <vt:lpstr>Описание проекта</vt:lpstr>
      <vt:lpstr>Актуальность проекта</vt:lpstr>
      <vt:lpstr>Цель мероприятия -   </vt:lpstr>
      <vt:lpstr>Задачи мероприятия: </vt:lpstr>
      <vt:lpstr>   целевая аудитория проекта – воспитанники детско-юношеского центра им. В. соломина города Перми и их семьи </vt:lpstr>
      <vt:lpstr>проблематика</vt:lpstr>
      <vt:lpstr>Ключевые мероприятия проекта </vt:lpstr>
      <vt:lpstr>Сроки и этапы реализации проекта</vt:lpstr>
      <vt:lpstr>Практический этап проекта</vt:lpstr>
      <vt:lpstr>Примеры публикаций</vt:lpstr>
      <vt:lpstr>Презентации исследовательских материалов проекта на тематических занятиях освещались в социальных сетях детских объединений  и центра</vt:lpstr>
      <vt:lpstr>Участники  тематического  концерта:</vt:lpstr>
      <vt:lpstr>Итоги проекта</vt:lpstr>
      <vt:lpstr>Перспективы дальнейшего развития проекта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Ella</dc:creator>
  <cp:lastModifiedBy>Ella</cp:lastModifiedBy>
  <cp:revision>97</cp:revision>
  <dcterms:created xsi:type="dcterms:W3CDTF">2024-10-16T10:05:50Z</dcterms:created>
  <dcterms:modified xsi:type="dcterms:W3CDTF">2025-10-31T08:10:14Z</dcterms:modified>
</cp:coreProperties>
</file>