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Arimo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Outfit Extra Bold" panose="020B0604020202020204" charset="0"/>
      <p:regular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6" d="100"/>
          <a:sy n="56" d="100"/>
        </p:scale>
        <p:origin x="62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164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011204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МБОУ Школа №6: Открытый урок по математике и химии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47770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Этот урок объединяет знания математики и химии. Вместе мы узнаем о растворах и способах решения задач на них. Это не только полезно, но и очень интересно!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793790" y="5838468"/>
            <a:ext cx="362903" cy="362903"/>
          </a:xfrm>
          <a:prstGeom prst="roundRect">
            <a:avLst>
              <a:gd name="adj" fmla="val 25194296"/>
            </a:avLst>
          </a:prstGeom>
          <a:solidFill>
            <a:srgbClr val="AF0959"/>
          </a:solidFill>
          <a:ln w="7620">
            <a:solidFill>
              <a:srgbClr val="FFFFFF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909280" y="5971103"/>
            <a:ext cx="131921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r>
              <a:rPr lang="en-US" sz="750" dirty="0">
                <a:solidFill>
                  <a:srgbClr val="FFFFFF"/>
                </a:solidFill>
                <a:latin typeface="Arimo Medium" pitchFamily="34" charset="0"/>
                <a:ea typeface="Arimo Medium" pitchFamily="34" charset="-122"/>
                <a:cs typeface="Arimo Medium" pitchFamily="34" charset="-120"/>
              </a:rPr>
              <a:t>ЕВ</a:t>
            </a:r>
            <a:endParaRPr lang="en-US" sz="750" dirty="0"/>
          </a:p>
        </p:txBody>
      </p:sp>
      <p:sp>
        <p:nvSpPr>
          <p:cNvPr id="7" name="Text 4"/>
          <p:cNvSpPr/>
          <p:nvPr/>
        </p:nvSpPr>
        <p:spPr>
          <a:xfrm>
            <a:off x="1270040" y="5821561"/>
            <a:ext cx="2887266" cy="3968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Arimo Bold" pitchFamily="34" charset="0"/>
                <a:ea typeface="Arimo Bold" pitchFamily="34" charset="-122"/>
                <a:cs typeface="Arimo Bold" pitchFamily="34" charset="-120"/>
              </a:rPr>
              <a:t>по Елена Васильева</a:t>
            </a:r>
            <a:endParaRPr 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196102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Самостоятельная работа: решение задач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2953822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Сейчас у вас есть возможность самостоятельно решить задачи. Используйте полученные знания и приемы решения.</a:t>
            </a:r>
            <a:endParaRPr lang="en-US" sz="17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3934778"/>
            <a:ext cx="566976" cy="566976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280190" y="47285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Задача 1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6280190" y="5218986"/>
            <a:ext cx="3608070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Смешали 200 г 10% раствора сахара и 300 г 20% раствора сахара. Определите массовую долю сахара в получившемся растворе.</a:t>
            </a:r>
            <a:endParaRPr lang="en-US" sz="17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8421" y="3934778"/>
            <a:ext cx="566976" cy="566976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0228421" y="47285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Задача 2</a:t>
            </a:r>
            <a:endParaRPr lang="en-US" sz="2200" dirty="0"/>
          </a:p>
        </p:txBody>
      </p:sp>
      <p:sp>
        <p:nvSpPr>
          <p:cNvPr id="10" name="Text 5"/>
          <p:cNvSpPr/>
          <p:nvPr/>
        </p:nvSpPr>
        <p:spPr>
          <a:xfrm>
            <a:off x="10228421" y="5218986"/>
            <a:ext cx="360818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Какое количество воды нужно добавить к 500 г 15%-го раствора соли, чтобы получить 5% раствор?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64115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Заваривание витаминного чая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62569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Рецепт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4206835"/>
            <a:ext cx="3501509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Мята - 1 часть
Иван чай - 2 части
Земляника - 1 часть
Шиповник - 3 части
1 часть = 500 мг (0,5 г)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4856321" y="362569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Польза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4856321" y="4206835"/>
            <a:ext cx="3501509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Чай богат витаминами и антиоксидантами. Он укрепляет иммунитет, улучшает пищеварение и обладает противовоспалительным действием.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52356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Тема урока: «Растворы. Решение задач на растворы»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47400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82504" y="3559016"/>
            <a:ext cx="132755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1530906" y="3474006"/>
            <a:ext cx="2927747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Определение раствора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530906" y="4318754"/>
            <a:ext cx="2927747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Раствор - однородная система, состоящая из растворителя и растворенного вещества.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4685467" y="347400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842629" y="3559016"/>
            <a:ext cx="195977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5422583" y="347400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Виды растворов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5422583" y="3964424"/>
            <a:ext cx="2927747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По агрегатному состоянию (газовые, жидкие, твердые), по концентрации (разбавленные, концентрированные).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793790" y="626090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952143" y="6345912"/>
            <a:ext cx="193596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1530906" y="6260902"/>
            <a:ext cx="595312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Массовая доля растворенного вещества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1530906" y="6751320"/>
            <a:ext cx="681930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Массовая доля - отношение массы растворенного вещества к массе раствора.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72141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Цель урока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99716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Математика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578310"/>
            <a:ext cx="39781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Познакомиться с различными методами решения задач на смеси.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5332928" y="399716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Химия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332928" y="4578310"/>
            <a:ext cx="39781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Углубить</a:t>
            </a: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</a:t>
            </a:r>
            <a:r>
              <a:rPr lang="ru-RU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знания о</a:t>
            </a: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</a:t>
            </a:r>
            <a:r>
              <a:rPr lang="en-US" sz="1750" dirty="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раствор</a:t>
            </a:r>
            <a:r>
              <a:rPr lang="ru-RU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ах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9872067" y="399716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Интеграция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872067" y="4578310"/>
            <a:ext cx="39781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Показать взаимосвязь между математикой и химией.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48173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Эпиграф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620351" y="3785830"/>
            <a:ext cx="721625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«Только из союза двух работающих вместе и при помощи друг друга рождаются великие вещи»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6280190" y="3530679"/>
            <a:ext cx="30480" cy="1236107"/>
          </a:xfrm>
          <a:prstGeom prst="rect">
            <a:avLst/>
          </a:prstGeom>
          <a:solidFill>
            <a:srgbClr val="5E4CE6"/>
          </a:solidFill>
          <a:ln/>
        </p:spPr>
      </p:sp>
      <p:sp>
        <p:nvSpPr>
          <p:cNvPr id="6" name="Text 3"/>
          <p:cNvSpPr/>
          <p:nvPr/>
        </p:nvSpPr>
        <p:spPr>
          <a:xfrm>
            <a:off x="6280190" y="5021937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Антуан Мари Жан-Батист Роже де Сент-Экзюпери, французский писатель, поэт и летчик.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045976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Задача 1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094917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Какое количество воды нужно добавить к 100 г 80%-го раствора уксусной кислоты, чтобы получить столовый уксус (10%-ый раствор уксусной кислоты)?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4952" y="1076087"/>
            <a:ext cx="4035743" cy="504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950"/>
              </a:lnSpc>
              <a:buNone/>
            </a:pPr>
            <a:r>
              <a:rPr lang="en-US" sz="31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Задача 2</a:t>
            </a:r>
            <a:endParaRPr lang="en-US" sz="3150" dirty="0"/>
          </a:p>
        </p:txBody>
      </p:sp>
      <p:sp>
        <p:nvSpPr>
          <p:cNvPr id="3" name="Text 1"/>
          <p:cNvSpPr/>
          <p:nvPr/>
        </p:nvSpPr>
        <p:spPr>
          <a:xfrm>
            <a:off x="564952" y="1903333"/>
            <a:ext cx="13500497" cy="258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Смешали 200 г 10% раствора хлорида натрия и 300 г 15 % раствора хлорида натрия. Определите массовую долю получившегося раствора.</a:t>
            </a:r>
            <a:endParaRPr lang="en-US" sz="12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718" y="2343150"/>
            <a:ext cx="1336477" cy="92987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900488" y="2761893"/>
            <a:ext cx="78700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4769525" y="2504480"/>
            <a:ext cx="4377809" cy="25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Масса хлорида натрия в первом растворе</a:t>
            </a:r>
            <a:endParaRPr lang="en-US" sz="1550" dirty="0"/>
          </a:p>
        </p:txBody>
      </p:sp>
      <p:sp>
        <p:nvSpPr>
          <p:cNvPr id="7" name="Text 4"/>
          <p:cNvSpPr/>
          <p:nvPr/>
        </p:nvSpPr>
        <p:spPr>
          <a:xfrm>
            <a:off x="4769525" y="2853452"/>
            <a:ext cx="4377809" cy="258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20 г (10% от 200 г)</a:t>
            </a:r>
            <a:endParaRPr lang="en-US" sz="1250" dirty="0"/>
          </a:p>
        </p:txBody>
      </p:sp>
      <p:sp>
        <p:nvSpPr>
          <p:cNvPr id="8" name="Shape 5"/>
          <p:cNvSpPr/>
          <p:nvPr/>
        </p:nvSpPr>
        <p:spPr>
          <a:xfrm>
            <a:off x="4648438" y="3283625"/>
            <a:ext cx="9376767" cy="11430"/>
          </a:xfrm>
          <a:prstGeom prst="roundRect">
            <a:avLst>
              <a:gd name="adj" fmla="val 593182"/>
            </a:avLst>
          </a:prstGeom>
          <a:solidFill>
            <a:srgbClr val="BDB8DF"/>
          </a:solidFill>
          <a:ln/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3421" y="3313271"/>
            <a:ext cx="2673072" cy="929878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3881795" y="3616762"/>
            <a:ext cx="116205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</a:t>
            </a:r>
            <a:endParaRPr lang="en-US" sz="1550" dirty="0"/>
          </a:p>
        </p:txBody>
      </p:sp>
      <p:sp>
        <p:nvSpPr>
          <p:cNvPr id="11" name="Text 7"/>
          <p:cNvSpPr/>
          <p:nvPr/>
        </p:nvSpPr>
        <p:spPr>
          <a:xfrm>
            <a:off x="5437823" y="3474601"/>
            <a:ext cx="4488537" cy="25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Масса хлорида натрия во втором растворе</a:t>
            </a:r>
            <a:endParaRPr lang="en-US" sz="1550" dirty="0"/>
          </a:p>
        </p:txBody>
      </p:sp>
      <p:sp>
        <p:nvSpPr>
          <p:cNvPr id="12" name="Text 8"/>
          <p:cNvSpPr/>
          <p:nvPr/>
        </p:nvSpPr>
        <p:spPr>
          <a:xfrm>
            <a:off x="5437823" y="3823573"/>
            <a:ext cx="4488537" cy="258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45 г (15% от 300 г)</a:t>
            </a:r>
            <a:endParaRPr lang="en-US" sz="1250" dirty="0"/>
          </a:p>
        </p:txBody>
      </p:sp>
      <p:sp>
        <p:nvSpPr>
          <p:cNvPr id="13" name="Shape 9"/>
          <p:cNvSpPr/>
          <p:nvPr/>
        </p:nvSpPr>
        <p:spPr>
          <a:xfrm>
            <a:off x="5316736" y="4253746"/>
            <a:ext cx="8708469" cy="11430"/>
          </a:xfrm>
          <a:prstGeom prst="roundRect">
            <a:avLst>
              <a:gd name="adj" fmla="val 593182"/>
            </a:avLst>
          </a:prstGeom>
          <a:solidFill>
            <a:srgbClr val="BDB8DF"/>
          </a:solidFill>
          <a:ln/>
        </p:spPr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5242" y="4283393"/>
            <a:ext cx="4009549" cy="929878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3882628" y="4586883"/>
            <a:ext cx="114776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3</a:t>
            </a:r>
            <a:endParaRPr lang="en-US" sz="1550" dirty="0"/>
          </a:p>
        </p:txBody>
      </p:sp>
      <p:sp>
        <p:nvSpPr>
          <p:cNvPr id="16" name="Text 11"/>
          <p:cNvSpPr/>
          <p:nvPr/>
        </p:nvSpPr>
        <p:spPr>
          <a:xfrm>
            <a:off x="6106120" y="4444722"/>
            <a:ext cx="3118961" cy="25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Общая масса хлорида натрия</a:t>
            </a:r>
            <a:endParaRPr lang="en-US" sz="1550" dirty="0"/>
          </a:p>
        </p:txBody>
      </p:sp>
      <p:sp>
        <p:nvSpPr>
          <p:cNvPr id="17" name="Text 12"/>
          <p:cNvSpPr/>
          <p:nvPr/>
        </p:nvSpPr>
        <p:spPr>
          <a:xfrm>
            <a:off x="6106120" y="4793694"/>
            <a:ext cx="3118961" cy="258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65 г (20 + 45)</a:t>
            </a:r>
            <a:endParaRPr lang="en-US" sz="1250" dirty="0"/>
          </a:p>
        </p:txBody>
      </p:sp>
      <p:sp>
        <p:nvSpPr>
          <p:cNvPr id="18" name="Shape 13"/>
          <p:cNvSpPr/>
          <p:nvPr/>
        </p:nvSpPr>
        <p:spPr>
          <a:xfrm>
            <a:off x="5985034" y="5223867"/>
            <a:ext cx="8040172" cy="11430"/>
          </a:xfrm>
          <a:prstGeom prst="roundRect">
            <a:avLst>
              <a:gd name="adj" fmla="val 593182"/>
            </a:avLst>
          </a:prstGeom>
          <a:solidFill>
            <a:srgbClr val="BDB8DF"/>
          </a:solidFill>
          <a:ln/>
        </p:spPr>
      </p:sp>
      <p:pic>
        <p:nvPicPr>
          <p:cNvPr id="1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6944" y="5253514"/>
            <a:ext cx="5346144" cy="929878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3878104" y="5557004"/>
            <a:ext cx="123706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4</a:t>
            </a:r>
            <a:endParaRPr lang="en-US" sz="1550" dirty="0"/>
          </a:p>
        </p:txBody>
      </p:sp>
      <p:sp>
        <p:nvSpPr>
          <p:cNvPr id="21" name="Text 15"/>
          <p:cNvSpPr/>
          <p:nvPr/>
        </p:nvSpPr>
        <p:spPr>
          <a:xfrm>
            <a:off x="6774418" y="5414843"/>
            <a:ext cx="2387918" cy="25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Общая масса раствора</a:t>
            </a:r>
            <a:endParaRPr lang="en-US" sz="1550" dirty="0"/>
          </a:p>
        </p:txBody>
      </p:sp>
      <p:sp>
        <p:nvSpPr>
          <p:cNvPr id="22" name="Text 16"/>
          <p:cNvSpPr/>
          <p:nvPr/>
        </p:nvSpPr>
        <p:spPr>
          <a:xfrm>
            <a:off x="6774418" y="5763816"/>
            <a:ext cx="2387918" cy="258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500 г (200 + 300)</a:t>
            </a:r>
            <a:endParaRPr lang="en-US" sz="1250" dirty="0"/>
          </a:p>
        </p:txBody>
      </p:sp>
      <p:sp>
        <p:nvSpPr>
          <p:cNvPr id="23" name="Shape 17"/>
          <p:cNvSpPr/>
          <p:nvPr/>
        </p:nvSpPr>
        <p:spPr>
          <a:xfrm>
            <a:off x="6653332" y="6193988"/>
            <a:ext cx="7371874" cy="11430"/>
          </a:xfrm>
          <a:prstGeom prst="roundRect">
            <a:avLst>
              <a:gd name="adj" fmla="val 593182"/>
            </a:avLst>
          </a:prstGeom>
          <a:solidFill>
            <a:srgbClr val="BDB8DF"/>
          </a:solidFill>
          <a:ln/>
        </p:spPr>
      </p:sp>
      <p:pic>
        <p:nvPicPr>
          <p:cNvPr id="2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646" y="6223635"/>
            <a:ext cx="6682740" cy="929878"/>
          </a:xfrm>
          <a:prstGeom prst="rect">
            <a:avLst/>
          </a:prstGeom>
        </p:spPr>
      </p:pic>
      <p:sp>
        <p:nvSpPr>
          <p:cNvPr id="25" name="Text 18"/>
          <p:cNvSpPr/>
          <p:nvPr/>
        </p:nvSpPr>
        <p:spPr>
          <a:xfrm>
            <a:off x="3882628" y="6527125"/>
            <a:ext cx="114657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5</a:t>
            </a:r>
            <a:endParaRPr lang="en-US" sz="1550" dirty="0"/>
          </a:p>
        </p:txBody>
      </p:sp>
      <p:sp>
        <p:nvSpPr>
          <p:cNvPr id="26" name="Text 19"/>
          <p:cNvSpPr/>
          <p:nvPr/>
        </p:nvSpPr>
        <p:spPr>
          <a:xfrm>
            <a:off x="7442716" y="6384965"/>
            <a:ext cx="5809417" cy="25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Массовая доля хлорида натрия в полученном растворе</a:t>
            </a:r>
            <a:endParaRPr lang="en-US" sz="1550" dirty="0"/>
          </a:p>
        </p:txBody>
      </p:sp>
      <p:sp>
        <p:nvSpPr>
          <p:cNvPr id="27" name="Text 20"/>
          <p:cNvSpPr/>
          <p:nvPr/>
        </p:nvSpPr>
        <p:spPr>
          <a:xfrm>
            <a:off x="7442716" y="6733937"/>
            <a:ext cx="5809417" cy="258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13% (65 г / 500 г)</a:t>
            </a:r>
            <a:endParaRPr lang="en-US" sz="12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59460" y="529947"/>
            <a:ext cx="7797879" cy="12018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700"/>
              </a:lnSpc>
              <a:buNone/>
            </a:pPr>
            <a:r>
              <a:rPr lang="en-US" sz="37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Правило креста "Конверт Пирсона"</a:t>
            </a:r>
            <a:endParaRPr lang="en-US" sz="3750" dirty="0"/>
          </a:p>
        </p:txBody>
      </p:sp>
      <p:sp>
        <p:nvSpPr>
          <p:cNvPr id="4" name="Text 1"/>
          <p:cNvSpPr/>
          <p:nvPr/>
        </p:nvSpPr>
        <p:spPr>
          <a:xfrm>
            <a:off x="6159460" y="2020133"/>
            <a:ext cx="7797879" cy="9229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Это простой и эффективный способ решения задач на смеси. Правило позволяет быстро найти концентрацию конечного раствора или соотношение исходных растворов.</a:t>
            </a:r>
            <a:endParaRPr lang="en-US" sz="15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460" y="3159443"/>
            <a:ext cx="961549" cy="141565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409378" y="3351728"/>
            <a:ext cx="4840724" cy="300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Шаг 1: </a:t>
            </a:r>
            <a:r>
              <a:rPr lang="en-US" sz="185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Начертите</a:t>
            </a: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en-US" sz="185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крест</a:t>
            </a: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.</a:t>
            </a:r>
            <a:endParaRPr lang="en-US" sz="18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9460" y="4575096"/>
            <a:ext cx="961549" cy="140839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7409378" y="4767382"/>
            <a:ext cx="6547961" cy="6007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Шаг 2: Найдите разность между концентрациями конечного и исходных растворов.</a:t>
            </a:r>
            <a:endParaRPr lang="en-US" sz="185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9460" y="5983486"/>
            <a:ext cx="961549" cy="1716048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409378" y="6175772"/>
            <a:ext cx="6547961" cy="6007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Шаг 3: </a:t>
            </a:r>
            <a:r>
              <a:rPr lang="ru-RU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Составь</a:t>
            </a:r>
            <a:r>
              <a:rPr lang="en-US" sz="185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те</a:t>
            </a: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en-US" sz="185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отношение</a:t>
            </a: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масс исходных растворов.</a:t>
            </a:r>
            <a:endParaRPr lang="en-US" sz="1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7710" y="571738"/>
            <a:ext cx="5198269" cy="6497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100"/>
              </a:lnSpc>
              <a:buNone/>
            </a:pPr>
            <a:r>
              <a:rPr lang="en-US" sz="40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Задача 3</a:t>
            </a:r>
            <a:endParaRPr lang="en-US" sz="4050" dirty="0"/>
          </a:p>
        </p:txBody>
      </p:sp>
      <p:sp>
        <p:nvSpPr>
          <p:cNvPr id="3" name="Text 1"/>
          <p:cNvSpPr/>
          <p:nvPr/>
        </p:nvSpPr>
        <p:spPr>
          <a:xfrm>
            <a:off x="727710" y="1637228"/>
            <a:ext cx="13174980" cy="6650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00"/>
              </a:lnSpc>
            </a:pPr>
            <a:r>
              <a:rPr lang="ru-RU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Первый раствор содержит 5% сульфата меди, второй – 13% сульфата меди. Масса второго раствора больше массы первого на 4 кг. Из этих двух растворов получили третий раствор, содержащий 10% сульфата меди. Найдите массу третьего раствора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727710" y="3156942"/>
            <a:ext cx="4358640" cy="6496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Пусть x кг - масса </a:t>
            </a:r>
            <a:r>
              <a:rPr lang="en-US" sz="20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первого</a:t>
            </a: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раствора</a:t>
            </a:r>
            <a:endParaRPr lang="en-US" sz="20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1603" y="2536150"/>
            <a:ext cx="4227076" cy="422707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234827" y="3379351"/>
            <a:ext cx="101441" cy="415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25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9067205" y="2767727"/>
            <a:ext cx="4835486" cy="6496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Тогда масса </a:t>
            </a:r>
            <a:r>
              <a:rPr lang="en-US" sz="20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второго</a:t>
            </a: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раствора</a:t>
            </a: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(x + 4) кг</a:t>
            </a:r>
            <a:endParaRPr lang="en-US" sz="200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1603" y="2536150"/>
            <a:ext cx="4227076" cy="4227076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7932539" y="3134201"/>
            <a:ext cx="149781" cy="415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25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</a:t>
            </a: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9428679" y="4192429"/>
            <a:ext cx="4306728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Масса</a:t>
            </a: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сульфата </a:t>
            </a:r>
            <a:r>
              <a:rPr lang="en-US" sz="20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меди</a:t>
            </a: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в </a:t>
            </a:r>
            <a:r>
              <a:rPr lang="en-US" sz="20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первом</a:t>
            </a: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растворе</a:t>
            </a:r>
            <a:endParaRPr lang="en-US" sz="2000" dirty="0"/>
          </a:p>
        </p:txBody>
      </p:sp>
      <p:sp>
        <p:nvSpPr>
          <p:cNvPr id="11" name="Text 7"/>
          <p:cNvSpPr/>
          <p:nvPr/>
        </p:nvSpPr>
        <p:spPr>
          <a:xfrm>
            <a:off x="9844445" y="4641890"/>
            <a:ext cx="4058245" cy="3325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0,05x кг</a:t>
            </a:r>
            <a:endParaRPr lang="en-US" sz="1600" dirty="0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1603" y="2536150"/>
            <a:ext cx="4227076" cy="4227076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8698468" y="4696063"/>
            <a:ext cx="147995" cy="415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25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3</a:t>
            </a:r>
            <a:endParaRPr lang="en-US" sz="2000" dirty="0"/>
          </a:p>
        </p:txBody>
      </p:sp>
      <p:sp>
        <p:nvSpPr>
          <p:cNvPr id="14" name="Text 9"/>
          <p:cNvSpPr/>
          <p:nvPr/>
        </p:nvSpPr>
        <p:spPr>
          <a:xfrm>
            <a:off x="9740503" y="5749528"/>
            <a:ext cx="4033599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Масса</a:t>
            </a:r>
            <a:r>
              <a:rPr lang="ru-RU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сульфата</a:t>
            </a: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меди во втором сплаве</a:t>
            </a:r>
            <a:endParaRPr lang="en-US" sz="2000" dirty="0"/>
          </a:p>
        </p:txBody>
      </p:sp>
      <p:sp>
        <p:nvSpPr>
          <p:cNvPr id="15" name="Text 10"/>
          <p:cNvSpPr/>
          <p:nvPr/>
        </p:nvSpPr>
        <p:spPr>
          <a:xfrm>
            <a:off x="9740503" y="6198989"/>
            <a:ext cx="4162187" cy="3325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0,13(x + 4) кг</a:t>
            </a:r>
            <a:endParaRPr lang="en-US" sz="1600" dirty="0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1603" y="2536150"/>
            <a:ext cx="4227076" cy="4227076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7443788" y="5906453"/>
            <a:ext cx="159425" cy="415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25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4</a:t>
            </a:r>
            <a:endParaRPr lang="en-US" sz="2000" dirty="0"/>
          </a:p>
        </p:txBody>
      </p:sp>
      <p:sp>
        <p:nvSpPr>
          <p:cNvPr id="18" name="Text 12"/>
          <p:cNvSpPr/>
          <p:nvPr/>
        </p:nvSpPr>
        <p:spPr>
          <a:xfrm>
            <a:off x="2290643" y="5360194"/>
            <a:ext cx="2599134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Общая </a:t>
            </a:r>
            <a:r>
              <a:rPr lang="en-US" sz="20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масса</a:t>
            </a: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сульфата </a:t>
            </a:r>
            <a:r>
              <a:rPr lang="en-US" sz="20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меди</a:t>
            </a:r>
            <a:endParaRPr lang="en-US" sz="2000" dirty="0"/>
          </a:p>
        </p:txBody>
      </p:sp>
      <p:sp>
        <p:nvSpPr>
          <p:cNvPr id="19" name="Text 13"/>
          <p:cNvSpPr/>
          <p:nvPr/>
        </p:nvSpPr>
        <p:spPr>
          <a:xfrm>
            <a:off x="727710" y="5809655"/>
            <a:ext cx="4162068" cy="3325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60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0,05x + 0,13(x + 4) кг</a:t>
            </a:r>
            <a:endParaRPr lang="en-US" sz="1600" dirty="0"/>
          </a:p>
        </p:txBody>
      </p:sp>
      <p:pic>
        <p:nvPicPr>
          <p:cNvPr id="2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1603" y="2536150"/>
            <a:ext cx="4227076" cy="4227076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5912644" y="5092660"/>
            <a:ext cx="147637" cy="415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25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5</a:t>
            </a:r>
            <a:endParaRPr lang="en-US" sz="2000" dirty="0"/>
          </a:p>
        </p:txBody>
      </p:sp>
      <p:sp>
        <p:nvSpPr>
          <p:cNvPr id="22" name="Text 15"/>
          <p:cNvSpPr/>
          <p:nvPr/>
        </p:nvSpPr>
        <p:spPr>
          <a:xfrm>
            <a:off x="727710" y="6997065"/>
            <a:ext cx="13174980" cy="6650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Общая масса </a:t>
            </a:r>
            <a:r>
              <a:rPr lang="en-US" sz="1600" dirty="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третьего</a:t>
            </a: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</a:t>
            </a:r>
            <a:r>
              <a:rPr lang="ru-RU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раствора</a:t>
            </a: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(x + x + 4) кг = (2x + 4) кг. Составляем уравнение, где </a:t>
            </a:r>
            <a:r>
              <a:rPr lang="en-US" sz="1600" dirty="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массовая</a:t>
            </a: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</a:t>
            </a:r>
            <a:r>
              <a:rPr lang="en-US" sz="1600" dirty="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доля</a:t>
            </a:r>
            <a:r>
              <a:rPr lang="ru-RU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сульфата</a:t>
            </a: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меди в третьем сплаве равна 10%: 0,1(2x + 4) = 0,05x + 0,13(x + 4). Решая уравнение, находим x = 6 кг. Тогда масса </a:t>
            </a:r>
            <a:r>
              <a:rPr lang="en-US" sz="1600" dirty="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третьего</a:t>
            </a: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</a:t>
            </a:r>
            <a:r>
              <a:rPr lang="ru-RU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раствор</a:t>
            </a: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а равна 16 кг (2 * 6 + 4).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648</Words>
  <Application>Microsoft Office PowerPoint</Application>
  <PresentationFormat>Произвольный</PresentationFormat>
  <Paragraphs>85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Arimo Medium</vt:lpstr>
      <vt:lpstr>Calibri</vt:lpstr>
      <vt:lpstr>Arial</vt:lpstr>
      <vt:lpstr>Outfit Extra Bold</vt:lpstr>
      <vt:lpstr>Arimo Bold</vt:lpstr>
      <vt:lpstr>Arimo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Школа № 6 МБОУ</cp:lastModifiedBy>
  <cp:revision>3</cp:revision>
  <dcterms:created xsi:type="dcterms:W3CDTF">2025-02-05T18:39:27Z</dcterms:created>
  <dcterms:modified xsi:type="dcterms:W3CDTF">2025-02-06T13:44:02Z</dcterms:modified>
</cp:coreProperties>
</file>