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7" r:id="rId2"/>
    <p:sldId id="257" r:id="rId3"/>
    <p:sldId id="280" r:id="rId4"/>
    <p:sldId id="266" r:id="rId5"/>
    <p:sldId id="282" r:id="rId6"/>
    <p:sldId id="267" r:id="rId7"/>
    <p:sldId id="291" r:id="rId8"/>
    <p:sldId id="293" r:id="rId9"/>
    <p:sldId id="292" r:id="rId1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0F517"/>
    <a:srgbClr val="FFFF99"/>
    <a:srgbClr val="00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38" autoAdjust="0"/>
    <p:restoredTop sz="92430" autoAdjust="0"/>
  </p:normalViewPr>
  <p:slideViewPr>
    <p:cSldViewPr>
      <p:cViewPr varScale="1">
        <p:scale>
          <a:sx n="61" d="100"/>
          <a:sy n="61" d="100"/>
        </p:scale>
        <p:origin x="1460" y="6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B94D7F-D422-46C7-9D63-A194B6AAA2B2}" type="datetimeFigureOut">
              <a:rPr lang="ru-RU"/>
              <a:pPr>
                <a:defRPr/>
              </a:pPr>
              <a:t>24.03.2025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DF97BA-F57C-442F-986B-A62543A28F53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advClick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0F0DAA-6A0A-4EDE-8318-F8683FE40A40}" type="datetimeFigureOut">
              <a:rPr lang="ru-RU"/>
              <a:pPr>
                <a:defRPr/>
              </a:pPr>
              <a:t>24.03.2025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820B6F-3478-4587-A3D8-1D1BB526C38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advClick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3CA313-309B-459E-B45C-72C293641FFC}" type="datetimeFigureOut">
              <a:rPr lang="ru-RU"/>
              <a:pPr>
                <a:defRPr/>
              </a:pPr>
              <a:t>24.03.2025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654A8F-1A37-44E4-B773-7EC9DFE507D8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advClick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881A87-2D4E-4D1E-BF12-F15F11F93739}" type="datetimeFigureOut">
              <a:rPr lang="ru-RU"/>
              <a:pPr>
                <a:defRPr/>
              </a:pPr>
              <a:t>24.03.2025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D2C055-74D5-42A9-B877-B34712B3A4D1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advClick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4F5962-1440-469C-B366-C93D79BE752B}" type="datetimeFigureOut">
              <a:rPr lang="ru-RU"/>
              <a:pPr>
                <a:defRPr/>
              </a:pPr>
              <a:t>24.03.2025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89892F-BDAF-4757-9A4E-C09C98A26BD0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advClick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AA02B5-A030-416C-8682-FDB597EECD59}" type="datetimeFigureOut">
              <a:rPr lang="ru-RU"/>
              <a:pPr>
                <a:defRPr/>
              </a:pPr>
              <a:t>24.03.2025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F7BC06-E459-43F2-9C63-5BDD79A4730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advClick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110B29-52C2-4076-B3DE-3AF903905F27}" type="datetimeFigureOut">
              <a:rPr lang="ru-RU"/>
              <a:pPr>
                <a:defRPr/>
              </a:pPr>
              <a:t>24.03.2025</a:t>
            </a:fld>
            <a:endParaRPr lang="ru-RU" dirty="0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636C5A-74FF-4B30-865C-93D3B5E24BBC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advClick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E0B755-8AEB-46AD-9ED0-A643C9579A6E}" type="datetimeFigureOut">
              <a:rPr lang="ru-RU"/>
              <a:pPr>
                <a:defRPr/>
              </a:pPr>
              <a:t>24.03.2025</a:t>
            </a:fld>
            <a:endParaRPr lang="ru-RU" dirty="0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EE457D-50E1-461F-AF71-B75984BD327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advClick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105A6B-567C-4ABA-B140-9C17F9A5C456}" type="datetimeFigureOut">
              <a:rPr lang="ru-RU"/>
              <a:pPr>
                <a:defRPr/>
              </a:pPr>
              <a:t>24.03.2025</a:t>
            </a:fld>
            <a:endParaRPr lang="ru-RU" dirty="0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E3CACE-436D-40DF-BDC0-083A40EA853A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advClick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6902F4-D5E3-4BEE-B179-E3C7F3268222}" type="datetimeFigureOut">
              <a:rPr lang="ru-RU"/>
              <a:pPr>
                <a:defRPr/>
              </a:pPr>
              <a:t>24.03.2025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F0ED5E-28F1-47D5-BECA-E2277CB0D21D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advClick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4A7CCA-97FF-43D0-8AF5-2E7DAA549E1C}" type="datetimeFigureOut">
              <a:rPr lang="ru-RU"/>
              <a:pPr>
                <a:defRPr/>
              </a:pPr>
              <a:t>24.03.2025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A9465C-7DE5-4B95-9EB2-F4CE5F7206B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advClick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32771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50F74601-512D-404D-A0E7-B214F4EA0CBE}" type="datetimeFigureOut">
              <a:rPr lang="ru-RU"/>
              <a:pPr>
                <a:defRPr/>
              </a:pPr>
              <a:t>24.03.2025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7C579D1-2D61-4C0F-9841-E0F3AF353274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ransition advClick="0"/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" Target="slide5.xml"/><Relationship Id="rId3" Type="http://schemas.openxmlformats.org/officeDocument/2006/relationships/slide" Target="slide3.xml"/><Relationship Id="rId7" Type="http://schemas.openxmlformats.org/officeDocument/2006/relationships/slide" Target="slide6.xml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Relationship Id="rId6" Type="http://schemas.openxmlformats.org/officeDocument/2006/relationships/slide" Target="slide7.xml"/><Relationship Id="rId5" Type="http://schemas.openxmlformats.org/officeDocument/2006/relationships/slide" Target="slide8.xml"/><Relationship Id="rId4" Type="http://schemas.openxmlformats.org/officeDocument/2006/relationships/slide" Target="slide4.xml"/><Relationship Id="rId9" Type="http://schemas.openxmlformats.org/officeDocument/2006/relationships/slide" Target="slide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" Target="slide1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" Target="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" Target="slide1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extBox 61">
            <a:hlinkClick r:id="rId2" action="ppaction://hlinksldjump"/>
          </p:cNvPr>
          <p:cNvSpPr txBox="1">
            <a:spLocks noChangeArrowheads="1"/>
          </p:cNvSpPr>
          <p:nvPr/>
        </p:nvSpPr>
        <p:spPr bwMode="auto">
          <a:xfrm>
            <a:off x="642938" y="1428750"/>
            <a:ext cx="1143000" cy="1016000"/>
          </a:xfrm>
          <a:prstGeom prst="rect">
            <a:avLst/>
          </a:prstGeom>
          <a:solidFill>
            <a:srgbClr val="FFFF00"/>
          </a:solidFill>
          <a:ln w="57150">
            <a:solidFill>
              <a:schemeClr val="accent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6000" b="1">
                <a:solidFill>
                  <a:srgbClr val="0070C0"/>
                </a:solidFill>
                <a:latin typeface="Franklin Gothic Heavy"/>
              </a:rPr>
              <a:t>1</a:t>
            </a:r>
            <a:endParaRPr lang="ru-RU" sz="6000" b="1">
              <a:solidFill>
                <a:srgbClr val="0070C0"/>
              </a:solidFill>
              <a:latin typeface="Franklin Gothic Heavy"/>
            </a:endParaRPr>
          </a:p>
        </p:txBody>
      </p:sp>
      <p:sp>
        <p:nvSpPr>
          <p:cNvPr id="17410" name="TextBox 22">
            <a:hlinkClick r:id="rId3" action="ppaction://hlinksldjump"/>
          </p:cNvPr>
          <p:cNvSpPr txBox="1">
            <a:spLocks noChangeArrowheads="1"/>
          </p:cNvSpPr>
          <p:nvPr/>
        </p:nvSpPr>
        <p:spPr bwMode="auto">
          <a:xfrm>
            <a:off x="2786063" y="1928813"/>
            <a:ext cx="1143000" cy="1016000"/>
          </a:xfrm>
          <a:prstGeom prst="rect">
            <a:avLst/>
          </a:prstGeom>
          <a:solidFill>
            <a:srgbClr val="FFFF00"/>
          </a:solidFill>
          <a:ln w="57150">
            <a:solidFill>
              <a:schemeClr val="accent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6000" b="1">
                <a:solidFill>
                  <a:srgbClr val="0070C0"/>
                </a:solidFill>
                <a:latin typeface="Franklin Gothic Heavy"/>
              </a:rPr>
              <a:t>2</a:t>
            </a:r>
          </a:p>
        </p:txBody>
      </p:sp>
      <p:sp>
        <p:nvSpPr>
          <p:cNvPr id="17411" name="TextBox 23">
            <a:hlinkClick r:id="rId4" action="ppaction://hlinksldjump"/>
          </p:cNvPr>
          <p:cNvSpPr txBox="1">
            <a:spLocks noChangeArrowheads="1"/>
          </p:cNvSpPr>
          <p:nvPr/>
        </p:nvSpPr>
        <p:spPr bwMode="auto">
          <a:xfrm>
            <a:off x="4857750" y="1928813"/>
            <a:ext cx="1143000" cy="1016000"/>
          </a:xfrm>
          <a:prstGeom prst="rect">
            <a:avLst/>
          </a:prstGeom>
          <a:solidFill>
            <a:srgbClr val="FFFF00"/>
          </a:solidFill>
          <a:ln w="57150">
            <a:solidFill>
              <a:schemeClr val="accent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6000" b="1">
                <a:solidFill>
                  <a:srgbClr val="0070C0"/>
                </a:solidFill>
                <a:latin typeface="Franklin Gothic Heavy"/>
              </a:rPr>
              <a:t>3</a:t>
            </a:r>
            <a:endParaRPr lang="ru-RU" sz="6000" b="1" dirty="0">
              <a:solidFill>
                <a:srgbClr val="0070C0"/>
              </a:solidFill>
              <a:latin typeface="Franklin Gothic Heavy"/>
            </a:endParaRPr>
          </a:p>
        </p:txBody>
      </p:sp>
      <p:sp>
        <p:nvSpPr>
          <p:cNvPr id="17412" name="TextBox 28">
            <a:hlinkClick r:id="rId5" action="ppaction://hlinksldjump"/>
          </p:cNvPr>
          <p:cNvSpPr txBox="1">
            <a:spLocks noChangeArrowheads="1"/>
          </p:cNvSpPr>
          <p:nvPr/>
        </p:nvSpPr>
        <p:spPr bwMode="auto">
          <a:xfrm>
            <a:off x="5357813" y="4786313"/>
            <a:ext cx="1143000" cy="1016000"/>
          </a:xfrm>
          <a:prstGeom prst="rect">
            <a:avLst/>
          </a:prstGeom>
          <a:solidFill>
            <a:srgbClr val="FFFF00"/>
          </a:solidFill>
          <a:ln w="57150">
            <a:solidFill>
              <a:schemeClr val="accent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6000" b="1">
                <a:solidFill>
                  <a:srgbClr val="0070C0"/>
                </a:solidFill>
                <a:latin typeface="Franklin Gothic Heavy"/>
              </a:rPr>
              <a:t>7</a:t>
            </a:r>
          </a:p>
        </p:txBody>
      </p:sp>
      <p:sp>
        <p:nvSpPr>
          <p:cNvPr id="17413" name="TextBox 29">
            <a:hlinkClick r:id="rId6" action="ppaction://hlinksldjump"/>
          </p:cNvPr>
          <p:cNvSpPr txBox="1">
            <a:spLocks noChangeArrowheads="1"/>
          </p:cNvSpPr>
          <p:nvPr/>
        </p:nvSpPr>
        <p:spPr bwMode="auto">
          <a:xfrm>
            <a:off x="3500438" y="4714875"/>
            <a:ext cx="1143000" cy="1016000"/>
          </a:xfrm>
          <a:prstGeom prst="rect">
            <a:avLst/>
          </a:prstGeom>
          <a:solidFill>
            <a:srgbClr val="FFFF00"/>
          </a:solidFill>
          <a:ln w="57150">
            <a:solidFill>
              <a:schemeClr val="accent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6000" b="1">
                <a:solidFill>
                  <a:srgbClr val="0070C0"/>
                </a:solidFill>
                <a:latin typeface="Franklin Gothic Heavy"/>
              </a:rPr>
              <a:t>6</a:t>
            </a:r>
          </a:p>
        </p:txBody>
      </p:sp>
      <p:sp>
        <p:nvSpPr>
          <p:cNvPr id="17414" name="TextBox 30">
            <a:hlinkClick r:id="rId7" action="ppaction://hlinksldjump"/>
          </p:cNvPr>
          <p:cNvSpPr txBox="1">
            <a:spLocks noChangeArrowheads="1"/>
          </p:cNvSpPr>
          <p:nvPr/>
        </p:nvSpPr>
        <p:spPr bwMode="auto">
          <a:xfrm>
            <a:off x="1714500" y="4429125"/>
            <a:ext cx="1143000" cy="1016000"/>
          </a:xfrm>
          <a:prstGeom prst="rect">
            <a:avLst/>
          </a:prstGeom>
          <a:solidFill>
            <a:srgbClr val="FFFF00"/>
          </a:solidFill>
          <a:ln w="57150">
            <a:solidFill>
              <a:schemeClr val="accent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6000" b="1">
                <a:solidFill>
                  <a:srgbClr val="0070C0"/>
                </a:solidFill>
                <a:latin typeface="Franklin Gothic Heavy"/>
              </a:rPr>
              <a:t>5</a:t>
            </a:r>
          </a:p>
        </p:txBody>
      </p:sp>
      <p:sp>
        <p:nvSpPr>
          <p:cNvPr id="17415" name="TextBox 31">
            <a:hlinkClick r:id="rId4" action="ppaction://hlinksldjump"/>
          </p:cNvPr>
          <p:cNvSpPr txBox="1">
            <a:spLocks noChangeArrowheads="1"/>
          </p:cNvSpPr>
          <p:nvPr/>
        </p:nvSpPr>
        <p:spPr bwMode="auto">
          <a:xfrm>
            <a:off x="6786563" y="1428750"/>
            <a:ext cx="1143000" cy="1016000"/>
          </a:xfrm>
          <a:prstGeom prst="rect">
            <a:avLst/>
          </a:prstGeom>
          <a:solidFill>
            <a:srgbClr val="FFFF00"/>
          </a:solidFill>
          <a:ln w="57150">
            <a:solidFill>
              <a:schemeClr val="accent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6000" b="1" dirty="0">
                <a:solidFill>
                  <a:srgbClr val="0070C0"/>
                </a:solidFill>
                <a:latin typeface="Franklin Gothic Heavy"/>
                <a:hlinkClick r:id="rId8" action="ppaction://hlinksldjump"/>
              </a:rPr>
              <a:t>4</a:t>
            </a:r>
            <a:endParaRPr lang="ru-RU" sz="6000" b="1" dirty="0">
              <a:solidFill>
                <a:srgbClr val="0070C0"/>
              </a:solidFill>
              <a:latin typeface="Franklin Gothic Heavy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357158" y="571480"/>
            <a:ext cx="5605637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</a:rPr>
              <a:t>Математическая разминка</a:t>
            </a:r>
          </a:p>
        </p:txBody>
      </p:sp>
      <p:sp>
        <p:nvSpPr>
          <p:cNvPr id="39" name="Прямоугольник 38"/>
          <p:cNvSpPr/>
          <p:nvPr/>
        </p:nvSpPr>
        <p:spPr>
          <a:xfrm>
            <a:off x="3751022" y="3500438"/>
            <a:ext cx="4675832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</a:rPr>
              <a:t>Химическая разминка</a:t>
            </a:r>
          </a:p>
        </p:txBody>
      </p:sp>
      <p:sp>
        <p:nvSpPr>
          <p:cNvPr id="17418" name="TextBox 12">
            <a:hlinkClick r:id="rId9" action="ppaction://hlinksldjump"/>
          </p:cNvPr>
          <p:cNvSpPr txBox="1">
            <a:spLocks noChangeArrowheads="1"/>
          </p:cNvSpPr>
          <p:nvPr/>
        </p:nvSpPr>
        <p:spPr bwMode="auto">
          <a:xfrm>
            <a:off x="7429500" y="4500563"/>
            <a:ext cx="1143000" cy="1016000"/>
          </a:xfrm>
          <a:prstGeom prst="rect">
            <a:avLst/>
          </a:prstGeom>
          <a:solidFill>
            <a:srgbClr val="FFFF00"/>
          </a:solidFill>
          <a:ln w="57150">
            <a:solidFill>
              <a:schemeClr val="accent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6000" b="1">
                <a:solidFill>
                  <a:srgbClr val="0070C0"/>
                </a:solidFill>
                <a:latin typeface="Franklin Gothic Heavy"/>
              </a:rPr>
              <a:t>8</a:t>
            </a:r>
          </a:p>
        </p:txBody>
      </p:sp>
      <p:sp>
        <p:nvSpPr>
          <p:cNvPr id="12" name="Управляющая кнопка: возврат 11">
            <a:hlinkClick r:id="" action="ppaction://noaction" highlightClick="1"/>
          </p:cNvPr>
          <p:cNvSpPr/>
          <p:nvPr/>
        </p:nvSpPr>
        <p:spPr>
          <a:xfrm>
            <a:off x="8215313" y="5715000"/>
            <a:ext cx="928687" cy="757238"/>
          </a:xfrm>
          <a:prstGeom prst="actionButtonReturn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</p:spTree>
  </p:cSld>
  <p:clrMapOvr>
    <a:masterClrMapping/>
  </p:clrMapOvr>
  <p:transition advClick="0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5"/>
          <p:cNvSpPr>
            <a:spLocks noChangeArrowheads="1"/>
          </p:cNvSpPr>
          <p:nvPr/>
        </p:nvSpPr>
        <p:spPr bwMode="auto">
          <a:xfrm>
            <a:off x="0" y="948809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solidFill>
                <a:srgbClr val="0070C0"/>
              </a:solidFill>
            </a:endParaRPr>
          </a:p>
        </p:txBody>
      </p:sp>
      <p:sp>
        <p:nvSpPr>
          <p:cNvPr id="19464" name="Rectangle 9"/>
          <p:cNvSpPr>
            <a:spLocks noChangeArrowheads="1"/>
          </p:cNvSpPr>
          <p:nvPr/>
        </p:nvSpPr>
        <p:spPr bwMode="auto">
          <a:xfrm>
            <a:off x="0" y="615434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solidFill>
                <a:srgbClr val="0070C0"/>
              </a:solidFill>
            </a:endParaRPr>
          </a:p>
        </p:txBody>
      </p:sp>
      <p:sp>
        <p:nvSpPr>
          <p:cNvPr id="19466" name="Rectangle 12"/>
          <p:cNvSpPr>
            <a:spLocks noChangeArrowheads="1"/>
          </p:cNvSpPr>
          <p:nvPr/>
        </p:nvSpPr>
        <p:spPr bwMode="auto">
          <a:xfrm>
            <a:off x="0" y="948809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solidFill>
                <a:srgbClr val="0070C0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312577" y="3775040"/>
            <a:ext cx="4970462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i="1" dirty="0">
                <a:solidFill>
                  <a:srgbClr val="0070C0"/>
                </a:solidFill>
                <a:latin typeface="+mj-lt"/>
                <a:cs typeface="Arial" pitchFamily="34" charset="0"/>
              </a:rPr>
              <a:t>3. Найти 30% от 4220</a:t>
            </a:r>
          </a:p>
        </p:txBody>
      </p:sp>
      <p:sp>
        <p:nvSpPr>
          <p:cNvPr id="34" name="TextBox 33"/>
          <p:cNvSpPr txBox="1">
            <a:spLocks noChangeArrowheads="1"/>
          </p:cNvSpPr>
          <p:nvPr/>
        </p:nvSpPr>
        <p:spPr bwMode="auto">
          <a:xfrm>
            <a:off x="595703" y="5658356"/>
            <a:ext cx="2016224" cy="584775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3200" b="1" i="1">
                <a:solidFill>
                  <a:schemeClr val="bg1"/>
                </a:solidFill>
                <a:latin typeface="Calibri" pitchFamily="34" charset="0"/>
              </a:rPr>
              <a:t>подсказка</a:t>
            </a:r>
          </a:p>
        </p:txBody>
      </p:sp>
      <p:sp>
        <p:nvSpPr>
          <p:cNvPr id="30" name="Управляющая кнопка: в начало 29">
            <a:hlinkClick r:id="rId2" action="ppaction://hlinksldjump" highlightClick="1"/>
          </p:cNvPr>
          <p:cNvSpPr/>
          <p:nvPr/>
        </p:nvSpPr>
        <p:spPr>
          <a:xfrm rot="5400000">
            <a:off x="8158163" y="5486400"/>
            <a:ext cx="614362" cy="928688"/>
          </a:xfrm>
          <a:prstGeom prst="actionButtonBeginning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37" name="Скругленная прямоугольная выноска 36"/>
          <p:cNvSpPr/>
          <p:nvPr/>
        </p:nvSpPr>
        <p:spPr>
          <a:xfrm>
            <a:off x="4211960" y="4487164"/>
            <a:ext cx="2592288" cy="1390108"/>
          </a:xfrm>
          <a:prstGeom prst="wedgeRoundRectCallout">
            <a:avLst>
              <a:gd name="adj1" fmla="val -108158"/>
              <a:gd name="adj2" fmla="val 57404"/>
              <a:gd name="adj3" fmla="val 16667"/>
            </a:avLst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81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bg1"/>
                </a:solidFill>
              </a:rPr>
              <a:t>30%=0,3</a:t>
            </a:r>
          </a:p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bg1"/>
                </a:solidFill>
              </a:rPr>
              <a:t>4220*0,3=1266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57FDE9B5-8164-4DF3-AA0A-4973F4B89D1D}"/>
              </a:ext>
            </a:extLst>
          </p:cNvPr>
          <p:cNvSpPr txBox="1"/>
          <p:nvPr/>
        </p:nvSpPr>
        <p:spPr>
          <a:xfrm>
            <a:off x="305241" y="603580"/>
            <a:ext cx="8748742" cy="19858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514350" indent="-514350" fontAlgn="auto">
              <a:spcBef>
                <a:spcPts val="0"/>
              </a:spcBef>
              <a:spcAft>
                <a:spcPts val="0"/>
              </a:spcAft>
              <a:buFontTx/>
              <a:buAutoNum type="arabicPeriod"/>
              <a:defRPr/>
            </a:pPr>
            <a:r>
              <a:rPr lang="ru-RU" sz="3200" b="1" i="1" dirty="0">
                <a:solidFill>
                  <a:srgbClr val="0070C0"/>
                </a:solidFill>
                <a:latin typeface="+mj-lt"/>
                <a:cs typeface="Arial" pitchFamily="34" charset="0"/>
              </a:rPr>
              <a:t>Переведите процент в десятичную дробь: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i="1" dirty="0">
                <a:solidFill>
                  <a:srgbClr val="0070C0"/>
                </a:solidFill>
                <a:latin typeface="+mj-lt"/>
                <a:cs typeface="Arial" pitchFamily="34" charset="0"/>
              </a:rPr>
              <a:t>            20%;    35%;    4%;   10%;   58%;   17%;                                   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i="1" dirty="0">
                <a:solidFill>
                  <a:srgbClr val="0070C0"/>
                </a:solidFill>
                <a:latin typeface="+mj-lt"/>
                <a:cs typeface="Arial" pitchFamily="34" charset="0"/>
              </a:rPr>
              <a:t>                      125%;      15%;        155%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077267CF-4E77-410C-BFBF-91767808B597}"/>
              </a:ext>
            </a:extLst>
          </p:cNvPr>
          <p:cNvSpPr txBox="1"/>
          <p:nvPr/>
        </p:nvSpPr>
        <p:spPr>
          <a:xfrm>
            <a:off x="304800" y="2585516"/>
            <a:ext cx="8748742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i="1" dirty="0">
                <a:solidFill>
                  <a:srgbClr val="0070C0"/>
                </a:solidFill>
                <a:latin typeface="+mj-lt"/>
                <a:cs typeface="Arial" pitchFamily="34" charset="0"/>
              </a:rPr>
              <a:t> 2. Переведите десятичную дробь в процент: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i="1" dirty="0">
                <a:solidFill>
                  <a:srgbClr val="0070C0"/>
                </a:solidFill>
                <a:latin typeface="+mj-lt"/>
                <a:cs typeface="Arial" pitchFamily="34" charset="0"/>
              </a:rPr>
              <a:t>               0,7;     3;     0,15;    0,18;    12;    0,65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5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" fill="hold">
                      <p:stCondLst>
                        <p:cond delay="0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</p:childTnLst>
        </p:cTn>
      </p:par>
    </p:tnLst>
    <p:bldLst>
      <p:bldP spid="33" grpId="0"/>
      <p:bldP spid="34" grpId="0" animBg="1"/>
      <p:bldP spid="37" grpId="0" animBg="1"/>
      <p:bldP spid="37" grpId="1" animBg="1"/>
      <p:bldP spid="2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22531" name="Rectangle 5"/>
          <p:cNvSpPr>
            <a:spLocks noChangeArrowheads="1"/>
          </p:cNvSpPr>
          <p:nvPr/>
        </p:nvSpPr>
        <p:spPr bwMode="auto">
          <a:xfrm>
            <a:off x="0" y="948809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solidFill>
                <a:srgbClr val="0070C0"/>
              </a:solidFill>
            </a:endParaRPr>
          </a:p>
        </p:txBody>
      </p:sp>
      <p:sp>
        <p:nvSpPr>
          <p:cNvPr id="22532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22533" name="Rectangle 9"/>
          <p:cNvSpPr>
            <a:spLocks noChangeArrowheads="1"/>
          </p:cNvSpPr>
          <p:nvPr/>
        </p:nvSpPr>
        <p:spPr bwMode="auto">
          <a:xfrm>
            <a:off x="0" y="615434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solidFill>
                <a:srgbClr val="0070C0"/>
              </a:solidFill>
            </a:endParaRPr>
          </a:p>
        </p:txBody>
      </p:sp>
      <p:sp>
        <p:nvSpPr>
          <p:cNvPr id="22534" name="Rectangle 1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22535" name="Rectangle 12"/>
          <p:cNvSpPr>
            <a:spLocks noChangeArrowheads="1"/>
          </p:cNvSpPr>
          <p:nvPr/>
        </p:nvSpPr>
        <p:spPr bwMode="auto">
          <a:xfrm>
            <a:off x="0" y="948809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solidFill>
                <a:srgbClr val="0070C0"/>
              </a:solidFill>
            </a:endParaRPr>
          </a:p>
        </p:txBody>
      </p:sp>
      <p:sp>
        <p:nvSpPr>
          <p:cNvPr id="30" name="Управляющая кнопка: в начало 29">
            <a:hlinkClick r:id="rId2" action="ppaction://hlinksldjump" highlightClick="1"/>
          </p:cNvPr>
          <p:cNvSpPr/>
          <p:nvPr/>
        </p:nvSpPr>
        <p:spPr>
          <a:xfrm rot="5400000">
            <a:off x="8158163" y="5486400"/>
            <a:ext cx="614362" cy="928688"/>
          </a:xfrm>
          <a:prstGeom prst="actionButtonBeginning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303622" y="295365"/>
            <a:ext cx="8143875" cy="2062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>
              <a:tabLst>
                <a:tab pos="254000" algn="l"/>
              </a:tabLst>
              <a:defRPr/>
            </a:pPr>
            <a:r>
              <a:rPr lang="ru-RU" sz="3200" b="1" i="1" dirty="0">
                <a:solidFill>
                  <a:srgbClr val="0070C0"/>
                </a:solidFill>
                <a:latin typeface="+mj-lt"/>
                <a:cs typeface="Arial" pitchFamily="34" charset="0"/>
              </a:rPr>
              <a:t>2. Прочитайте пропорцию, назовите ее крайние и средние члены, в чем состоит основное свойство пропорции?</a:t>
            </a:r>
          </a:p>
          <a:p>
            <a:pPr algn="ctr">
              <a:tabLst>
                <a:tab pos="254000" algn="l"/>
              </a:tabLst>
              <a:defRPr/>
            </a:pPr>
            <a:r>
              <a:rPr lang="ru-RU" sz="3200" b="1" i="1" dirty="0">
                <a:solidFill>
                  <a:srgbClr val="0070C0"/>
                </a:solidFill>
                <a:latin typeface="+mj-lt"/>
                <a:cs typeface="Arial" pitchFamily="34" charset="0"/>
              </a:rPr>
              <a:t>Как найти крайний член пропорции?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4" name="Прямоугольная выноска 33"/>
              <p:cNvSpPr/>
              <p:nvPr/>
            </p:nvSpPr>
            <p:spPr>
              <a:xfrm>
                <a:off x="1957970" y="2577900"/>
                <a:ext cx="4942309" cy="2714633"/>
              </a:xfrm>
              <a:prstGeom prst="wedgeRectCallout">
                <a:avLst>
                  <a:gd name="adj1" fmla="val -21886"/>
                  <a:gd name="adj2" fmla="val 64571"/>
                </a:avLst>
              </a:prstGeom>
              <a:gradFill>
                <a:gsLst>
                  <a:gs pos="0">
                    <a:srgbClr val="8488C4"/>
                  </a:gs>
                  <a:gs pos="53000">
                    <a:srgbClr val="D4DEFF"/>
                  </a:gs>
                  <a:gs pos="83000">
                    <a:srgbClr val="D4DEFF"/>
                  </a:gs>
                  <a:gs pos="100000">
                    <a:srgbClr val="96AB94"/>
                  </a:gs>
                </a:gsLst>
                <a:lin ang="5400000" scaled="0"/>
              </a:gra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14:m>
                  <m:oMath xmlns:m="http://schemas.openxmlformats.org/officeDocument/2006/math">
                    <m:f>
                      <m:fPr>
                        <m:ctrlPr>
                          <a:rPr lang="ru-RU" sz="5400" b="1" i="1" smtClean="0">
                            <a:solidFill>
                              <a:schemeClr val="accent2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5400" b="1" i="1" smtClean="0">
                            <a:solidFill>
                              <a:schemeClr val="accent2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𝒂</m:t>
                        </m:r>
                      </m:num>
                      <m:den>
                        <m:r>
                          <a:rPr lang="en-US" sz="5400" b="1" i="1" smtClean="0">
                            <a:solidFill>
                              <a:schemeClr val="accent2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𝟔</m:t>
                        </m:r>
                      </m:den>
                    </m:f>
                    <m:r>
                      <a:rPr lang="en-US" sz="5400" b="1" i="1" smtClean="0">
                        <a:solidFill>
                          <a:schemeClr val="accent2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= </m:t>
                    </m:r>
                    <m:f>
                      <m:fPr>
                        <m:ctrlPr>
                          <a:rPr lang="en-US" sz="5400" b="1" i="1" smtClean="0">
                            <a:solidFill>
                              <a:schemeClr val="accent2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5400" b="1" i="1" smtClean="0">
                            <a:solidFill>
                              <a:schemeClr val="accent2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𝟏𝟐</m:t>
                        </m:r>
                      </m:num>
                      <m:den>
                        <m:eqArr>
                          <m:eqArrPr>
                            <m:ctrlPr>
                              <a:rPr lang="en-US" sz="5400" b="1" i="1" smtClean="0">
                                <a:solidFill>
                                  <a:schemeClr val="accent2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eqArrPr>
                          <m:e>
                            <m:r>
                              <a:rPr lang="en-US" sz="5400" b="1" i="1" smtClean="0">
                                <a:solidFill>
                                  <a:schemeClr val="accent2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𝟏𝟖</m:t>
                            </m:r>
                          </m:e>
                          <m:e/>
                        </m:eqArr>
                      </m:den>
                    </m:f>
                  </m:oMath>
                </a14:m>
                <a:r>
                  <a:rPr lang="ru-RU" sz="3200" b="1" dirty="0">
                    <a:solidFill>
                      <a:schemeClr val="accent2">
                        <a:lumMod val="75000"/>
                      </a:schemeClr>
                    </a:solidFill>
                  </a:rPr>
                  <a:t>	</a:t>
                </a:r>
              </a:p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ru-RU" sz="3200" b="1" dirty="0">
                    <a:solidFill>
                      <a:schemeClr val="accent2">
                        <a:lumMod val="75000"/>
                      </a:schemeClr>
                    </a:solidFill>
                  </a:rPr>
                  <a:t>                       </a:t>
                </a:r>
              </a:p>
            </p:txBody>
          </p:sp>
        </mc:Choice>
        <mc:Fallback xmlns="">
          <p:sp>
            <p:nvSpPr>
              <p:cNvPr id="34" name="Прямоугольная выноска 3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57970" y="2577900"/>
                <a:ext cx="4942309" cy="2714633"/>
              </a:xfrm>
              <a:prstGeom prst="wedgeRectCallout">
                <a:avLst>
                  <a:gd name="adj1" fmla="val -21886"/>
                  <a:gd name="adj2" fmla="val 64571"/>
                </a:avLst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5" name="TextBox 24">
            <a:extLst>
              <a:ext uri="{FF2B5EF4-FFF2-40B4-BE49-F238E27FC236}">
                <a16:creationId xmlns:a16="http://schemas.microsoft.com/office/drawing/2014/main" id="{AE132794-33F9-4EDB-960C-94900F4F7707}"/>
              </a:ext>
            </a:extLst>
          </p:cNvPr>
          <p:cNvSpPr txBox="1"/>
          <p:nvPr/>
        </p:nvSpPr>
        <p:spPr>
          <a:xfrm>
            <a:off x="2627784" y="5611594"/>
            <a:ext cx="2804217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schemeClr val="accent2">
                    <a:lumMod val="75000"/>
                  </a:schemeClr>
                </a:solidFill>
              </a:rPr>
              <a:t>ответ:</a:t>
            </a:r>
            <a:r>
              <a:rPr lang="en-US" sz="3600" b="1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ru-RU" sz="3600" b="1" dirty="0">
                <a:solidFill>
                  <a:schemeClr val="accent2">
                    <a:lumMod val="75000"/>
                  </a:schemeClr>
                </a:solidFill>
              </a:rPr>
              <a:t>4</a:t>
            </a:r>
            <a:endParaRPr lang="ru-RU" sz="3600" dirty="0">
              <a:solidFill>
                <a:schemeClr val="bg1">
                  <a:lumMod val="95000"/>
                  <a:lumOff val="5000"/>
                </a:schemeClr>
              </a:solidFill>
              <a:latin typeface="+mn-lt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2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23555" name="Rectangle 5"/>
          <p:cNvSpPr>
            <a:spLocks noChangeArrowheads="1"/>
          </p:cNvSpPr>
          <p:nvPr/>
        </p:nvSpPr>
        <p:spPr bwMode="auto">
          <a:xfrm>
            <a:off x="0" y="11334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23556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23557" name="Rectangle 9"/>
          <p:cNvSpPr>
            <a:spLocks noChangeArrowheads="1"/>
          </p:cNvSpPr>
          <p:nvPr/>
        </p:nvSpPr>
        <p:spPr bwMode="auto">
          <a:xfrm>
            <a:off x="0" y="8001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23558" name="Rectangle 1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23559" name="Rectangle 12"/>
          <p:cNvSpPr>
            <a:spLocks noChangeArrowheads="1"/>
          </p:cNvSpPr>
          <p:nvPr/>
        </p:nvSpPr>
        <p:spPr bwMode="auto">
          <a:xfrm>
            <a:off x="0" y="11334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30" name="Управляющая кнопка: в начало 29">
            <a:hlinkClick r:id="rId2" action="ppaction://hlinksldjump" highlightClick="1"/>
          </p:cNvPr>
          <p:cNvSpPr/>
          <p:nvPr/>
        </p:nvSpPr>
        <p:spPr>
          <a:xfrm rot="5400000">
            <a:off x="8158163" y="5486400"/>
            <a:ext cx="614362" cy="928688"/>
          </a:xfrm>
          <a:prstGeom prst="actionButtonBeginning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23577" name="Rectangle 1"/>
          <p:cNvSpPr>
            <a:spLocks noChangeArrowheads="1"/>
          </p:cNvSpPr>
          <p:nvPr/>
        </p:nvSpPr>
        <p:spPr bwMode="auto">
          <a:xfrm>
            <a:off x="35719" y="217678"/>
            <a:ext cx="8786812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>
              <a:tabLst>
                <a:tab pos="1765300" algn="l"/>
                <a:tab pos="2895600" algn="l"/>
                <a:tab pos="4038600" algn="l"/>
              </a:tabLst>
            </a:pPr>
            <a:r>
              <a:rPr lang="ru-RU" sz="3200" b="1" dirty="0">
                <a:solidFill>
                  <a:srgbClr val="0070C0"/>
                </a:solidFill>
                <a:latin typeface="Calibri" pitchFamily="34" charset="0"/>
                <a:ea typeface="Times New Roman" pitchFamily="18" charset="0"/>
                <a:cs typeface="Century Schoolbook"/>
              </a:rPr>
              <a:t>3</a:t>
            </a:r>
            <a:r>
              <a:rPr lang="en-US" sz="3200" b="1" dirty="0">
                <a:solidFill>
                  <a:srgbClr val="0070C0"/>
                </a:solidFill>
                <a:latin typeface="Calibri" pitchFamily="34" charset="0"/>
                <a:ea typeface="Times New Roman" pitchFamily="18" charset="0"/>
                <a:cs typeface="Century Schoolbook"/>
              </a:rPr>
              <a:t>.</a:t>
            </a:r>
            <a:r>
              <a:rPr lang="ru-RU" sz="3200" b="1" dirty="0">
                <a:solidFill>
                  <a:srgbClr val="0070C0"/>
                </a:solidFill>
                <a:latin typeface="Calibri" pitchFamily="34" charset="0"/>
                <a:ea typeface="Times New Roman" pitchFamily="18" charset="0"/>
                <a:cs typeface="Century Schoolbook"/>
              </a:rPr>
              <a:t>  </a:t>
            </a:r>
          </a:p>
          <a:p>
            <a:pPr algn="ctr">
              <a:tabLst>
                <a:tab pos="1765300" algn="l"/>
                <a:tab pos="2895600" algn="l"/>
                <a:tab pos="4038600" algn="l"/>
              </a:tabLst>
            </a:pPr>
            <a:r>
              <a:rPr lang="ru-RU" sz="3200" b="1" dirty="0">
                <a:solidFill>
                  <a:srgbClr val="0070C0"/>
                </a:solidFill>
                <a:latin typeface="Calibri" pitchFamily="34" charset="0"/>
                <a:ea typeface="Times New Roman" pitchFamily="18" charset="0"/>
                <a:cs typeface="Century Schoolbook"/>
              </a:rPr>
              <a:t>6 литров раствора стоят 4500 рублей. </a:t>
            </a:r>
          </a:p>
          <a:p>
            <a:pPr algn="ctr">
              <a:tabLst>
                <a:tab pos="1765300" algn="l"/>
                <a:tab pos="2895600" algn="l"/>
                <a:tab pos="4038600" algn="l"/>
              </a:tabLst>
            </a:pPr>
            <a:r>
              <a:rPr lang="ru-RU" sz="3200" b="1" dirty="0">
                <a:solidFill>
                  <a:srgbClr val="0070C0"/>
                </a:solidFill>
                <a:latin typeface="Calibri" pitchFamily="34" charset="0"/>
                <a:ea typeface="Times New Roman" pitchFamily="18" charset="0"/>
                <a:cs typeface="Century Schoolbook"/>
              </a:rPr>
              <a:t>Сколько стоят 4 литра этого раствора?</a:t>
            </a:r>
            <a:endParaRPr lang="ru-RU" dirty="0">
              <a:solidFill>
                <a:srgbClr val="0070C0"/>
              </a:solidFill>
              <a:ea typeface="Times New Roman" pitchFamily="18" charset="0"/>
              <a:cs typeface="Century Schoolbook"/>
            </a:endParaRPr>
          </a:p>
        </p:txBody>
      </p:sp>
      <p:sp>
        <p:nvSpPr>
          <p:cNvPr id="23578" name="Rectangle 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23579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n-US" sz="1100">
                <a:latin typeface="Calibri" pitchFamily="34" charset="0"/>
                <a:cs typeface="Times New Roman" pitchFamily="18" charset="0"/>
              </a:rPr>
              <a:t> </a:t>
            </a:r>
            <a:r>
              <a:rPr lang="en-US" sz="2800">
                <a:latin typeface="Calibri" pitchFamily="34" charset="0"/>
                <a:cs typeface="Times New Roman" pitchFamily="18" charset="0"/>
              </a:rPr>
              <a:t>  </a:t>
            </a:r>
            <a:endParaRPr lang="en-US"/>
          </a:p>
        </p:txBody>
      </p:sp>
      <p:sp>
        <p:nvSpPr>
          <p:cNvPr id="23580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23581" name="Rectangle 8"/>
          <p:cNvSpPr>
            <a:spLocks noChangeArrowheads="1"/>
          </p:cNvSpPr>
          <p:nvPr/>
        </p:nvSpPr>
        <p:spPr bwMode="auto">
          <a:xfrm>
            <a:off x="0" y="15049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>
              <a:tabLst>
                <a:tab pos="3724275" algn="l"/>
              </a:tabLst>
            </a:pPr>
            <a:endParaRPr lang="ru-RU"/>
          </a:p>
        </p:txBody>
      </p:sp>
      <p:sp>
        <p:nvSpPr>
          <p:cNvPr id="23582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23583" name="Rectangle 11"/>
          <p:cNvSpPr>
            <a:spLocks noChangeArrowheads="1"/>
          </p:cNvSpPr>
          <p:nvPr/>
        </p:nvSpPr>
        <p:spPr bwMode="auto">
          <a:xfrm>
            <a:off x="0" y="8667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n-US" sz="2600">
                <a:latin typeface="Calibri" pitchFamily="34" charset="0"/>
                <a:cs typeface="Times New Roman" pitchFamily="18" charset="0"/>
              </a:rPr>
              <a:t> </a:t>
            </a:r>
            <a:r>
              <a:rPr lang="ru-RU" sz="1100"/>
              <a:t> </a:t>
            </a:r>
            <a:endParaRPr lang="ru-RU"/>
          </a:p>
        </p:txBody>
      </p:sp>
      <p:sp>
        <p:nvSpPr>
          <p:cNvPr id="23584" name="Rectangle 1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23585" name="Rectangle 14"/>
          <p:cNvSpPr>
            <a:spLocks noChangeArrowheads="1"/>
          </p:cNvSpPr>
          <p:nvPr/>
        </p:nvSpPr>
        <p:spPr bwMode="auto">
          <a:xfrm>
            <a:off x="0" y="15049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33" name="TextBox 32"/>
          <p:cNvSpPr txBox="1"/>
          <p:nvPr/>
        </p:nvSpPr>
        <p:spPr>
          <a:xfrm>
            <a:off x="2922195" y="1983458"/>
            <a:ext cx="2804217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schemeClr val="accent2">
                    <a:lumMod val="75000"/>
                  </a:schemeClr>
                </a:solidFill>
              </a:rPr>
              <a:t>ответ:</a:t>
            </a:r>
            <a:r>
              <a:rPr lang="en-US" sz="3600" b="1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ru-RU" sz="3600" b="1" dirty="0">
                <a:solidFill>
                  <a:schemeClr val="accent2">
                    <a:lumMod val="75000"/>
                  </a:schemeClr>
                </a:solidFill>
              </a:rPr>
              <a:t>3000</a:t>
            </a:r>
            <a:endParaRPr lang="ru-RU" sz="3600" dirty="0">
              <a:solidFill>
                <a:schemeClr val="bg1">
                  <a:lumMod val="95000"/>
                  <a:lumOff val="5000"/>
                </a:schemeClr>
              </a:solidFill>
              <a:latin typeface="+mn-lt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8" name="Скругленная прямоугольная выноска 36">
                <a:extLst>
                  <a:ext uri="{FF2B5EF4-FFF2-40B4-BE49-F238E27FC236}">
                    <a16:creationId xmlns:a16="http://schemas.microsoft.com/office/drawing/2014/main" id="{EB6837E1-E301-4AE3-AF47-4657AC0FEBBD}"/>
                  </a:ext>
                </a:extLst>
              </p:cNvPr>
              <p:cNvSpPr/>
              <p:nvPr/>
            </p:nvSpPr>
            <p:spPr>
              <a:xfrm>
                <a:off x="5292080" y="3108296"/>
                <a:ext cx="2924944" cy="1846660"/>
              </a:xfrm>
              <a:prstGeom prst="wedgeRoundRectCallout">
                <a:avLst>
                  <a:gd name="adj1" fmla="val -108158"/>
                  <a:gd name="adj2" fmla="val 57404"/>
                  <a:gd name="adj3" fmla="val 16667"/>
                </a:avLst>
              </a:prstGeom>
              <a:gradFill flip="none" rotWithShape="1">
                <a:gsLst>
                  <a:gs pos="0">
                    <a:schemeClr val="accent1">
                      <a:tint val="66000"/>
                      <a:satMod val="160000"/>
                    </a:schemeClr>
                  </a:gs>
                  <a:gs pos="50000">
                    <a:schemeClr val="accent1">
                      <a:tint val="44500"/>
                      <a:satMod val="160000"/>
                    </a:schemeClr>
                  </a:gs>
                  <a:gs pos="100000">
                    <a:schemeClr val="accent1">
                      <a:tint val="23500"/>
                      <a:satMod val="160000"/>
                    </a:schemeClr>
                  </a:gs>
                </a:gsLst>
                <a:lin ang="8100000" scaled="1"/>
                <a:tileRect/>
              </a:gra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ru-RU" sz="2800" b="1" i="1" dirty="0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ru-RU" sz="2800" b="1" i="1" dirty="0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𝟔</m:t>
                          </m:r>
                        </m:num>
                        <m:den>
                          <m:r>
                            <a:rPr lang="ru-RU" sz="2800" b="1" i="1" dirty="0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𝟒</m:t>
                          </m:r>
                        </m:den>
                      </m:f>
                      <m:r>
                        <a:rPr lang="ru-RU" sz="2800" b="1" i="1" dirty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ru-RU" sz="2800" b="1" i="1" dirty="0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ru-RU" sz="2800" b="1" i="1" dirty="0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𝟒𝟓𝟎𝟎</m:t>
                          </m:r>
                        </m:num>
                        <m:den>
                          <m:r>
                            <a:rPr lang="en-US" sz="2800" b="1" i="1" dirty="0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𝒙</m:t>
                          </m:r>
                        </m:den>
                      </m:f>
                    </m:oMath>
                  </m:oMathPara>
                </a14:m>
                <a:endParaRPr lang="ru-RU" sz="2800" b="1" dirty="0">
                  <a:solidFill>
                    <a:schemeClr val="bg1"/>
                  </a:solidFill>
                </a:endParaRPr>
              </a:p>
              <a:p>
                <a:pPr algn="ctr" fontAlgn="auto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2800" b="1" dirty="0">
                    <a:solidFill>
                      <a:schemeClr val="bg1"/>
                    </a:solidFill>
                  </a:rPr>
                  <a:t>X</a:t>
                </a:r>
                <a:r>
                  <a:rPr lang="ru-RU" sz="2800" b="1" dirty="0">
                    <a:solidFill>
                      <a:schemeClr val="bg1"/>
                    </a:solidFill>
                  </a:rPr>
                  <a:t> = </a:t>
                </a:r>
                <a:r>
                  <a:rPr lang="en-US" sz="2800" b="1" dirty="0">
                    <a:solidFill>
                      <a:schemeClr val="bg1"/>
                    </a:solidFill>
                  </a:rPr>
                  <a:t>4*4500</a:t>
                </a:r>
                <a:r>
                  <a:rPr lang="ru-RU" sz="2800" b="1" dirty="0">
                    <a:solidFill>
                      <a:schemeClr val="bg1"/>
                    </a:solidFill>
                  </a:rPr>
                  <a:t>/6</a:t>
                </a:r>
              </a:p>
            </p:txBody>
          </p:sp>
        </mc:Choice>
        <mc:Fallback xmlns="">
          <p:sp>
            <p:nvSpPr>
              <p:cNvPr id="38" name="Скругленная прямоугольная выноска 36">
                <a:extLst>
                  <a:ext uri="{FF2B5EF4-FFF2-40B4-BE49-F238E27FC236}">
                    <a16:creationId xmlns:a16="http://schemas.microsoft.com/office/drawing/2014/main" id="{EB6837E1-E301-4AE3-AF47-4657AC0FEBB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92080" y="3108296"/>
                <a:ext cx="2924944" cy="1846660"/>
              </a:xfrm>
              <a:prstGeom prst="wedgeRoundRectCallout">
                <a:avLst>
                  <a:gd name="adj1" fmla="val -108158"/>
                  <a:gd name="adj2" fmla="val 57404"/>
                  <a:gd name="adj3" fmla="val 16667"/>
                </a:avLst>
              </a:prstGeom>
              <a:blipFill>
                <a:blip r:embed="rId3"/>
                <a:stretch>
                  <a:fillRect b="-1818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68AA7C02-E695-4CF0-853C-ED65C41C314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35696" y="4923244"/>
            <a:ext cx="2310584" cy="859611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  <p:bldP spid="38" grpId="0" animBg="1"/>
      <p:bldP spid="38" grpId="1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24578" name="Rectangle 5"/>
          <p:cNvSpPr>
            <a:spLocks noChangeArrowheads="1"/>
          </p:cNvSpPr>
          <p:nvPr/>
        </p:nvSpPr>
        <p:spPr bwMode="auto">
          <a:xfrm>
            <a:off x="0" y="11334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24579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24580" name="Rectangle 9"/>
          <p:cNvSpPr>
            <a:spLocks noChangeArrowheads="1"/>
          </p:cNvSpPr>
          <p:nvPr/>
        </p:nvSpPr>
        <p:spPr bwMode="auto">
          <a:xfrm>
            <a:off x="0" y="8001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24581" name="Rectangle 1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24582" name="Rectangle 12"/>
          <p:cNvSpPr>
            <a:spLocks noChangeArrowheads="1"/>
          </p:cNvSpPr>
          <p:nvPr/>
        </p:nvSpPr>
        <p:spPr bwMode="auto">
          <a:xfrm>
            <a:off x="0" y="11334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30" name="Управляющая кнопка: в начало 29">
            <a:hlinkClick r:id="rId2" action="ppaction://hlinksldjump" highlightClick="1"/>
          </p:cNvPr>
          <p:cNvSpPr/>
          <p:nvPr/>
        </p:nvSpPr>
        <p:spPr>
          <a:xfrm rot="5400000">
            <a:off x="8158163" y="5486400"/>
            <a:ext cx="614362" cy="928688"/>
          </a:xfrm>
          <a:prstGeom prst="actionButtonBeginning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24597" name="Rectangle 1"/>
          <p:cNvSpPr>
            <a:spLocks noChangeArrowheads="1"/>
          </p:cNvSpPr>
          <p:nvPr/>
        </p:nvSpPr>
        <p:spPr bwMode="auto">
          <a:xfrm>
            <a:off x="357188" y="-95606"/>
            <a:ext cx="8786812" cy="23391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>
              <a:tabLst>
                <a:tab pos="1765300" algn="l"/>
                <a:tab pos="2895600" algn="l"/>
                <a:tab pos="4038600" algn="l"/>
              </a:tabLst>
            </a:pPr>
            <a:r>
              <a:rPr lang="ru-RU" sz="3200" b="1" dirty="0">
                <a:solidFill>
                  <a:srgbClr val="0070C0"/>
                </a:solidFill>
                <a:latin typeface="Calibri" pitchFamily="34" charset="0"/>
                <a:ea typeface="Times New Roman" pitchFamily="18" charset="0"/>
                <a:cs typeface="Century Schoolbook"/>
              </a:rPr>
              <a:t>4</a:t>
            </a:r>
            <a:r>
              <a:rPr lang="en-US" sz="3200" b="1" dirty="0">
                <a:solidFill>
                  <a:srgbClr val="0070C0"/>
                </a:solidFill>
                <a:latin typeface="Calibri" pitchFamily="34" charset="0"/>
                <a:ea typeface="Times New Roman" pitchFamily="18" charset="0"/>
                <a:cs typeface="Century Schoolbook"/>
              </a:rPr>
              <a:t>.</a:t>
            </a:r>
            <a:r>
              <a:rPr lang="ru-RU" sz="3200" b="1" dirty="0">
                <a:solidFill>
                  <a:srgbClr val="0070C0"/>
                </a:solidFill>
                <a:latin typeface="Calibri" pitchFamily="34" charset="0"/>
                <a:ea typeface="Times New Roman" pitchFamily="18" charset="0"/>
                <a:cs typeface="Century Schoolbook"/>
              </a:rPr>
              <a:t> </a:t>
            </a:r>
          </a:p>
          <a:p>
            <a:pPr algn="ctr">
              <a:tabLst>
                <a:tab pos="1765300" algn="l"/>
                <a:tab pos="2895600" algn="l"/>
                <a:tab pos="4038600" algn="l"/>
              </a:tabLst>
            </a:pPr>
            <a:r>
              <a:rPr lang="ru-RU" sz="3200" b="1" dirty="0">
                <a:solidFill>
                  <a:srgbClr val="0070C0"/>
                </a:solidFill>
                <a:latin typeface="Calibri" pitchFamily="34" charset="0"/>
                <a:ea typeface="Times New Roman" pitchFamily="18" charset="0"/>
                <a:cs typeface="Century Schoolbook"/>
              </a:rPr>
              <a:t>5 обучающихся выполняют работу за 12 минут. За сколько минут они выполнят эту работу втроем?</a:t>
            </a:r>
            <a:endParaRPr lang="ru-RU" sz="3200" b="1" dirty="0">
              <a:solidFill>
                <a:srgbClr val="0070C0"/>
              </a:solidFill>
              <a:ea typeface="Times New Roman" pitchFamily="18" charset="0"/>
              <a:cs typeface="Century Schoolbook"/>
            </a:endParaRPr>
          </a:p>
          <a:p>
            <a:pPr eaLnBrk="0" hangingPunct="0">
              <a:tabLst>
                <a:tab pos="1765300" algn="l"/>
                <a:tab pos="2895600" algn="l"/>
                <a:tab pos="4038600" algn="l"/>
              </a:tabLst>
            </a:pPr>
            <a:endParaRPr lang="ru-RU" dirty="0">
              <a:ea typeface="Times New Roman" pitchFamily="18" charset="0"/>
              <a:cs typeface="Century Schoolbook"/>
            </a:endParaRPr>
          </a:p>
        </p:txBody>
      </p:sp>
      <p:sp>
        <p:nvSpPr>
          <p:cNvPr id="24598" name="Rectangle 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24599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n-US" sz="1100">
                <a:latin typeface="Calibri" pitchFamily="34" charset="0"/>
                <a:cs typeface="Times New Roman" pitchFamily="18" charset="0"/>
              </a:rPr>
              <a:t> </a:t>
            </a:r>
            <a:r>
              <a:rPr lang="en-US" sz="2800">
                <a:latin typeface="Calibri" pitchFamily="34" charset="0"/>
                <a:cs typeface="Times New Roman" pitchFamily="18" charset="0"/>
              </a:rPr>
              <a:t>  </a:t>
            </a:r>
            <a:endParaRPr lang="en-US"/>
          </a:p>
        </p:txBody>
      </p:sp>
      <p:sp>
        <p:nvSpPr>
          <p:cNvPr id="24600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24601" name="Rectangle 8"/>
          <p:cNvSpPr>
            <a:spLocks noChangeArrowheads="1"/>
          </p:cNvSpPr>
          <p:nvPr/>
        </p:nvSpPr>
        <p:spPr bwMode="auto">
          <a:xfrm>
            <a:off x="0" y="15049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>
              <a:tabLst>
                <a:tab pos="3724275" algn="l"/>
              </a:tabLst>
            </a:pPr>
            <a:endParaRPr lang="ru-RU"/>
          </a:p>
        </p:txBody>
      </p:sp>
      <p:sp>
        <p:nvSpPr>
          <p:cNvPr id="24602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24603" name="Rectangle 11"/>
          <p:cNvSpPr>
            <a:spLocks noChangeArrowheads="1"/>
          </p:cNvSpPr>
          <p:nvPr/>
        </p:nvSpPr>
        <p:spPr bwMode="auto">
          <a:xfrm>
            <a:off x="0" y="8667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n-US" sz="2600">
                <a:latin typeface="Calibri" pitchFamily="34" charset="0"/>
                <a:cs typeface="Times New Roman" pitchFamily="18" charset="0"/>
              </a:rPr>
              <a:t> </a:t>
            </a:r>
            <a:r>
              <a:rPr lang="ru-RU" sz="1100"/>
              <a:t> </a:t>
            </a:r>
            <a:endParaRPr lang="ru-RU"/>
          </a:p>
        </p:txBody>
      </p:sp>
      <p:sp>
        <p:nvSpPr>
          <p:cNvPr id="24604" name="Rectangle 1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24605" name="Rectangle 14"/>
          <p:cNvSpPr>
            <a:spLocks noChangeArrowheads="1"/>
          </p:cNvSpPr>
          <p:nvPr/>
        </p:nvSpPr>
        <p:spPr bwMode="auto">
          <a:xfrm>
            <a:off x="0" y="15049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3BEFB565-E352-40FC-A6B6-2F1E569519FF}"/>
              </a:ext>
            </a:extLst>
          </p:cNvPr>
          <p:cNvSpPr txBox="1"/>
          <p:nvPr/>
        </p:nvSpPr>
        <p:spPr>
          <a:xfrm>
            <a:off x="2922195" y="1983458"/>
            <a:ext cx="2804217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schemeClr val="accent2">
                    <a:lumMod val="75000"/>
                  </a:schemeClr>
                </a:solidFill>
              </a:rPr>
              <a:t>ответ:</a:t>
            </a:r>
            <a:r>
              <a:rPr lang="en-US" sz="3600" b="1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ru-RU" sz="3600" b="1" dirty="0">
                <a:solidFill>
                  <a:schemeClr val="accent2">
                    <a:lumMod val="75000"/>
                  </a:schemeClr>
                </a:solidFill>
              </a:rPr>
              <a:t>20</a:t>
            </a:r>
            <a:endParaRPr lang="ru-RU" sz="3600" dirty="0">
              <a:solidFill>
                <a:schemeClr val="bg1">
                  <a:lumMod val="95000"/>
                  <a:lumOff val="5000"/>
                </a:schemeClr>
              </a:solidFill>
              <a:latin typeface="+mn-lt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9" name="Скругленная прямоугольная выноска 36">
                <a:extLst>
                  <a:ext uri="{FF2B5EF4-FFF2-40B4-BE49-F238E27FC236}">
                    <a16:creationId xmlns:a16="http://schemas.microsoft.com/office/drawing/2014/main" id="{E814F687-AF17-4D2D-866A-B9474E5771C5}"/>
                  </a:ext>
                </a:extLst>
              </p:cNvPr>
              <p:cNvSpPr/>
              <p:nvPr/>
            </p:nvSpPr>
            <p:spPr>
              <a:xfrm>
                <a:off x="5292080" y="3108296"/>
                <a:ext cx="2924944" cy="1846660"/>
              </a:xfrm>
              <a:prstGeom prst="wedgeRoundRectCallout">
                <a:avLst>
                  <a:gd name="adj1" fmla="val -108158"/>
                  <a:gd name="adj2" fmla="val 57404"/>
                  <a:gd name="adj3" fmla="val 16667"/>
                </a:avLst>
              </a:prstGeom>
              <a:gradFill flip="none" rotWithShape="1">
                <a:gsLst>
                  <a:gs pos="0">
                    <a:schemeClr val="accent1">
                      <a:tint val="66000"/>
                      <a:satMod val="160000"/>
                    </a:schemeClr>
                  </a:gs>
                  <a:gs pos="50000">
                    <a:schemeClr val="accent1">
                      <a:tint val="44500"/>
                      <a:satMod val="160000"/>
                    </a:schemeClr>
                  </a:gs>
                  <a:gs pos="100000">
                    <a:schemeClr val="accent1">
                      <a:tint val="23500"/>
                      <a:satMod val="160000"/>
                    </a:schemeClr>
                  </a:gs>
                </a:gsLst>
                <a:lin ang="8100000" scaled="1"/>
                <a:tileRect/>
              </a:gra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ru-RU" sz="2800" b="1" i="1" dirty="0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ru-RU" sz="2800" b="1" i="1" dirty="0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𝟓</m:t>
                          </m:r>
                        </m:num>
                        <m:den>
                          <m:r>
                            <a:rPr lang="ru-RU" sz="2800" b="1" i="1" dirty="0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𝟑</m:t>
                          </m:r>
                        </m:den>
                      </m:f>
                      <m:r>
                        <a:rPr lang="ru-RU" sz="2800" b="1" i="1" dirty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ru-RU" sz="2800" b="1" i="1" dirty="0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800" b="1" i="1" dirty="0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𝒙</m:t>
                          </m:r>
                        </m:num>
                        <m:den>
                          <m:r>
                            <a:rPr lang="en-US" sz="2800" b="1" i="1" dirty="0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𝟏𝟐</m:t>
                          </m:r>
                        </m:den>
                      </m:f>
                    </m:oMath>
                  </m:oMathPara>
                </a14:m>
                <a:endParaRPr lang="ru-RU" sz="2800" b="1" dirty="0">
                  <a:solidFill>
                    <a:schemeClr val="bg1"/>
                  </a:solidFill>
                </a:endParaRPr>
              </a:p>
              <a:p>
                <a:pPr algn="ctr" fontAlgn="auto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2800" b="1" dirty="0">
                    <a:solidFill>
                      <a:schemeClr val="bg1"/>
                    </a:solidFill>
                  </a:rPr>
                  <a:t>X</a:t>
                </a:r>
                <a:r>
                  <a:rPr lang="ru-RU" sz="2800" b="1" dirty="0">
                    <a:solidFill>
                      <a:schemeClr val="bg1"/>
                    </a:solidFill>
                  </a:rPr>
                  <a:t> = 5*12/3=20</a:t>
                </a:r>
              </a:p>
            </p:txBody>
          </p:sp>
        </mc:Choice>
        <mc:Fallback xmlns="">
          <p:sp>
            <p:nvSpPr>
              <p:cNvPr id="39" name="Скругленная прямоугольная выноска 36">
                <a:extLst>
                  <a:ext uri="{FF2B5EF4-FFF2-40B4-BE49-F238E27FC236}">
                    <a16:creationId xmlns:a16="http://schemas.microsoft.com/office/drawing/2014/main" id="{E814F687-AF17-4D2D-866A-B9474E5771C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92080" y="3108296"/>
                <a:ext cx="2924944" cy="1846660"/>
              </a:xfrm>
              <a:prstGeom prst="wedgeRoundRectCallout">
                <a:avLst>
                  <a:gd name="adj1" fmla="val -108158"/>
                  <a:gd name="adj2" fmla="val 57404"/>
                  <a:gd name="adj3" fmla="val 16667"/>
                </a:avLst>
              </a:prstGeom>
              <a:blipFill>
                <a:blip r:embed="rId3"/>
                <a:stretch>
                  <a:fillRect b="-1818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3" name="Управляющая кнопка: настраиваемая 92">
            <a:hlinkClick r:id="" action="ppaction://noaction" highlightClick="1"/>
          </p:cNvPr>
          <p:cNvSpPr/>
          <p:nvPr/>
        </p:nvSpPr>
        <p:spPr>
          <a:xfrm>
            <a:off x="1568466" y="4954956"/>
            <a:ext cx="2286000" cy="642938"/>
          </a:xfrm>
          <a:prstGeom prst="actionButtonBlank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>
                <a:solidFill>
                  <a:schemeClr val="bg1"/>
                </a:solidFill>
              </a:rPr>
              <a:t>проверка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39" grpId="0" animBg="1"/>
      <p:bldP spid="39" grpId="1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TextBox 1"/>
          <p:cNvSpPr txBox="1">
            <a:spLocks noChangeArrowheads="1"/>
          </p:cNvSpPr>
          <p:nvPr/>
        </p:nvSpPr>
        <p:spPr bwMode="auto">
          <a:xfrm>
            <a:off x="1187450" y="692150"/>
            <a:ext cx="7321550" cy="1077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 b="1">
                <a:solidFill>
                  <a:srgbClr val="0070C0"/>
                </a:solidFill>
                <a:latin typeface="Calibri" pitchFamily="34" charset="0"/>
              </a:rPr>
              <a:t>Какой буквой обозначается массовая доля?</a:t>
            </a:r>
            <a:endParaRPr lang="ru-RU" sz="3200">
              <a:solidFill>
                <a:srgbClr val="0070C0"/>
              </a:solidFill>
              <a:latin typeface="Calibri" pitchFamily="34" charset="0"/>
            </a:endParaRPr>
          </a:p>
        </p:txBody>
      </p:sp>
      <p:sp>
        <p:nvSpPr>
          <p:cNvPr id="25602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25603" name="Rectangle 5"/>
          <p:cNvSpPr>
            <a:spLocks noChangeArrowheads="1"/>
          </p:cNvSpPr>
          <p:nvPr/>
        </p:nvSpPr>
        <p:spPr bwMode="auto">
          <a:xfrm>
            <a:off x="0" y="11334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25604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25605" name="Rectangle 9"/>
          <p:cNvSpPr>
            <a:spLocks noChangeArrowheads="1"/>
          </p:cNvSpPr>
          <p:nvPr/>
        </p:nvSpPr>
        <p:spPr bwMode="auto">
          <a:xfrm>
            <a:off x="0" y="8001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25606" name="Rectangle 1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25607" name="Rectangle 12"/>
          <p:cNvSpPr>
            <a:spLocks noChangeArrowheads="1"/>
          </p:cNvSpPr>
          <p:nvPr/>
        </p:nvSpPr>
        <p:spPr bwMode="auto">
          <a:xfrm>
            <a:off x="0" y="11334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23" name="Управляющая кнопка: настраиваемая 22">
            <a:hlinkClick r:id="" action="ppaction://noaction" highlightClick="1"/>
          </p:cNvPr>
          <p:cNvSpPr/>
          <p:nvPr/>
        </p:nvSpPr>
        <p:spPr>
          <a:xfrm>
            <a:off x="357158" y="2500306"/>
            <a:ext cx="714380" cy="571504"/>
          </a:xfrm>
          <a:prstGeom prst="actionButtonBlank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000" dirty="0">
                <a:solidFill>
                  <a:sysClr val="windowText" lastClr="000000"/>
                </a:solidFill>
              </a:rPr>
              <a:t>1</a:t>
            </a:r>
            <a:endParaRPr lang="ru-RU" sz="4000" dirty="0">
              <a:solidFill>
                <a:sysClr val="windowText" lastClr="000000"/>
              </a:solidFill>
            </a:endParaRPr>
          </a:p>
        </p:txBody>
      </p:sp>
      <p:sp>
        <p:nvSpPr>
          <p:cNvPr id="28" name="Управляющая кнопка: настраиваемая 27">
            <a:hlinkClick r:id="" action="ppaction://noaction" highlightClick="1"/>
          </p:cNvPr>
          <p:cNvSpPr/>
          <p:nvPr/>
        </p:nvSpPr>
        <p:spPr>
          <a:xfrm>
            <a:off x="357158" y="3643314"/>
            <a:ext cx="714380" cy="571504"/>
          </a:xfrm>
          <a:prstGeom prst="actionButtonBlank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000" dirty="0">
                <a:solidFill>
                  <a:sysClr val="windowText" lastClr="000000"/>
                </a:solidFill>
              </a:rPr>
              <a:t>2</a:t>
            </a:r>
            <a:endParaRPr lang="ru-RU" sz="4000" dirty="0">
              <a:solidFill>
                <a:sysClr val="windowText" lastClr="000000"/>
              </a:solidFill>
            </a:endParaRPr>
          </a:p>
        </p:txBody>
      </p:sp>
      <p:sp>
        <p:nvSpPr>
          <p:cNvPr id="32" name="Управляющая кнопка: настраиваемая 31">
            <a:hlinkClick r:id="" action="ppaction://noaction" highlightClick="1"/>
          </p:cNvPr>
          <p:cNvSpPr/>
          <p:nvPr/>
        </p:nvSpPr>
        <p:spPr>
          <a:xfrm>
            <a:off x="5072066" y="2571744"/>
            <a:ext cx="714380" cy="571504"/>
          </a:xfrm>
          <a:prstGeom prst="actionButtonBlank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dirty="0">
                <a:solidFill>
                  <a:sysClr val="windowText" lastClr="000000"/>
                </a:solidFill>
              </a:rPr>
              <a:t>3</a:t>
            </a:r>
          </a:p>
        </p:txBody>
      </p:sp>
      <p:sp>
        <p:nvSpPr>
          <p:cNvPr id="35" name="Управляющая кнопка: настраиваемая 34">
            <a:hlinkClick r:id="" action="ppaction://noaction" highlightClick="1"/>
          </p:cNvPr>
          <p:cNvSpPr/>
          <p:nvPr/>
        </p:nvSpPr>
        <p:spPr>
          <a:xfrm>
            <a:off x="5072066" y="3643314"/>
            <a:ext cx="714380" cy="571504"/>
          </a:xfrm>
          <a:prstGeom prst="actionButtonBlank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dirty="0">
                <a:solidFill>
                  <a:sysClr val="windowText" lastClr="000000"/>
                </a:solidFill>
              </a:rPr>
              <a:t>4</a:t>
            </a:r>
          </a:p>
        </p:txBody>
      </p:sp>
      <p:sp>
        <p:nvSpPr>
          <p:cNvPr id="43" name="Скругленная прямоугольная выноска 42"/>
          <p:cNvSpPr/>
          <p:nvPr/>
        </p:nvSpPr>
        <p:spPr>
          <a:xfrm>
            <a:off x="2266950" y="1916113"/>
            <a:ext cx="1928813" cy="571500"/>
          </a:xfrm>
          <a:prstGeom prst="wedgeRoundRectCallout">
            <a:avLst>
              <a:gd name="adj1" fmla="val -62377"/>
              <a:gd name="adj2" fmla="val 95267"/>
              <a:gd name="adj3" fmla="val 16667"/>
            </a:avLst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solidFill>
                  <a:schemeClr val="bg1"/>
                </a:solidFill>
              </a:rPr>
              <a:t>Подумай</a:t>
            </a:r>
            <a:r>
              <a:rPr lang="en-US" sz="2800" dirty="0">
                <a:solidFill>
                  <a:schemeClr val="bg1"/>
                </a:solidFill>
              </a:rPr>
              <a:t>!</a:t>
            </a:r>
            <a:endParaRPr lang="ru-RU" sz="2800" dirty="0">
              <a:solidFill>
                <a:schemeClr val="bg1"/>
              </a:solidFill>
            </a:endParaRPr>
          </a:p>
        </p:txBody>
      </p:sp>
      <p:sp>
        <p:nvSpPr>
          <p:cNvPr id="22" name="Скругленная прямоугольная выноска 21"/>
          <p:cNvSpPr/>
          <p:nvPr/>
        </p:nvSpPr>
        <p:spPr>
          <a:xfrm>
            <a:off x="2928938" y="3214688"/>
            <a:ext cx="1857375" cy="500062"/>
          </a:xfrm>
          <a:prstGeom prst="wedgeRoundRectCallout">
            <a:avLst>
              <a:gd name="adj1" fmla="val -65170"/>
              <a:gd name="adj2" fmla="val 134714"/>
              <a:gd name="adj3" fmla="val 16667"/>
            </a:avLst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solidFill>
                  <a:schemeClr val="bg1"/>
                </a:solidFill>
              </a:rPr>
              <a:t>Подумай</a:t>
            </a:r>
            <a:r>
              <a:rPr lang="en-US" sz="2800" dirty="0">
                <a:solidFill>
                  <a:schemeClr val="bg1"/>
                </a:solidFill>
              </a:rPr>
              <a:t>!</a:t>
            </a:r>
            <a:endParaRPr lang="ru-RU" sz="2800" dirty="0">
              <a:solidFill>
                <a:schemeClr val="bg1"/>
              </a:solidFill>
            </a:endParaRPr>
          </a:p>
        </p:txBody>
      </p:sp>
      <p:sp>
        <p:nvSpPr>
          <p:cNvPr id="24" name="Скругленная прямоугольная выноска 23"/>
          <p:cNvSpPr/>
          <p:nvPr/>
        </p:nvSpPr>
        <p:spPr>
          <a:xfrm>
            <a:off x="7215188" y="1643063"/>
            <a:ext cx="1928812" cy="642937"/>
          </a:xfrm>
          <a:prstGeom prst="wedgeRoundRectCallout">
            <a:avLst>
              <a:gd name="adj1" fmla="val -71551"/>
              <a:gd name="adj2" fmla="val 115052"/>
              <a:gd name="adj3" fmla="val 16667"/>
            </a:avLst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solidFill>
                  <a:schemeClr val="bg1"/>
                </a:solidFill>
              </a:rPr>
              <a:t>Подумай</a:t>
            </a:r>
            <a:r>
              <a:rPr lang="en-US" sz="2800" dirty="0">
                <a:solidFill>
                  <a:schemeClr val="bg1"/>
                </a:solidFill>
              </a:rPr>
              <a:t>!</a:t>
            </a:r>
            <a:endParaRPr lang="ru-RU" sz="2800" dirty="0">
              <a:solidFill>
                <a:schemeClr val="bg1"/>
              </a:solidFill>
            </a:endParaRPr>
          </a:p>
        </p:txBody>
      </p:sp>
      <p:sp>
        <p:nvSpPr>
          <p:cNvPr id="29" name="Скругленная прямоугольная выноска 28"/>
          <p:cNvSpPr/>
          <p:nvPr/>
        </p:nvSpPr>
        <p:spPr>
          <a:xfrm>
            <a:off x="7500938" y="3143250"/>
            <a:ext cx="1643062" cy="428625"/>
          </a:xfrm>
          <a:prstGeom prst="wedgeRoundRectCallout">
            <a:avLst>
              <a:gd name="adj1" fmla="val -62442"/>
              <a:gd name="adj2" fmla="val 183869"/>
              <a:gd name="adj3" fmla="val 16667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solidFill>
                  <a:schemeClr val="bg1"/>
                </a:solidFill>
              </a:rPr>
              <a:t>Верно!!!</a:t>
            </a:r>
          </a:p>
        </p:txBody>
      </p:sp>
      <p:sp>
        <p:nvSpPr>
          <p:cNvPr id="30" name="Управляющая кнопка: в начало 29">
            <a:hlinkClick r:id="rId2" action="ppaction://hlinksldjump" highlightClick="1"/>
          </p:cNvPr>
          <p:cNvSpPr/>
          <p:nvPr/>
        </p:nvSpPr>
        <p:spPr>
          <a:xfrm rot="5400000">
            <a:off x="8158163" y="5486400"/>
            <a:ext cx="614362" cy="928688"/>
          </a:xfrm>
          <a:prstGeom prst="actionButtonBeginning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25625" name="Rectangle 1"/>
          <p:cNvSpPr>
            <a:spLocks noChangeArrowheads="1"/>
          </p:cNvSpPr>
          <p:nvPr/>
        </p:nvSpPr>
        <p:spPr bwMode="auto">
          <a:xfrm>
            <a:off x="684213" y="733425"/>
            <a:ext cx="542925" cy="585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>
              <a:tabLst>
                <a:tab pos="1778000" algn="l"/>
                <a:tab pos="2946400" algn="l"/>
                <a:tab pos="4102100" algn="l"/>
              </a:tabLst>
            </a:pPr>
            <a:r>
              <a:rPr lang="ru-RU" sz="3200" b="1">
                <a:solidFill>
                  <a:srgbClr val="0070C0"/>
                </a:solidFill>
                <a:latin typeface="Calibri" pitchFamily="34" charset="0"/>
                <a:ea typeface="Times New Roman" pitchFamily="18" charset="0"/>
                <a:cs typeface="Century Schoolbook"/>
              </a:rPr>
              <a:t>5.</a:t>
            </a:r>
            <a:r>
              <a:rPr lang="en-US" sz="3200">
                <a:solidFill>
                  <a:srgbClr val="0070C0"/>
                </a:solidFill>
                <a:latin typeface="Calibri" pitchFamily="34" charset="0"/>
                <a:ea typeface="Times New Roman" pitchFamily="18" charset="0"/>
                <a:cs typeface="Century Schoolbook"/>
              </a:rPr>
              <a:t>  </a:t>
            </a:r>
            <a:endParaRPr lang="ru-RU" sz="3200">
              <a:solidFill>
                <a:srgbClr val="0070C0"/>
              </a:solidFill>
              <a:ea typeface="Times New Roman" pitchFamily="18" charset="0"/>
              <a:cs typeface="Century Schoolbook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331913" y="2205038"/>
            <a:ext cx="792162" cy="9223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dirty="0">
                <a:solidFill>
                  <a:srgbClr val="C00000"/>
                </a:solidFill>
                <a:latin typeface="+mn-lt"/>
              </a:rPr>
              <a:t>r</a:t>
            </a:r>
            <a:endParaRPr lang="ru-RU" sz="5400" dirty="0">
              <a:solidFill>
                <a:srgbClr val="C00000"/>
              </a:solidFill>
              <a:latin typeface="+mn-lt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331913" y="3357563"/>
            <a:ext cx="792162" cy="9223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dirty="0">
                <a:solidFill>
                  <a:srgbClr val="C00000"/>
                </a:solidFill>
                <a:latin typeface="+mn-lt"/>
              </a:rPr>
              <a:t>g</a:t>
            </a:r>
            <a:endParaRPr lang="ru-RU" sz="5400" dirty="0">
              <a:solidFill>
                <a:srgbClr val="C00000"/>
              </a:solidFill>
              <a:latin typeface="+mn-lt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6011863" y="2205038"/>
            <a:ext cx="792162" cy="9223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dirty="0">
                <a:solidFill>
                  <a:srgbClr val="C00000"/>
                </a:solidFill>
                <a:latin typeface="+mn-lt"/>
              </a:rPr>
              <a:t>k</a:t>
            </a:r>
            <a:endParaRPr lang="ru-RU" sz="5400" dirty="0">
              <a:solidFill>
                <a:srgbClr val="C00000"/>
              </a:solidFill>
              <a:latin typeface="+mn-lt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6084888" y="3429000"/>
            <a:ext cx="792162" cy="9239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dirty="0">
                <a:solidFill>
                  <a:srgbClr val="C00000"/>
                </a:solidFill>
                <a:latin typeface="Monotype Corsiva" pitchFamily="66" charset="0"/>
              </a:rPr>
              <a:t>w</a:t>
            </a:r>
            <a:endParaRPr lang="ru-RU" sz="5400" dirty="0">
              <a:solidFill>
                <a:srgbClr val="C0000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xit" presetSubtype="0" fill="hold" grpId="1" nodeType="after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2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"/>
                            </p:stCondLst>
                            <p:childTnLst>
                              <p:par>
                                <p:cTn id="29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</p:childTnLst>
        </p:cTn>
      </p:par>
    </p:tnLst>
    <p:bldLst>
      <p:bldP spid="43" grpId="0" animBg="1"/>
      <p:bldP spid="43" grpId="1" animBg="1"/>
      <p:bldP spid="22" grpId="0" animBg="1"/>
      <p:bldP spid="22" grpId="1" animBg="1"/>
      <p:bldP spid="24" grpId="0" animBg="1"/>
      <p:bldP spid="24" grpId="1" animBg="1"/>
      <p:bldP spid="2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TextBox 1"/>
          <p:cNvSpPr txBox="1">
            <a:spLocks noChangeArrowheads="1"/>
          </p:cNvSpPr>
          <p:nvPr/>
        </p:nvSpPr>
        <p:spPr bwMode="auto">
          <a:xfrm>
            <a:off x="827088" y="404813"/>
            <a:ext cx="7561262" cy="1076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 b="1" dirty="0">
                <a:solidFill>
                  <a:srgbClr val="0070C0"/>
                </a:solidFill>
                <a:latin typeface="Calibri" pitchFamily="34" charset="0"/>
              </a:rPr>
              <a:t>По какой формуле рассчитывается массовая доля?</a:t>
            </a:r>
            <a:endParaRPr lang="ru-RU" sz="3200" dirty="0">
              <a:solidFill>
                <a:srgbClr val="0070C0"/>
              </a:solidFill>
              <a:latin typeface="Calibri" pitchFamily="34" charset="0"/>
            </a:endParaRPr>
          </a:p>
        </p:txBody>
      </p:sp>
      <p:sp>
        <p:nvSpPr>
          <p:cNvPr id="26626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26627" name="Rectangle 5"/>
          <p:cNvSpPr>
            <a:spLocks noChangeArrowheads="1"/>
          </p:cNvSpPr>
          <p:nvPr/>
        </p:nvSpPr>
        <p:spPr bwMode="auto">
          <a:xfrm>
            <a:off x="0" y="11334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26628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26629" name="Rectangle 9"/>
          <p:cNvSpPr>
            <a:spLocks noChangeArrowheads="1"/>
          </p:cNvSpPr>
          <p:nvPr/>
        </p:nvSpPr>
        <p:spPr bwMode="auto">
          <a:xfrm>
            <a:off x="0" y="8001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26630" name="Rectangle 1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26631" name="Rectangle 12"/>
          <p:cNvSpPr>
            <a:spLocks noChangeArrowheads="1"/>
          </p:cNvSpPr>
          <p:nvPr/>
        </p:nvSpPr>
        <p:spPr bwMode="auto">
          <a:xfrm>
            <a:off x="0" y="11334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23" name="Управляющая кнопка: настраиваемая 22">
            <a:hlinkClick r:id="" action="ppaction://noaction" highlightClick="1"/>
          </p:cNvPr>
          <p:cNvSpPr/>
          <p:nvPr/>
        </p:nvSpPr>
        <p:spPr>
          <a:xfrm>
            <a:off x="4716020" y="3645030"/>
            <a:ext cx="714380" cy="571504"/>
          </a:xfrm>
          <a:prstGeom prst="actionButtonBlank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dirty="0">
                <a:solidFill>
                  <a:sysClr val="windowText" lastClr="000000"/>
                </a:solidFill>
              </a:rPr>
              <a:t>4</a:t>
            </a:r>
          </a:p>
        </p:txBody>
      </p:sp>
      <p:sp>
        <p:nvSpPr>
          <p:cNvPr id="28" name="Управляющая кнопка: настраиваемая 27">
            <a:hlinkClick r:id="" action="ppaction://noaction" highlightClick="1"/>
          </p:cNvPr>
          <p:cNvSpPr/>
          <p:nvPr/>
        </p:nvSpPr>
        <p:spPr>
          <a:xfrm>
            <a:off x="357158" y="3643314"/>
            <a:ext cx="714380" cy="571504"/>
          </a:xfrm>
          <a:prstGeom prst="actionButtonBlank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000" dirty="0">
                <a:solidFill>
                  <a:sysClr val="windowText" lastClr="000000"/>
                </a:solidFill>
              </a:rPr>
              <a:t>2</a:t>
            </a:r>
            <a:endParaRPr lang="ru-RU" sz="4000" dirty="0">
              <a:solidFill>
                <a:sysClr val="windowText" lastClr="000000"/>
              </a:solidFill>
            </a:endParaRPr>
          </a:p>
        </p:txBody>
      </p:sp>
      <p:sp>
        <p:nvSpPr>
          <p:cNvPr id="32" name="Управляющая кнопка: настраиваемая 31">
            <a:hlinkClick r:id="" action="ppaction://noaction" highlightClick="1"/>
          </p:cNvPr>
          <p:cNvSpPr/>
          <p:nvPr/>
        </p:nvSpPr>
        <p:spPr>
          <a:xfrm>
            <a:off x="4716020" y="2276840"/>
            <a:ext cx="714380" cy="571504"/>
          </a:xfrm>
          <a:prstGeom prst="actionButtonBlank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dirty="0">
                <a:solidFill>
                  <a:sysClr val="windowText" lastClr="000000"/>
                </a:solidFill>
              </a:rPr>
              <a:t>3</a:t>
            </a:r>
          </a:p>
        </p:txBody>
      </p:sp>
      <p:sp>
        <p:nvSpPr>
          <p:cNvPr id="35" name="Управляющая кнопка: настраиваемая 34">
            <a:hlinkClick r:id="" action="ppaction://noaction" highlightClick="1"/>
          </p:cNvPr>
          <p:cNvSpPr/>
          <p:nvPr/>
        </p:nvSpPr>
        <p:spPr>
          <a:xfrm>
            <a:off x="357158" y="2214554"/>
            <a:ext cx="714380" cy="571504"/>
          </a:xfrm>
          <a:prstGeom prst="actionButtonBlank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dirty="0">
                <a:solidFill>
                  <a:sysClr val="windowText" lastClr="000000"/>
                </a:solidFill>
              </a:rPr>
              <a:t>1</a:t>
            </a:r>
          </a:p>
        </p:txBody>
      </p:sp>
      <p:sp>
        <p:nvSpPr>
          <p:cNvPr id="43" name="Скругленная прямоугольная выноска 42"/>
          <p:cNvSpPr/>
          <p:nvPr/>
        </p:nvSpPr>
        <p:spPr>
          <a:xfrm>
            <a:off x="7215188" y="3286125"/>
            <a:ext cx="1928812" cy="571500"/>
          </a:xfrm>
          <a:prstGeom prst="wedgeRoundRectCallout">
            <a:avLst>
              <a:gd name="adj1" fmla="val -62377"/>
              <a:gd name="adj2" fmla="val 95267"/>
              <a:gd name="adj3" fmla="val 16667"/>
            </a:avLst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solidFill>
                  <a:schemeClr val="bg1"/>
                </a:solidFill>
              </a:rPr>
              <a:t>Подумай</a:t>
            </a:r>
            <a:r>
              <a:rPr lang="en-US" sz="2800" dirty="0">
                <a:solidFill>
                  <a:schemeClr val="bg1"/>
                </a:solidFill>
              </a:rPr>
              <a:t>!</a:t>
            </a:r>
            <a:endParaRPr lang="ru-RU" sz="2800" dirty="0">
              <a:solidFill>
                <a:schemeClr val="bg1"/>
              </a:solidFill>
            </a:endParaRPr>
          </a:p>
        </p:txBody>
      </p:sp>
      <p:sp>
        <p:nvSpPr>
          <p:cNvPr id="22" name="Скругленная прямоугольная выноска 21"/>
          <p:cNvSpPr/>
          <p:nvPr/>
        </p:nvSpPr>
        <p:spPr>
          <a:xfrm>
            <a:off x="2928938" y="3214688"/>
            <a:ext cx="1857375" cy="500062"/>
          </a:xfrm>
          <a:prstGeom prst="wedgeRoundRectCallout">
            <a:avLst>
              <a:gd name="adj1" fmla="val -65170"/>
              <a:gd name="adj2" fmla="val 134714"/>
              <a:gd name="adj3" fmla="val 16667"/>
            </a:avLst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solidFill>
                  <a:schemeClr val="bg1"/>
                </a:solidFill>
              </a:rPr>
              <a:t>Подумай</a:t>
            </a:r>
            <a:r>
              <a:rPr lang="en-US" sz="2800" dirty="0">
                <a:solidFill>
                  <a:schemeClr val="bg1"/>
                </a:solidFill>
              </a:rPr>
              <a:t>!</a:t>
            </a:r>
            <a:endParaRPr lang="ru-RU" sz="2800" dirty="0">
              <a:solidFill>
                <a:schemeClr val="bg1"/>
              </a:solidFill>
            </a:endParaRPr>
          </a:p>
        </p:txBody>
      </p:sp>
      <p:sp>
        <p:nvSpPr>
          <p:cNvPr id="24" name="Скругленная прямоугольная выноска 23"/>
          <p:cNvSpPr/>
          <p:nvPr/>
        </p:nvSpPr>
        <p:spPr>
          <a:xfrm>
            <a:off x="7215188" y="1643063"/>
            <a:ext cx="1928812" cy="642937"/>
          </a:xfrm>
          <a:prstGeom prst="wedgeRoundRectCallout">
            <a:avLst>
              <a:gd name="adj1" fmla="val -71551"/>
              <a:gd name="adj2" fmla="val 115052"/>
              <a:gd name="adj3" fmla="val 16667"/>
            </a:avLst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solidFill>
                  <a:schemeClr val="bg1"/>
                </a:solidFill>
              </a:rPr>
              <a:t>Подумай</a:t>
            </a:r>
            <a:r>
              <a:rPr lang="en-US" sz="2800" dirty="0">
                <a:solidFill>
                  <a:schemeClr val="bg1"/>
                </a:solidFill>
              </a:rPr>
              <a:t>!</a:t>
            </a:r>
            <a:endParaRPr lang="ru-RU" sz="2800" dirty="0">
              <a:solidFill>
                <a:schemeClr val="bg1"/>
              </a:solidFill>
            </a:endParaRPr>
          </a:p>
        </p:txBody>
      </p:sp>
      <p:sp>
        <p:nvSpPr>
          <p:cNvPr id="29" name="Скругленная прямоугольная выноска 28"/>
          <p:cNvSpPr/>
          <p:nvPr/>
        </p:nvSpPr>
        <p:spPr>
          <a:xfrm>
            <a:off x="2428875" y="1571625"/>
            <a:ext cx="1643063" cy="428625"/>
          </a:xfrm>
          <a:prstGeom prst="wedgeRoundRectCallout">
            <a:avLst>
              <a:gd name="adj1" fmla="val -62442"/>
              <a:gd name="adj2" fmla="val 183869"/>
              <a:gd name="adj3" fmla="val 16667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solidFill>
                  <a:schemeClr val="bg1"/>
                </a:solidFill>
              </a:rPr>
              <a:t>Верно!!!</a:t>
            </a:r>
          </a:p>
        </p:txBody>
      </p:sp>
      <p:sp>
        <p:nvSpPr>
          <p:cNvPr id="30" name="Управляющая кнопка: в начало 29">
            <a:hlinkClick r:id="rId2" action="ppaction://hlinksldjump" highlightClick="1"/>
          </p:cNvPr>
          <p:cNvSpPr/>
          <p:nvPr/>
        </p:nvSpPr>
        <p:spPr>
          <a:xfrm rot="5400000">
            <a:off x="8158163" y="5486400"/>
            <a:ext cx="614362" cy="928688"/>
          </a:xfrm>
          <a:prstGeom prst="actionButtonBeginning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26649" name="Rectangle 1"/>
          <p:cNvSpPr>
            <a:spLocks noChangeArrowheads="1"/>
          </p:cNvSpPr>
          <p:nvPr/>
        </p:nvSpPr>
        <p:spPr bwMode="auto">
          <a:xfrm>
            <a:off x="466725" y="517525"/>
            <a:ext cx="542925" cy="585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>
              <a:tabLst>
                <a:tab pos="1778000" algn="l"/>
                <a:tab pos="2946400" algn="l"/>
                <a:tab pos="4102100" algn="l"/>
              </a:tabLst>
            </a:pPr>
            <a:r>
              <a:rPr lang="ru-RU" sz="3200" b="1">
                <a:solidFill>
                  <a:srgbClr val="0070C0"/>
                </a:solidFill>
                <a:latin typeface="Calibri" pitchFamily="34" charset="0"/>
                <a:ea typeface="Times New Roman" pitchFamily="18" charset="0"/>
                <a:cs typeface="Century Schoolbook"/>
              </a:rPr>
              <a:t>6</a:t>
            </a:r>
            <a:r>
              <a:rPr lang="en-US" sz="3200" b="1">
                <a:solidFill>
                  <a:srgbClr val="0070C0"/>
                </a:solidFill>
                <a:latin typeface="Calibri" pitchFamily="34" charset="0"/>
                <a:ea typeface="Times New Roman" pitchFamily="18" charset="0"/>
                <a:cs typeface="Century Schoolbook"/>
              </a:rPr>
              <a:t>.</a:t>
            </a:r>
            <a:r>
              <a:rPr lang="en-US" sz="3200">
                <a:solidFill>
                  <a:srgbClr val="0070C0"/>
                </a:solidFill>
                <a:latin typeface="Calibri" pitchFamily="34" charset="0"/>
                <a:ea typeface="Times New Roman" pitchFamily="18" charset="0"/>
                <a:cs typeface="Century Schoolbook"/>
              </a:rPr>
              <a:t>  </a:t>
            </a:r>
            <a:endParaRPr lang="ru-RU" sz="3200">
              <a:solidFill>
                <a:srgbClr val="0070C0"/>
              </a:solidFill>
              <a:ea typeface="Times New Roman" pitchFamily="18" charset="0"/>
              <a:cs typeface="Century Schoolbook"/>
            </a:endParaRPr>
          </a:p>
        </p:txBody>
      </p:sp>
      <p:sp>
        <p:nvSpPr>
          <p:cNvPr id="26650" name="TextBox 24"/>
          <p:cNvSpPr txBox="1">
            <a:spLocks noChangeArrowheads="1"/>
          </p:cNvSpPr>
          <p:nvPr/>
        </p:nvSpPr>
        <p:spPr bwMode="auto">
          <a:xfrm>
            <a:off x="1116013" y="2492375"/>
            <a:ext cx="3509962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dirty="0">
                <a:solidFill>
                  <a:srgbClr val="C00000"/>
                </a:solidFill>
                <a:latin typeface="Calibri" pitchFamily="34" charset="0"/>
              </a:rPr>
              <a:t>W=</a:t>
            </a:r>
            <a:r>
              <a:rPr lang="ru-RU" sz="2400" dirty="0">
                <a:solidFill>
                  <a:srgbClr val="C00000"/>
                </a:solidFill>
                <a:latin typeface="Calibri" pitchFamily="34" charset="0"/>
              </a:rPr>
              <a:t>м(в-</a:t>
            </a:r>
            <a:r>
              <a:rPr lang="ru-RU" sz="2400" dirty="0" err="1">
                <a:solidFill>
                  <a:srgbClr val="C00000"/>
                </a:solidFill>
                <a:latin typeface="Calibri" pitchFamily="34" charset="0"/>
              </a:rPr>
              <a:t>ва</a:t>
            </a:r>
            <a:r>
              <a:rPr lang="ru-RU" sz="2400" dirty="0">
                <a:solidFill>
                  <a:srgbClr val="C00000"/>
                </a:solidFill>
                <a:latin typeface="Calibri" pitchFamily="34" charset="0"/>
              </a:rPr>
              <a:t>)/м(р-</a:t>
            </a:r>
            <a:r>
              <a:rPr lang="ru-RU" sz="2400" dirty="0" err="1">
                <a:solidFill>
                  <a:srgbClr val="C00000"/>
                </a:solidFill>
                <a:latin typeface="Calibri" pitchFamily="34" charset="0"/>
              </a:rPr>
              <a:t>ра</a:t>
            </a:r>
            <a:r>
              <a:rPr lang="ru-RU" sz="2400" dirty="0">
                <a:solidFill>
                  <a:srgbClr val="C00000"/>
                </a:solidFill>
                <a:latin typeface="Calibri" pitchFamily="34" charset="0"/>
              </a:rPr>
              <a:t>) х100%</a:t>
            </a:r>
          </a:p>
        </p:txBody>
      </p:sp>
      <p:sp>
        <p:nvSpPr>
          <p:cNvPr id="26651" name="Прямоугольник 25"/>
          <p:cNvSpPr>
            <a:spLocks noChangeArrowheads="1"/>
          </p:cNvSpPr>
          <p:nvPr/>
        </p:nvSpPr>
        <p:spPr bwMode="auto">
          <a:xfrm>
            <a:off x="1187450" y="4005263"/>
            <a:ext cx="35941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dirty="0">
                <a:solidFill>
                  <a:srgbClr val="C00000"/>
                </a:solidFill>
                <a:latin typeface="Calibri" pitchFamily="34" charset="0"/>
              </a:rPr>
              <a:t>W=</a:t>
            </a:r>
            <a:r>
              <a:rPr lang="ru-RU" sz="2400" dirty="0">
                <a:solidFill>
                  <a:srgbClr val="C00000"/>
                </a:solidFill>
                <a:latin typeface="Calibri" pitchFamily="34" charset="0"/>
              </a:rPr>
              <a:t>м(в-</a:t>
            </a:r>
            <a:r>
              <a:rPr lang="ru-RU" sz="2400" dirty="0" err="1">
                <a:solidFill>
                  <a:srgbClr val="C00000"/>
                </a:solidFill>
                <a:latin typeface="Calibri" pitchFamily="34" charset="0"/>
              </a:rPr>
              <a:t>ва</a:t>
            </a:r>
            <a:r>
              <a:rPr lang="ru-RU" sz="2400" dirty="0">
                <a:solidFill>
                  <a:srgbClr val="C00000"/>
                </a:solidFill>
                <a:latin typeface="Calibri" pitchFamily="34" charset="0"/>
              </a:rPr>
              <a:t>)х м(р-</a:t>
            </a:r>
            <a:r>
              <a:rPr lang="ru-RU" sz="2400" dirty="0" err="1">
                <a:solidFill>
                  <a:srgbClr val="C00000"/>
                </a:solidFill>
                <a:latin typeface="Calibri" pitchFamily="34" charset="0"/>
              </a:rPr>
              <a:t>ра</a:t>
            </a:r>
            <a:r>
              <a:rPr lang="ru-RU" sz="2400" dirty="0">
                <a:solidFill>
                  <a:srgbClr val="C00000"/>
                </a:solidFill>
                <a:latin typeface="Calibri" pitchFamily="34" charset="0"/>
              </a:rPr>
              <a:t>) х100%</a:t>
            </a:r>
          </a:p>
        </p:txBody>
      </p:sp>
      <p:sp>
        <p:nvSpPr>
          <p:cNvPr id="26652" name="Прямоугольник 26"/>
          <p:cNvSpPr>
            <a:spLocks noChangeArrowheads="1"/>
          </p:cNvSpPr>
          <p:nvPr/>
        </p:nvSpPr>
        <p:spPr bwMode="auto">
          <a:xfrm>
            <a:off x="5435600" y="2492375"/>
            <a:ext cx="351155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dirty="0">
                <a:solidFill>
                  <a:srgbClr val="C00000"/>
                </a:solidFill>
                <a:latin typeface="Calibri" pitchFamily="34" charset="0"/>
              </a:rPr>
              <a:t>W=</a:t>
            </a:r>
            <a:r>
              <a:rPr lang="ru-RU" sz="2400" dirty="0">
                <a:solidFill>
                  <a:srgbClr val="C00000"/>
                </a:solidFill>
                <a:latin typeface="Calibri" pitchFamily="34" charset="0"/>
              </a:rPr>
              <a:t>м(р-</a:t>
            </a:r>
            <a:r>
              <a:rPr lang="ru-RU" sz="2400" dirty="0" err="1">
                <a:solidFill>
                  <a:srgbClr val="C00000"/>
                </a:solidFill>
                <a:latin typeface="Calibri" pitchFamily="34" charset="0"/>
              </a:rPr>
              <a:t>ра</a:t>
            </a:r>
            <a:r>
              <a:rPr lang="ru-RU" sz="2400" dirty="0">
                <a:solidFill>
                  <a:srgbClr val="C00000"/>
                </a:solidFill>
                <a:latin typeface="Calibri" pitchFamily="34" charset="0"/>
              </a:rPr>
              <a:t>)/м(в-</a:t>
            </a:r>
            <a:r>
              <a:rPr lang="ru-RU" sz="2400" dirty="0" err="1">
                <a:solidFill>
                  <a:srgbClr val="C00000"/>
                </a:solidFill>
                <a:latin typeface="Calibri" pitchFamily="34" charset="0"/>
              </a:rPr>
              <a:t>ва</a:t>
            </a:r>
            <a:r>
              <a:rPr lang="ru-RU" sz="2400" dirty="0">
                <a:solidFill>
                  <a:srgbClr val="C00000"/>
                </a:solidFill>
                <a:latin typeface="Calibri" pitchFamily="34" charset="0"/>
              </a:rPr>
              <a:t>) х100%</a:t>
            </a:r>
          </a:p>
        </p:txBody>
      </p:sp>
      <p:sp>
        <p:nvSpPr>
          <p:cNvPr id="26653" name="Прямоугольник 30"/>
          <p:cNvSpPr>
            <a:spLocks noChangeArrowheads="1"/>
          </p:cNvSpPr>
          <p:nvPr/>
        </p:nvSpPr>
        <p:spPr bwMode="auto">
          <a:xfrm>
            <a:off x="5549900" y="3933825"/>
            <a:ext cx="3594100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dirty="0">
                <a:solidFill>
                  <a:srgbClr val="C00000"/>
                </a:solidFill>
                <a:latin typeface="Calibri" pitchFamily="34" charset="0"/>
              </a:rPr>
              <a:t>W=</a:t>
            </a:r>
            <a:r>
              <a:rPr lang="ru-RU" sz="2400" dirty="0">
                <a:solidFill>
                  <a:srgbClr val="C00000"/>
                </a:solidFill>
                <a:latin typeface="Calibri" pitchFamily="34" charset="0"/>
              </a:rPr>
              <a:t>м(р-</a:t>
            </a:r>
            <a:r>
              <a:rPr lang="ru-RU" sz="2400" dirty="0" err="1">
                <a:solidFill>
                  <a:srgbClr val="C00000"/>
                </a:solidFill>
                <a:latin typeface="Calibri" pitchFamily="34" charset="0"/>
              </a:rPr>
              <a:t>ра</a:t>
            </a:r>
            <a:r>
              <a:rPr lang="ru-RU" sz="2400" dirty="0">
                <a:solidFill>
                  <a:srgbClr val="C00000"/>
                </a:solidFill>
                <a:latin typeface="Calibri" pitchFamily="34" charset="0"/>
              </a:rPr>
              <a:t>)х м(в-</a:t>
            </a:r>
            <a:r>
              <a:rPr lang="ru-RU" sz="2400" dirty="0" err="1">
                <a:solidFill>
                  <a:srgbClr val="C00000"/>
                </a:solidFill>
                <a:latin typeface="Calibri" pitchFamily="34" charset="0"/>
              </a:rPr>
              <a:t>ва</a:t>
            </a:r>
            <a:r>
              <a:rPr lang="ru-RU" sz="2400" dirty="0">
                <a:solidFill>
                  <a:srgbClr val="C00000"/>
                </a:solidFill>
                <a:latin typeface="Calibri" pitchFamily="34" charset="0"/>
              </a:rPr>
              <a:t>) х100%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xit" presetSubtype="0" fill="hold" grpId="1" nodeType="after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2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"/>
                            </p:stCondLst>
                            <p:childTnLst>
                              <p:par>
                                <p:cTn id="29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</p:childTnLst>
        </p:cTn>
      </p:par>
    </p:tnLst>
    <p:bldLst>
      <p:bldP spid="43" grpId="0" animBg="1"/>
      <p:bldP spid="43" grpId="1" animBg="1"/>
      <p:bldP spid="22" grpId="0" animBg="1"/>
      <p:bldP spid="22" grpId="1" animBg="1"/>
      <p:bldP spid="24" grpId="0" animBg="1"/>
      <p:bldP spid="24" grpId="1" animBg="1"/>
      <p:bldP spid="2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TextBox 1"/>
          <p:cNvSpPr txBox="1">
            <a:spLocks noChangeArrowheads="1"/>
          </p:cNvSpPr>
          <p:nvPr/>
        </p:nvSpPr>
        <p:spPr bwMode="auto">
          <a:xfrm>
            <a:off x="1116013" y="549275"/>
            <a:ext cx="6240462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 b="1" dirty="0">
                <a:solidFill>
                  <a:srgbClr val="0070C0"/>
                </a:solidFill>
                <a:latin typeface="Calibri" pitchFamily="34" charset="0"/>
              </a:rPr>
              <a:t>Что такое массовая доля?</a:t>
            </a:r>
            <a:endParaRPr lang="ru-RU" sz="3200" dirty="0">
              <a:solidFill>
                <a:srgbClr val="0070C0"/>
              </a:solidFill>
              <a:latin typeface="Calibri" pitchFamily="34" charset="0"/>
            </a:endParaRPr>
          </a:p>
        </p:txBody>
      </p:sp>
      <p:sp>
        <p:nvSpPr>
          <p:cNvPr id="27650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27651" name="Rectangle 5"/>
          <p:cNvSpPr>
            <a:spLocks noChangeArrowheads="1"/>
          </p:cNvSpPr>
          <p:nvPr/>
        </p:nvSpPr>
        <p:spPr bwMode="auto">
          <a:xfrm>
            <a:off x="0" y="11334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27652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27653" name="Rectangle 9"/>
          <p:cNvSpPr>
            <a:spLocks noChangeArrowheads="1"/>
          </p:cNvSpPr>
          <p:nvPr/>
        </p:nvSpPr>
        <p:spPr bwMode="auto">
          <a:xfrm>
            <a:off x="0" y="8001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27654" name="Rectangle 1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27655" name="Rectangle 12"/>
          <p:cNvSpPr>
            <a:spLocks noChangeArrowheads="1"/>
          </p:cNvSpPr>
          <p:nvPr/>
        </p:nvSpPr>
        <p:spPr bwMode="auto">
          <a:xfrm>
            <a:off x="0" y="11334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23" name="Управляющая кнопка: настраиваемая 22">
            <a:hlinkClick r:id="" action="ppaction://noaction" highlightClick="1"/>
          </p:cNvPr>
          <p:cNvSpPr/>
          <p:nvPr/>
        </p:nvSpPr>
        <p:spPr>
          <a:xfrm>
            <a:off x="4929190" y="3857628"/>
            <a:ext cx="714380" cy="571504"/>
          </a:xfrm>
          <a:prstGeom prst="actionButtonBlank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dirty="0">
                <a:solidFill>
                  <a:sysClr val="windowText" lastClr="000000"/>
                </a:solidFill>
              </a:rPr>
              <a:t>4</a:t>
            </a:r>
          </a:p>
        </p:txBody>
      </p:sp>
      <p:sp>
        <p:nvSpPr>
          <p:cNvPr id="28" name="Управляющая кнопка: настраиваемая 27">
            <a:hlinkClick r:id="" action="ppaction://noaction" highlightClick="1"/>
          </p:cNvPr>
          <p:cNvSpPr/>
          <p:nvPr/>
        </p:nvSpPr>
        <p:spPr>
          <a:xfrm>
            <a:off x="357158" y="2714620"/>
            <a:ext cx="714380" cy="571504"/>
          </a:xfrm>
          <a:prstGeom prst="actionButtonBlank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dirty="0">
                <a:solidFill>
                  <a:sysClr val="windowText" lastClr="000000"/>
                </a:solidFill>
              </a:rPr>
              <a:t>1</a:t>
            </a:r>
          </a:p>
        </p:txBody>
      </p:sp>
      <p:sp>
        <p:nvSpPr>
          <p:cNvPr id="32" name="Управляющая кнопка: настраиваемая 31">
            <a:hlinkClick r:id="" action="ppaction://noaction" highlightClick="1"/>
          </p:cNvPr>
          <p:cNvSpPr/>
          <p:nvPr/>
        </p:nvSpPr>
        <p:spPr>
          <a:xfrm>
            <a:off x="5000628" y="2714620"/>
            <a:ext cx="714380" cy="571504"/>
          </a:xfrm>
          <a:prstGeom prst="actionButtonBlank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dirty="0">
                <a:solidFill>
                  <a:sysClr val="windowText" lastClr="000000"/>
                </a:solidFill>
              </a:rPr>
              <a:t>3</a:t>
            </a:r>
          </a:p>
        </p:txBody>
      </p:sp>
      <p:sp>
        <p:nvSpPr>
          <p:cNvPr id="35" name="Управляющая кнопка: настраиваемая 34">
            <a:hlinkClick r:id="" action="ppaction://noaction" highlightClick="1"/>
          </p:cNvPr>
          <p:cNvSpPr/>
          <p:nvPr/>
        </p:nvSpPr>
        <p:spPr>
          <a:xfrm>
            <a:off x="357158" y="3857628"/>
            <a:ext cx="714380" cy="571504"/>
          </a:xfrm>
          <a:prstGeom prst="actionButtonBlank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dirty="0">
                <a:solidFill>
                  <a:sysClr val="windowText" lastClr="000000"/>
                </a:solidFill>
              </a:rPr>
              <a:t>2</a:t>
            </a:r>
          </a:p>
        </p:txBody>
      </p:sp>
      <p:sp>
        <p:nvSpPr>
          <p:cNvPr id="43" name="Скругленная прямоугольная выноска 42"/>
          <p:cNvSpPr/>
          <p:nvPr/>
        </p:nvSpPr>
        <p:spPr>
          <a:xfrm>
            <a:off x="7215188" y="3141663"/>
            <a:ext cx="1928812" cy="571500"/>
          </a:xfrm>
          <a:prstGeom prst="wedgeRoundRectCallout">
            <a:avLst>
              <a:gd name="adj1" fmla="val -62377"/>
              <a:gd name="adj2" fmla="val 95267"/>
              <a:gd name="adj3" fmla="val 16667"/>
            </a:avLst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solidFill>
                  <a:schemeClr val="bg1"/>
                </a:solidFill>
              </a:rPr>
              <a:t>Подумай</a:t>
            </a:r>
            <a:r>
              <a:rPr lang="en-US" sz="2800" dirty="0">
                <a:solidFill>
                  <a:schemeClr val="bg1"/>
                </a:solidFill>
              </a:rPr>
              <a:t>!</a:t>
            </a:r>
            <a:endParaRPr lang="ru-RU" sz="2800" dirty="0">
              <a:solidFill>
                <a:schemeClr val="bg1"/>
              </a:solidFill>
            </a:endParaRPr>
          </a:p>
        </p:txBody>
      </p:sp>
      <p:sp>
        <p:nvSpPr>
          <p:cNvPr id="22" name="Скругленная прямоугольная выноска 21"/>
          <p:cNvSpPr/>
          <p:nvPr/>
        </p:nvSpPr>
        <p:spPr>
          <a:xfrm>
            <a:off x="2700338" y="1557338"/>
            <a:ext cx="1857375" cy="500062"/>
          </a:xfrm>
          <a:prstGeom prst="wedgeRoundRectCallout">
            <a:avLst>
              <a:gd name="adj1" fmla="val -65170"/>
              <a:gd name="adj2" fmla="val 134714"/>
              <a:gd name="adj3" fmla="val 16667"/>
            </a:avLst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solidFill>
                  <a:schemeClr val="bg1"/>
                </a:solidFill>
              </a:rPr>
              <a:t>Подумай</a:t>
            </a:r>
            <a:r>
              <a:rPr lang="en-US" sz="2800" dirty="0">
                <a:solidFill>
                  <a:schemeClr val="bg1"/>
                </a:solidFill>
              </a:rPr>
              <a:t>!</a:t>
            </a:r>
            <a:endParaRPr lang="ru-RU" sz="2800" dirty="0">
              <a:solidFill>
                <a:schemeClr val="bg1"/>
              </a:solidFill>
            </a:endParaRPr>
          </a:p>
        </p:txBody>
      </p:sp>
      <p:sp>
        <p:nvSpPr>
          <p:cNvPr id="24" name="Скругленная прямоугольная выноска 23"/>
          <p:cNvSpPr/>
          <p:nvPr/>
        </p:nvSpPr>
        <p:spPr>
          <a:xfrm>
            <a:off x="7215188" y="1643063"/>
            <a:ext cx="1928812" cy="642937"/>
          </a:xfrm>
          <a:prstGeom prst="wedgeRoundRectCallout">
            <a:avLst>
              <a:gd name="adj1" fmla="val -71551"/>
              <a:gd name="adj2" fmla="val 115052"/>
              <a:gd name="adj3" fmla="val 16667"/>
            </a:avLst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solidFill>
                  <a:schemeClr val="bg1"/>
                </a:solidFill>
              </a:rPr>
              <a:t>Подумай</a:t>
            </a:r>
            <a:r>
              <a:rPr lang="en-US" sz="2800" dirty="0">
                <a:solidFill>
                  <a:schemeClr val="bg1"/>
                </a:solidFill>
              </a:rPr>
              <a:t>!</a:t>
            </a:r>
            <a:endParaRPr lang="ru-RU" sz="2800" dirty="0">
              <a:solidFill>
                <a:schemeClr val="bg1"/>
              </a:solidFill>
            </a:endParaRPr>
          </a:p>
        </p:txBody>
      </p:sp>
      <p:sp>
        <p:nvSpPr>
          <p:cNvPr id="29" name="Скругленная прямоугольная выноска 28"/>
          <p:cNvSpPr/>
          <p:nvPr/>
        </p:nvSpPr>
        <p:spPr>
          <a:xfrm>
            <a:off x="3419475" y="2997200"/>
            <a:ext cx="1643063" cy="428625"/>
          </a:xfrm>
          <a:prstGeom prst="wedgeRoundRectCallout">
            <a:avLst>
              <a:gd name="adj1" fmla="val -62442"/>
              <a:gd name="adj2" fmla="val 183869"/>
              <a:gd name="adj3" fmla="val 16667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solidFill>
                  <a:schemeClr val="bg1"/>
                </a:solidFill>
              </a:rPr>
              <a:t>Верно!!!</a:t>
            </a:r>
          </a:p>
        </p:txBody>
      </p:sp>
      <p:sp>
        <p:nvSpPr>
          <p:cNvPr id="30" name="Управляющая кнопка: в начало 29">
            <a:hlinkClick r:id="rId2" action="ppaction://hlinksldjump" highlightClick="1"/>
          </p:cNvPr>
          <p:cNvSpPr/>
          <p:nvPr/>
        </p:nvSpPr>
        <p:spPr>
          <a:xfrm rot="5400000">
            <a:off x="8158163" y="5486400"/>
            <a:ext cx="614362" cy="928688"/>
          </a:xfrm>
          <a:prstGeom prst="actionButtonBeginning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27673" name="Rectangle 1"/>
          <p:cNvSpPr>
            <a:spLocks noChangeArrowheads="1"/>
          </p:cNvSpPr>
          <p:nvPr/>
        </p:nvSpPr>
        <p:spPr bwMode="auto">
          <a:xfrm>
            <a:off x="1187450" y="549275"/>
            <a:ext cx="576263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>
              <a:tabLst>
                <a:tab pos="1778000" algn="l"/>
                <a:tab pos="2946400" algn="l"/>
                <a:tab pos="4102100" algn="l"/>
              </a:tabLst>
            </a:pPr>
            <a:r>
              <a:rPr lang="ru-RU" sz="2800" b="1" dirty="0">
                <a:solidFill>
                  <a:srgbClr val="0070C0"/>
                </a:solidFill>
                <a:latin typeface="Calibri" pitchFamily="34" charset="0"/>
                <a:ea typeface="Times New Roman" pitchFamily="18" charset="0"/>
                <a:cs typeface="Century Schoolbook"/>
              </a:rPr>
              <a:t>7</a:t>
            </a:r>
            <a:r>
              <a:rPr lang="en-US" sz="2800" b="1" dirty="0">
                <a:solidFill>
                  <a:srgbClr val="0070C0"/>
                </a:solidFill>
                <a:latin typeface="Calibri" pitchFamily="34" charset="0"/>
                <a:ea typeface="Times New Roman" pitchFamily="18" charset="0"/>
                <a:cs typeface="Century Schoolbook"/>
              </a:rPr>
              <a:t>.</a:t>
            </a:r>
            <a:r>
              <a:rPr lang="en-US" sz="2800" dirty="0">
                <a:solidFill>
                  <a:srgbClr val="0070C0"/>
                </a:solidFill>
                <a:latin typeface="Calibri" pitchFamily="34" charset="0"/>
                <a:ea typeface="Times New Roman" pitchFamily="18" charset="0"/>
                <a:cs typeface="Century Schoolbook"/>
              </a:rPr>
              <a:t>  </a:t>
            </a:r>
            <a:endParaRPr lang="ru-RU" sz="2800" dirty="0">
              <a:solidFill>
                <a:srgbClr val="0070C0"/>
              </a:solidFill>
              <a:ea typeface="Times New Roman" pitchFamily="18" charset="0"/>
              <a:cs typeface="Century Schoolbook"/>
            </a:endParaRPr>
          </a:p>
        </p:txBody>
      </p:sp>
      <p:sp>
        <p:nvSpPr>
          <p:cNvPr id="27674" name="TextBox 20"/>
          <p:cNvSpPr txBox="1">
            <a:spLocks noChangeArrowheads="1"/>
          </p:cNvSpPr>
          <p:nvPr/>
        </p:nvSpPr>
        <p:spPr bwMode="auto">
          <a:xfrm>
            <a:off x="1187450" y="3860800"/>
            <a:ext cx="3692525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 dirty="0">
                <a:solidFill>
                  <a:srgbClr val="C00000"/>
                </a:solidFill>
                <a:latin typeface="Calibri" pitchFamily="34" charset="0"/>
              </a:rPr>
              <a:t>это отношение массы вещества </a:t>
            </a:r>
          </a:p>
          <a:p>
            <a:r>
              <a:rPr lang="ru-RU" sz="2000" dirty="0">
                <a:solidFill>
                  <a:srgbClr val="C00000"/>
                </a:solidFill>
                <a:latin typeface="Calibri" pitchFamily="34" charset="0"/>
              </a:rPr>
              <a:t>к массе раствора</a:t>
            </a:r>
          </a:p>
        </p:txBody>
      </p:sp>
      <p:sp>
        <p:nvSpPr>
          <p:cNvPr id="27675" name="Прямоугольник 24"/>
          <p:cNvSpPr>
            <a:spLocks noChangeArrowheads="1"/>
          </p:cNvSpPr>
          <p:nvPr/>
        </p:nvSpPr>
        <p:spPr bwMode="auto">
          <a:xfrm>
            <a:off x="1116013" y="2636838"/>
            <a:ext cx="4103687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dirty="0">
                <a:solidFill>
                  <a:srgbClr val="C00000"/>
                </a:solidFill>
                <a:latin typeface="Calibri" pitchFamily="34" charset="0"/>
              </a:rPr>
              <a:t>это произведение массы вещества </a:t>
            </a:r>
          </a:p>
          <a:p>
            <a:r>
              <a:rPr lang="ru-RU" sz="2000" dirty="0">
                <a:solidFill>
                  <a:srgbClr val="C00000"/>
                </a:solidFill>
                <a:latin typeface="Calibri" pitchFamily="34" charset="0"/>
              </a:rPr>
              <a:t>на массу раствора</a:t>
            </a:r>
          </a:p>
        </p:txBody>
      </p:sp>
      <p:sp>
        <p:nvSpPr>
          <p:cNvPr id="27676" name="Прямоугольник 25"/>
          <p:cNvSpPr>
            <a:spLocks noChangeArrowheads="1"/>
          </p:cNvSpPr>
          <p:nvPr/>
        </p:nvSpPr>
        <p:spPr bwMode="auto">
          <a:xfrm>
            <a:off x="5795963" y="2420938"/>
            <a:ext cx="2843212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dirty="0">
                <a:solidFill>
                  <a:srgbClr val="C00000"/>
                </a:solidFill>
                <a:latin typeface="Calibri" pitchFamily="34" charset="0"/>
              </a:rPr>
              <a:t>это отношение массы раствора </a:t>
            </a:r>
          </a:p>
          <a:p>
            <a:r>
              <a:rPr lang="ru-RU" sz="2000" dirty="0">
                <a:solidFill>
                  <a:srgbClr val="C00000"/>
                </a:solidFill>
                <a:latin typeface="Calibri" pitchFamily="34" charset="0"/>
              </a:rPr>
              <a:t>к массе вещества</a:t>
            </a:r>
          </a:p>
        </p:txBody>
      </p:sp>
      <p:sp>
        <p:nvSpPr>
          <p:cNvPr id="27677" name="Прямоугольник 26"/>
          <p:cNvSpPr>
            <a:spLocks noChangeArrowheads="1"/>
          </p:cNvSpPr>
          <p:nvPr/>
        </p:nvSpPr>
        <p:spPr bwMode="auto">
          <a:xfrm>
            <a:off x="5867400" y="3789363"/>
            <a:ext cx="2484438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dirty="0">
                <a:solidFill>
                  <a:srgbClr val="C00000"/>
                </a:solidFill>
                <a:latin typeface="Calibri" pitchFamily="34" charset="0"/>
              </a:rPr>
              <a:t>это произведение массы раствора </a:t>
            </a:r>
          </a:p>
          <a:p>
            <a:r>
              <a:rPr lang="ru-RU" sz="2000" dirty="0">
                <a:solidFill>
                  <a:srgbClr val="C00000"/>
                </a:solidFill>
                <a:latin typeface="Calibri" pitchFamily="34" charset="0"/>
              </a:rPr>
              <a:t>на массу вещества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xit" presetSubtype="0" fill="hold" grpId="1" nodeType="after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2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"/>
                            </p:stCondLst>
                            <p:childTnLst>
                              <p:par>
                                <p:cTn id="29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</p:childTnLst>
        </p:cTn>
      </p:par>
    </p:tnLst>
    <p:bldLst>
      <p:bldP spid="43" grpId="0" animBg="1"/>
      <p:bldP spid="43" grpId="1" animBg="1"/>
      <p:bldP spid="22" grpId="0" animBg="1"/>
      <p:bldP spid="22" grpId="1" animBg="1"/>
      <p:bldP spid="24" grpId="0" animBg="1"/>
      <p:bldP spid="24" grpId="1" animBg="1"/>
      <p:bldP spid="29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TextBox 1"/>
          <p:cNvSpPr txBox="1">
            <a:spLocks noChangeArrowheads="1"/>
          </p:cNvSpPr>
          <p:nvPr/>
        </p:nvSpPr>
        <p:spPr bwMode="auto">
          <a:xfrm>
            <a:off x="827088" y="476250"/>
            <a:ext cx="6889750" cy="1077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 b="1" dirty="0">
                <a:solidFill>
                  <a:srgbClr val="0070C0"/>
                </a:solidFill>
                <a:latin typeface="Calibri" pitchFamily="34" charset="0"/>
              </a:rPr>
              <a:t>Можно ли выразить массовую долю в процентах?</a:t>
            </a:r>
          </a:p>
        </p:txBody>
      </p:sp>
      <p:sp>
        <p:nvSpPr>
          <p:cNvPr id="28674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28675" name="Rectangle 5"/>
          <p:cNvSpPr>
            <a:spLocks noChangeArrowheads="1"/>
          </p:cNvSpPr>
          <p:nvPr/>
        </p:nvSpPr>
        <p:spPr bwMode="auto">
          <a:xfrm>
            <a:off x="0" y="11334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28676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28677" name="Rectangle 9"/>
          <p:cNvSpPr>
            <a:spLocks noChangeArrowheads="1"/>
          </p:cNvSpPr>
          <p:nvPr/>
        </p:nvSpPr>
        <p:spPr bwMode="auto">
          <a:xfrm>
            <a:off x="0" y="8001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28678" name="Rectangle 1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28679" name="Rectangle 12"/>
          <p:cNvSpPr>
            <a:spLocks noChangeArrowheads="1"/>
          </p:cNvSpPr>
          <p:nvPr/>
        </p:nvSpPr>
        <p:spPr bwMode="auto">
          <a:xfrm>
            <a:off x="0" y="11334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23" name="Управляющая кнопка: настраиваемая 22">
            <a:hlinkClick r:id="" action="ppaction://noaction" highlightClick="1"/>
          </p:cNvPr>
          <p:cNvSpPr/>
          <p:nvPr/>
        </p:nvSpPr>
        <p:spPr>
          <a:xfrm>
            <a:off x="357158" y="2500306"/>
            <a:ext cx="714380" cy="571504"/>
          </a:xfrm>
          <a:prstGeom prst="actionButtonBlank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000" dirty="0">
                <a:solidFill>
                  <a:sysClr val="windowText" lastClr="000000"/>
                </a:solidFill>
              </a:rPr>
              <a:t>1</a:t>
            </a:r>
            <a:endParaRPr lang="ru-RU" sz="4000" dirty="0">
              <a:solidFill>
                <a:sysClr val="windowText" lastClr="000000"/>
              </a:solidFill>
            </a:endParaRPr>
          </a:p>
        </p:txBody>
      </p:sp>
      <p:sp>
        <p:nvSpPr>
          <p:cNvPr id="28" name="Управляющая кнопка: настраиваемая 27">
            <a:hlinkClick r:id="" action="ppaction://noaction" highlightClick="1"/>
          </p:cNvPr>
          <p:cNvSpPr/>
          <p:nvPr/>
        </p:nvSpPr>
        <p:spPr>
          <a:xfrm>
            <a:off x="357158" y="3643314"/>
            <a:ext cx="714380" cy="571504"/>
          </a:xfrm>
          <a:prstGeom prst="actionButtonBlank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000" dirty="0">
                <a:solidFill>
                  <a:sysClr val="windowText" lastClr="000000"/>
                </a:solidFill>
              </a:rPr>
              <a:t>2</a:t>
            </a:r>
            <a:endParaRPr lang="ru-RU" sz="4000" dirty="0">
              <a:solidFill>
                <a:sysClr val="windowText" lastClr="000000"/>
              </a:solidFill>
            </a:endParaRPr>
          </a:p>
        </p:txBody>
      </p:sp>
      <p:sp>
        <p:nvSpPr>
          <p:cNvPr id="32" name="Управляющая кнопка: настраиваемая 31">
            <a:hlinkClick r:id="" action="ppaction://noaction" highlightClick="1"/>
          </p:cNvPr>
          <p:cNvSpPr/>
          <p:nvPr/>
        </p:nvSpPr>
        <p:spPr>
          <a:xfrm>
            <a:off x="5072066" y="2571744"/>
            <a:ext cx="714380" cy="571504"/>
          </a:xfrm>
          <a:prstGeom prst="actionButtonBlank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dirty="0">
                <a:solidFill>
                  <a:sysClr val="windowText" lastClr="000000"/>
                </a:solidFill>
              </a:rPr>
              <a:t>3</a:t>
            </a:r>
          </a:p>
        </p:txBody>
      </p:sp>
      <p:sp>
        <p:nvSpPr>
          <p:cNvPr id="35" name="Управляющая кнопка: настраиваемая 34">
            <a:hlinkClick r:id="" action="ppaction://noaction" highlightClick="1"/>
          </p:cNvPr>
          <p:cNvSpPr/>
          <p:nvPr/>
        </p:nvSpPr>
        <p:spPr>
          <a:xfrm>
            <a:off x="5072066" y="3643314"/>
            <a:ext cx="714380" cy="571504"/>
          </a:xfrm>
          <a:prstGeom prst="actionButtonBlank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dirty="0">
                <a:solidFill>
                  <a:sysClr val="windowText" lastClr="000000"/>
                </a:solidFill>
              </a:rPr>
              <a:t>4</a:t>
            </a:r>
          </a:p>
        </p:txBody>
      </p:sp>
      <p:sp>
        <p:nvSpPr>
          <p:cNvPr id="43" name="Скругленная прямоугольная выноска 42"/>
          <p:cNvSpPr/>
          <p:nvPr/>
        </p:nvSpPr>
        <p:spPr>
          <a:xfrm>
            <a:off x="3071813" y="2000250"/>
            <a:ext cx="1928812" cy="571500"/>
          </a:xfrm>
          <a:prstGeom prst="wedgeRoundRectCallout">
            <a:avLst>
              <a:gd name="adj1" fmla="val -62377"/>
              <a:gd name="adj2" fmla="val 95267"/>
              <a:gd name="adj3" fmla="val 16667"/>
            </a:avLst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solidFill>
                  <a:schemeClr val="bg1"/>
                </a:solidFill>
              </a:rPr>
              <a:t>Подумай</a:t>
            </a:r>
            <a:r>
              <a:rPr lang="en-US" sz="2800" dirty="0">
                <a:solidFill>
                  <a:schemeClr val="bg1"/>
                </a:solidFill>
              </a:rPr>
              <a:t>!</a:t>
            </a:r>
            <a:endParaRPr lang="ru-RU" sz="2800" dirty="0">
              <a:solidFill>
                <a:schemeClr val="bg1"/>
              </a:solidFill>
            </a:endParaRPr>
          </a:p>
        </p:txBody>
      </p:sp>
      <p:sp>
        <p:nvSpPr>
          <p:cNvPr id="22" name="Скругленная прямоугольная выноска 21"/>
          <p:cNvSpPr/>
          <p:nvPr/>
        </p:nvSpPr>
        <p:spPr>
          <a:xfrm>
            <a:off x="3132138" y="2924175"/>
            <a:ext cx="1857375" cy="500063"/>
          </a:xfrm>
          <a:prstGeom prst="wedgeRoundRectCallout">
            <a:avLst>
              <a:gd name="adj1" fmla="val -65170"/>
              <a:gd name="adj2" fmla="val 134714"/>
              <a:gd name="adj3" fmla="val 16667"/>
            </a:avLst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solidFill>
                  <a:schemeClr val="bg1"/>
                </a:solidFill>
              </a:rPr>
              <a:t>Подумай</a:t>
            </a:r>
            <a:r>
              <a:rPr lang="en-US" sz="2800" dirty="0">
                <a:solidFill>
                  <a:schemeClr val="bg1"/>
                </a:solidFill>
              </a:rPr>
              <a:t>!</a:t>
            </a:r>
            <a:endParaRPr lang="ru-RU" sz="2800" dirty="0">
              <a:solidFill>
                <a:schemeClr val="bg1"/>
              </a:solidFill>
            </a:endParaRPr>
          </a:p>
        </p:txBody>
      </p:sp>
      <p:sp>
        <p:nvSpPr>
          <p:cNvPr id="24" name="Скругленная прямоугольная выноска 23"/>
          <p:cNvSpPr/>
          <p:nvPr/>
        </p:nvSpPr>
        <p:spPr>
          <a:xfrm>
            <a:off x="6877050" y="1412875"/>
            <a:ext cx="1928813" cy="657225"/>
          </a:xfrm>
          <a:prstGeom prst="wedgeRoundRectCallout">
            <a:avLst>
              <a:gd name="adj1" fmla="val -71551"/>
              <a:gd name="adj2" fmla="val 115052"/>
              <a:gd name="adj3" fmla="val 16667"/>
            </a:avLst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solidFill>
                  <a:schemeClr val="bg1"/>
                </a:solidFill>
              </a:rPr>
              <a:t>Подумай</a:t>
            </a:r>
            <a:r>
              <a:rPr lang="en-US" sz="2800" dirty="0">
                <a:solidFill>
                  <a:schemeClr val="bg1"/>
                </a:solidFill>
              </a:rPr>
              <a:t>!</a:t>
            </a:r>
            <a:endParaRPr lang="ru-RU" sz="2800" dirty="0">
              <a:solidFill>
                <a:schemeClr val="bg1"/>
              </a:solidFill>
            </a:endParaRPr>
          </a:p>
        </p:txBody>
      </p:sp>
      <p:sp>
        <p:nvSpPr>
          <p:cNvPr id="29" name="Скругленная прямоугольная выноска 28"/>
          <p:cNvSpPr/>
          <p:nvPr/>
        </p:nvSpPr>
        <p:spPr>
          <a:xfrm>
            <a:off x="7500938" y="3143250"/>
            <a:ext cx="1643062" cy="428625"/>
          </a:xfrm>
          <a:prstGeom prst="wedgeRoundRectCallout">
            <a:avLst>
              <a:gd name="adj1" fmla="val -62442"/>
              <a:gd name="adj2" fmla="val 183869"/>
              <a:gd name="adj3" fmla="val 16667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solidFill>
                  <a:schemeClr val="bg1"/>
                </a:solidFill>
              </a:rPr>
              <a:t>Верно!!!</a:t>
            </a:r>
          </a:p>
        </p:txBody>
      </p:sp>
      <p:sp>
        <p:nvSpPr>
          <p:cNvPr id="30" name="Управляющая кнопка: в начало 29">
            <a:hlinkClick r:id="rId2" action="ppaction://hlinksldjump" highlightClick="1"/>
          </p:cNvPr>
          <p:cNvSpPr/>
          <p:nvPr/>
        </p:nvSpPr>
        <p:spPr>
          <a:xfrm rot="5400000">
            <a:off x="8158163" y="5486400"/>
            <a:ext cx="614362" cy="928688"/>
          </a:xfrm>
          <a:prstGeom prst="actionButtonBeginning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28697" name="Rectangle 1"/>
          <p:cNvSpPr>
            <a:spLocks noChangeArrowheads="1"/>
          </p:cNvSpPr>
          <p:nvPr/>
        </p:nvSpPr>
        <p:spPr bwMode="auto">
          <a:xfrm>
            <a:off x="466725" y="476250"/>
            <a:ext cx="47148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>
              <a:tabLst>
                <a:tab pos="1778000" algn="l"/>
                <a:tab pos="2946400" algn="l"/>
                <a:tab pos="4102100" algn="l"/>
              </a:tabLst>
            </a:pPr>
            <a:r>
              <a:rPr lang="ru-RU" sz="2800" b="1" dirty="0">
                <a:solidFill>
                  <a:srgbClr val="0070C0"/>
                </a:solidFill>
                <a:latin typeface="Calibri" pitchFamily="34" charset="0"/>
                <a:ea typeface="Times New Roman" pitchFamily="18" charset="0"/>
                <a:cs typeface="Century Schoolbook"/>
              </a:rPr>
              <a:t>8</a:t>
            </a:r>
            <a:r>
              <a:rPr lang="en-US" sz="2800" b="1" dirty="0">
                <a:solidFill>
                  <a:srgbClr val="0070C0"/>
                </a:solidFill>
                <a:latin typeface="Calibri" pitchFamily="34" charset="0"/>
                <a:ea typeface="Times New Roman" pitchFamily="18" charset="0"/>
                <a:cs typeface="Century Schoolbook"/>
              </a:rPr>
              <a:t>.</a:t>
            </a:r>
            <a:r>
              <a:rPr lang="en-US" sz="2800" dirty="0">
                <a:solidFill>
                  <a:schemeClr val="bg1"/>
                </a:solidFill>
                <a:latin typeface="Calibri" pitchFamily="34" charset="0"/>
                <a:ea typeface="Times New Roman" pitchFamily="18" charset="0"/>
                <a:cs typeface="Century Schoolbook"/>
              </a:rPr>
              <a:t>  </a:t>
            </a:r>
            <a:endParaRPr lang="ru-RU" sz="2800" dirty="0">
              <a:ea typeface="Times New Roman" pitchFamily="18" charset="0"/>
              <a:cs typeface="Century Schoolbook"/>
            </a:endParaRPr>
          </a:p>
        </p:txBody>
      </p:sp>
      <p:sp>
        <p:nvSpPr>
          <p:cNvPr id="28698" name="TextBox 35"/>
          <p:cNvSpPr txBox="1">
            <a:spLocks noChangeArrowheads="1"/>
          </p:cNvSpPr>
          <p:nvPr/>
        </p:nvSpPr>
        <p:spPr bwMode="auto">
          <a:xfrm>
            <a:off x="1500188" y="2500313"/>
            <a:ext cx="982662" cy="76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400" dirty="0">
                <a:solidFill>
                  <a:srgbClr val="C00000"/>
                </a:solidFill>
                <a:latin typeface="Calibri" pitchFamily="34" charset="0"/>
              </a:rPr>
              <a:t>нет</a:t>
            </a:r>
          </a:p>
        </p:txBody>
      </p:sp>
      <p:sp>
        <p:nvSpPr>
          <p:cNvPr id="28699" name="TextBox 36"/>
          <p:cNvSpPr txBox="1">
            <a:spLocks noChangeArrowheads="1"/>
          </p:cNvSpPr>
          <p:nvPr/>
        </p:nvSpPr>
        <p:spPr bwMode="auto">
          <a:xfrm>
            <a:off x="6156325" y="2565400"/>
            <a:ext cx="18018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600" dirty="0">
                <a:solidFill>
                  <a:srgbClr val="C00000"/>
                </a:solidFill>
                <a:latin typeface="Calibri" pitchFamily="34" charset="0"/>
              </a:rPr>
              <a:t>Не знаю</a:t>
            </a:r>
          </a:p>
        </p:txBody>
      </p:sp>
      <p:sp>
        <p:nvSpPr>
          <p:cNvPr id="28700" name="TextBox 37"/>
          <p:cNvSpPr txBox="1">
            <a:spLocks noChangeArrowheads="1"/>
          </p:cNvSpPr>
          <p:nvPr/>
        </p:nvSpPr>
        <p:spPr bwMode="auto">
          <a:xfrm>
            <a:off x="1403350" y="3789363"/>
            <a:ext cx="186055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dirty="0">
                <a:solidFill>
                  <a:srgbClr val="C00000"/>
                </a:solidFill>
                <a:latin typeface="Calibri" pitchFamily="34" charset="0"/>
              </a:rPr>
              <a:t>Не всегда</a:t>
            </a:r>
          </a:p>
        </p:txBody>
      </p:sp>
      <p:sp>
        <p:nvSpPr>
          <p:cNvPr id="28701" name="TextBox 38"/>
          <p:cNvSpPr txBox="1">
            <a:spLocks noChangeArrowheads="1"/>
          </p:cNvSpPr>
          <p:nvPr/>
        </p:nvSpPr>
        <p:spPr bwMode="auto">
          <a:xfrm>
            <a:off x="6143625" y="3643313"/>
            <a:ext cx="71755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000" dirty="0">
                <a:solidFill>
                  <a:srgbClr val="C00000"/>
                </a:solidFill>
                <a:latin typeface="Calibri" pitchFamily="34" charset="0"/>
              </a:rPr>
              <a:t>да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xit" presetSubtype="0" fill="hold" grpId="1" nodeType="after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2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"/>
                            </p:stCondLst>
                            <p:childTnLst>
                              <p:par>
                                <p:cTn id="29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</p:childTnLst>
        </p:cTn>
      </p:par>
    </p:tnLst>
    <p:bldLst>
      <p:bldP spid="43" grpId="0" animBg="1"/>
      <p:bldP spid="43" grpId="1" animBg="1"/>
      <p:bldP spid="22" grpId="0" animBg="1"/>
      <p:bldP spid="22" grpId="1" animBg="1"/>
      <p:bldP spid="24" grpId="0" animBg="1"/>
      <p:bldP spid="24" grpId="1" animBg="1"/>
      <p:bldP spid="29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2917</TotalTime>
  <Words>333</Words>
  <Application>Microsoft Office PowerPoint</Application>
  <PresentationFormat>Экран (4:3)</PresentationFormat>
  <Paragraphs>100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7" baseType="lpstr">
      <vt:lpstr>Arial</vt:lpstr>
      <vt:lpstr>Calibri</vt:lpstr>
      <vt:lpstr>Cambria Math</vt:lpstr>
      <vt:lpstr>Century Schoolbook</vt:lpstr>
      <vt:lpstr>Franklin Gothic Heavy</vt:lpstr>
      <vt:lpstr>Monotype Corsiva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Мама и папа</dc:creator>
  <cp:lastModifiedBy>Школа № 6 МБОУ</cp:lastModifiedBy>
  <cp:revision>348</cp:revision>
  <dcterms:modified xsi:type="dcterms:W3CDTF">2025-03-24T09:57:01Z</dcterms:modified>
</cp:coreProperties>
</file>