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sldIdLst>
    <p:sldId id="264" r:id="rId2"/>
    <p:sldId id="263" r:id="rId3"/>
    <p:sldId id="266" r:id="rId4"/>
    <p:sldId id="274" r:id="rId5"/>
    <p:sldId id="269" r:id="rId6"/>
    <p:sldId id="275" r:id="rId7"/>
    <p:sldId id="276" r:id="rId8"/>
    <p:sldId id="262" r:id="rId9"/>
    <p:sldId id="268" r:id="rId10"/>
    <p:sldId id="281" r:id="rId11"/>
    <p:sldId id="277" r:id="rId12"/>
    <p:sldId id="282" r:id="rId13"/>
    <p:sldId id="280" r:id="rId14"/>
    <p:sldId id="256" r:id="rId15"/>
    <p:sldId id="260" r:id="rId16"/>
    <p:sldId id="259" r:id="rId17"/>
    <p:sldId id="265" r:id="rId18"/>
    <p:sldId id="258" r:id="rId19"/>
    <p:sldId id="279" r:id="rId20"/>
    <p:sldId id="273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43" autoAdjust="0"/>
    <p:restoredTop sz="94660"/>
  </p:normalViewPr>
  <p:slideViewPr>
    <p:cSldViewPr snapToGrid="0">
      <p:cViewPr varScale="1">
        <p:scale>
          <a:sx n="74" d="100"/>
          <a:sy n="74" d="100"/>
        </p:scale>
        <p:origin x="41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84033-9354-492E-A026-95D7CBD26003}" type="datetimeFigureOut">
              <a:rPr lang="ru-RU" smtClean="0"/>
              <a:t>05.03.2021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F3D23-C81A-4097-981E-30211BF16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4787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84033-9354-492E-A026-95D7CBD26003}" type="datetimeFigureOut">
              <a:rPr lang="ru-RU" smtClean="0"/>
              <a:t>05.03.2021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F3D23-C81A-4097-981E-30211BF16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875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84033-9354-492E-A026-95D7CBD26003}" type="datetimeFigureOut">
              <a:rPr lang="ru-RU" smtClean="0"/>
              <a:t>05.03.2021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F3D23-C81A-4097-981E-30211BF16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64050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84033-9354-492E-A026-95D7CBD26003}" type="datetimeFigureOut">
              <a:rPr lang="ru-RU" smtClean="0"/>
              <a:t>05.03.2021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F3D23-C81A-4097-981E-30211BF1663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185567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84033-9354-492E-A026-95D7CBD26003}" type="datetimeFigureOut">
              <a:rPr lang="ru-RU" smtClean="0"/>
              <a:t>05.03.2021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F3D23-C81A-4097-981E-30211BF16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06635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84033-9354-492E-A026-95D7CBD26003}" type="datetimeFigureOut">
              <a:rPr lang="ru-RU" smtClean="0"/>
              <a:t>05.03.2021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F3D23-C81A-4097-981E-30211BF16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17804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84033-9354-492E-A026-95D7CBD26003}" type="datetimeFigureOut">
              <a:rPr lang="ru-RU" smtClean="0"/>
              <a:t>05.03.2021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F3D23-C81A-4097-981E-30211BF16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19183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84033-9354-492E-A026-95D7CBD26003}" type="datetimeFigureOut">
              <a:rPr lang="ru-RU" smtClean="0"/>
              <a:t>05.03.2021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F3D23-C81A-4097-981E-30211BF16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98694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84033-9354-492E-A026-95D7CBD26003}" type="datetimeFigureOut">
              <a:rPr lang="ru-RU" smtClean="0"/>
              <a:t>05.03.2021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F3D23-C81A-4097-981E-30211BF16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7915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84033-9354-492E-A026-95D7CBD26003}" type="datetimeFigureOut">
              <a:rPr lang="ru-RU" smtClean="0"/>
              <a:t>05.03.2021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F3D23-C81A-4097-981E-30211BF16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365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84033-9354-492E-A026-95D7CBD26003}" type="datetimeFigureOut">
              <a:rPr lang="ru-RU" smtClean="0"/>
              <a:t>05.03.2021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F3D23-C81A-4097-981E-30211BF16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0757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84033-9354-492E-A026-95D7CBD26003}" type="datetimeFigureOut">
              <a:rPr lang="ru-RU" smtClean="0"/>
              <a:t>05.03.2021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F3D23-C81A-4097-981E-30211BF16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737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84033-9354-492E-A026-95D7CBD26003}" type="datetimeFigureOut">
              <a:rPr lang="ru-RU" smtClean="0"/>
              <a:t>05.03.2021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F3D23-C81A-4097-981E-30211BF16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6770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84033-9354-492E-A026-95D7CBD26003}" type="datetimeFigureOut">
              <a:rPr lang="ru-RU" smtClean="0"/>
              <a:t>05.03.2021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F3D23-C81A-4097-981E-30211BF16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1961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84033-9354-492E-A026-95D7CBD26003}" type="datetimeFigureOut">
              <a:rPr lang="ru-RU" smtClean="0"/>
              <a:t>05.03.2021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F3D23-C81A-4097-981E-30211BF16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56836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84033-9354-492E-A026-95D7CBD26003}" type="datetimeFigureOut">
              <a:rPr lang="ru-RU" smtClean="0"/>
              <a:t>05.03.2021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F3D23-C81A-4097-981E-30211BF16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843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84033-9354-492E-A026-95D7CBD26003}" type="datetimeFigureOut">
              <a:rPr lang="ru-RU" smtClean="0"/>
              <a:t>05.03.2021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F3D23-C81A-4097-981E-30211BF16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6851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F9284033-9354-492E-A026-95D7CBD26003}" type="datetimeFigureOut">
              <a:rPr lang="ru-RU" smtClean="0"/>
              <a:t>05.03.2021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3DF3D23-C81A-4097-981E-30211BF16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077796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parta-kontorka.ru/krest.gif" TargetMode="External"/><Relationship Id="rId5" Type="http://schemas.microsoft.com/office/2007/relationships/hdphoto" Target="../media/hdphoto4.wdp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image" Target="../media/image29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5217" y="251147"/>
            <a:ext cx="10549721" cy="631342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314" name="Прямоугольник 2"/>
          <p:cNvSpPr>
            <a:spLocks noChangeArrowheads="1"/>
          </p:cNvSpPr>
          <p:nvPr/>
        </p:nvSpPr>
        <p:spPr bwMode="auto">
          <a:xfrm>
            <a:off x="1091110" y="4204439"/>
            <a:ext cx="7711696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400" b="1" i="1" dirty="0" err="1" smtClean="0">
                <a:solidFill>
                  <a:srgbClr val="005A9E"/>
                </a:solidFill>
                <a:latin typeface="Bookman Old Style" panose="02050604050505020204" pitchFamily="18" charset="0"/>
                <a:cs typeface="Arial" charset="0"/>
              </a:rPr>
              <a:t>Здоровьесберегающие</a:t>
            </a:r>
            <a:r>
              <a:rPr lang="ru-RU" sz="4400" b="1" i="1" dirty="0" smtClean="0">
                <a:solidFill>
                  <a:srgbClr val="005A9E"/>
                </a:solidFill>
                <a:latin typeface="Bookman Old Style" panose="02050604050505020204" pitchFamily="18" charset="0"/>
                <a:cs typeface="Arial" charset="0"/>
              </a:rPr>
              <a:t> технологии </a:t>
            </a:r>
            <a:r>
              <a:rPr lang="ru-RU" sz="4400" b="1" i="1" dirty="0">
                <a:solidFill>
                  <a:srgbClr val="005A9E"/>
                </a:solidFill>
                <a:latin typeface="Bookman Old Style" panose="02050604050505020204" pitchFamily="18" charset="0"/>
                <a:cs typeface="Arial" charset="0"/>
              </a:rPr>
              <a:t>в начальной школе</a:t>
            </a:r>
          </a:p>
        </p:txBody>
      </p:sp>
    </p:spTree>
    <p:extLst>
      <p:ext uri="{BB962C8B-B14F-4D97-AF65-F5344CB8AC3E}">
        <p14:creationId xmlns:p14="http://schemas.microsoft.com/office/powerpoint/2010/main" val="2031482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http://zreni.ru/uploads/posts/2012-05/1335893562_39.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1" t="7244" r="2891" b="6223"/>
          <a:stretch/>
        </p:blipFill>
        <p:spPr bwMode="auto">
          <a:xfrm>
            <a:off x="1640329" y="1450901"/>
            <a:ext cx="8862429" cy="4911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82400" y="409365"/>
            <a:ext cx="1025479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ru-RU" sz="4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Смена ближнего и дальнего зрения</a:t>
            </a:r>
            <a:endParaRPr lang="ru-RU" sz="32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99942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1075" y="553068"/>
            <a:ext cx="76500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Calibri" panose="020F0502020204030204" pitchFamily="34" charset="0"/>
              </a:rPr>
              <a:t>Письмо перьевой ручкой 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2050" name="Picture 2" descr="http://www.ziuaconstanta.ro/images/com_adsmanager/ads/28544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2918" y="2202726"/>
            <a:ext cx="5883588" cy="392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.ytimg.com/vi/rgANnaMPRC0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11"/>
          <a:stretch/>
        </p:blipFill>
        <p:spPr bwMode="auto">
          <a:xfrm>
            <a:off x="334849" y="2202726"/>
            <a:ext cx="5303260" cy="392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1768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374100" y="321972"/>
            <a:ext cx="50494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Calibri" panose="020F0502020204030204" pitchFamily="34" charset="0"/>
              </a:rPr>
              <a:t>Сенсорные круги 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14342" name="Picture 6" descr="http://100-bal.ru/pars_docs/refs/117/116072/116072_html_m7646b03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788" b="7521"/>
          <a:stretch/>
        </p:blipFill>
        <p:spPr bwMode="auto">
          <a:xfrm>
            <a:off x="6656499" y="1399779"/>
            <a:ext cx="4484661" cy="5129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http://konkurszdoroves.ucoz.ru/_ph/5/16805905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683" t="11534" b="26101"/>
          <a:stretch/>
        </p:blipFill>
        <p:spPr bwMode="auto">
          <a:xfrm>
            <a:off x="871245" y="3485499"/>
            <a:ext cx="5033996" cy="3044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-main-pic" descr="Картинка 2 из 4">
            <a:hlinkClick r:id="rId6"/>
          </p:cNvPr>
          <p:cNvPicPr>
            <a:picLocks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5" t="24610" r="10501" b="24031"/>
          <a:stretch/>
        </p:blipFill>
        <p:spPr>
          <a:xfrm>
            <a:off x="871245" y="321972"/>
            <a:ext cx="5033996" cy="2913137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525569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1670074" y="191070"/>
            <a:ext cx="8688577" cy="2961185"/>
          </a:xfrm>
          <a:prstGeom prst="ellipse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50000">
                <a:srgbClr val="7030A0">
                  <a:tint val="44500"/>
                  <a:satMod val="160000"/>
                </a:srgbClr>
              </a:gs>
              <a:gs pos="100000">
                <a:srgbClr val="7030A0">
                  <a:tint val="23500"/>
                  <a:satMod val="160000"/>
                </a:srgbClr>
              </a:gs>
            </a:gsLst>
            <a:lin ang="13500000" scaled="1"/>
            <a:tileRect/>
          </a:gra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itchFamily="34" charset="0"/>
              </a:rPr>
              <a:t>Упражнения для профилактики плоскостопия</a:t>
            </a:r>
          </a:p>
        </p:txBody>
      </p:sp>
      <p:pic>
        <p:nvPicPr>
          <p:cNvPr id="16386" name="Picture 2" descr="http://kroxaeroxa.ru/image/cache/data/%D0%BD%D0%B5%D0%BE%D0%B1%D1%8B%D1%87%D0%BD%D1%8B%D0%B5%20%D1%82%D0%BE%D0%B2%D0%B0%D1%80%D1%8B/massazhniy_kovrik_s_kamushkami_cvet_jpg_2475_enl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29" b="14572"/>
          <a:stretch/>
        </p:blipFill>
        <p:spPr bwMode="auto">
          <a:xfrm>
            <a:off x="6452299" y="3430057"/>
            <a:ext cx="4698131" cy="3243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http://static12.insales.ru/images/products/1/4381/27881757/%D0%91%D0%B5%D0%B7_%D0%B8%D0%BC%D0%B5%D0%BD%D0%B881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742" y="3430057"/>
            <a:ext cx="4806620" cy="3243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97306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design49.cmdwebsites.com/userfiles/5e06f639c4eb93df1cf74a535a0d1bb213351480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77" y="1415620"/>
            <a:ext cx="3871042" cy="241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primdou-20.ru/pictures/sovety-logopeda-dlya-pap-i-mam/olya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27"/>
          <a:stretch/>
        </p:blipFill>
        <p:spPr bwMode="auto">
          <a:xfrm>
            <a:off x="4279416" y="3200075"/>
            <a:ext cx="3145046" cy="2513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balachna-ds42.edusite.ru/images/clip_image003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9646" y="4238141"/>
            <a:ext cx="3583864" cy="2471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balachna-ds42.edusite.ru/images/clip_image00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412" y="4456808"/>
            <a:ext cx="2641174" cy="2252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cs317417.vk.me/v317417508/d73/FEVqFQwfoSQ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464"/>
          <a:stretch/>
        </p:blipFill>
        <p:spPr bwMode="auto">
          <a:xfrm>
            <a:off x="7543659" y="1252410"/>
            <a:ext cx="3899851" cy="2582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вал 8"/>
          <p:cNvSpPr/>
          <p:nvPr/>
        </p:nvSpPr>
        <p:spPr>
          <a:xfrm>
            <a:off x="2620371" y="277265"/>
            <a:ext cx="6209731" cy="2195305"/>
          </a:xfrm>
          <a:prstGeom prst="ellipse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13500000" scaled="1"/>
            <a:tileRect/>
          </a:gra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itchFamily="34" charset="0"/>
              </a:rPr>
              <a:t>Дыхательные упражнения</a:t>
            </a:r>
          </a:p>
        </p:txBody>
      </p:sp>
    </p:spTree>
    <p:extLst>
      <p:ext uri="{BB962C8B-B14F-4D97-AF65-F5344CB8AC3E}">
        <p14:creationId xmlns:p14="http://schemas.microsoft.com/office/powerpoint/2010/main" val="15680586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sluh-deti.ru/images/7_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009" y="2677719"/>
            <a:ext cx="5139757" cy="38548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5" name="Овал 4"/>
          <p:cNvSpPr/>
          <p:nvPr/>
        </p:nvSpPr>
        <p:spPr>
          <a:xfrm>
            <a:off x="2885789" y="149485"/>
            <a:ext cx="6603954" cy="225252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itchFamily="34" charset="0"/>
              </a:rPr>
              <a:t>Игровой </a:t>
            </a:r>
            <a:r>
              <a:rPr lang="ru-RU" sz="40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itchFamily="34" charset="0"/>
              </a:rPr>
              <a:t>самомассаж</a:t>
            </a:r>
            <a:endParaRPr lang="ru-RU" sz="4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  <a:cs typeface="Arial" pitchFamily="34" charset="0"/>
            </a:endParaRPr>
          </a:p>
        </p:txBody>
      </p:sp>
      <p:pic>
        <p:nvPicPr>
          <p:cNvPr id="7170" name="Picture 2" descr="http://detsadmickeymouse.ru/88/19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3487" y="2588338"/>
            <a:ext cx="4164396" cy="4033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4007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static1.repo.aif.ru/1/da/127177/82dcf61d57778a03e7da9dbc8d7e38f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214" y="349724"/>
            <a:ext cx="4241404" cy="2816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thumbs.dreamstime.com/t/%D1%81%D0%BF%D0%B0%D1%82%D1%8C-%D0%BD%D0%B0-%D1%83%D1%80%D0%BE%D0%BA%D0%B5-2901963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2013" y="349724"/>
            <a:ext cx="4332275" cy="2888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mama66.ru/files/image/adapt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214" y="3685961"/>
            <a:ext cx="42862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://webcommunity.ru/wp-content/uploads/2010/10/shkola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2" t="14352" r="6712"/>
          <a:stretch/>
        </p:blipFill>
        <p:spPr bwMode="auto">
          <a:xfrm>
            <a:off x="6432870" y="3685961"/>
            <a:ext cx="4465412" cy="2858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вал 7"/>
          <p:cNvSpPr/>
          <p:nvPr/>
        </p:nvSpPr>
        <p:spPr>
          <a:xfrm>
            <a:off x="2984008" y="2745120"/>
            <a:ext cx="5681568" cy="1362003"/>
          </a:xfrm>
          <a:prstGeom prst="ellipse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3500000" scaled="1"/>
            <a:tileRect/>
          </a:gradFill>
          <a:ln w="38100">
            <a:solidFill>
              <a:srgbClr val="3375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itchFamily="34" charset="0"/>
              </a:rPr>
              <a:t>Релаксация </a:t>
            </a:r>
            <a:endParaRPr lang="ru-RU" sz="4000" b="1" dirty="0">
              <a:solidFill>
                <a:schemeClr val="bg1"/>
              </a:solidFill>
              <a:latin typeface="Bookman Old Style" panose="02050604050505020204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22753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31" t="37976" r="32045" b="32728"/>
          <a:stretch/>
        </p:blipFill>
        <p:spPr>
          <a:xfrm>
            <a:off x="326044" y="3088836"/>
            <a:ext cx="7958147" cy="3566614"/>
          </a:xfrm>
          <a:prstGeom prst="rect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1561726" y="275516"/>
            <a:ext cx="8986482" cy="2522275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75000"/>
                  <a:tint val="66000"/>
                  <a:satMod val="160000"/>
                </a:schemeClr>
              </a:gs>
              <a:gs pos="50000">
                <a:schemeClr val="bg2">
                  <a:lumMod val="75000"/>
                  <a:tint val="44500"/>
                  <a:satMod val="160000"/>
                </a:schemeClr>
              </a:gs>
              <a:gs pos="100000">
                <a:schemeClr val="bg2">
                  <a:lumMod val="75000"/>
                  <a:tint val="23500"/>
                  <a:satMod val="160000"/>
                </a:schemeClr>
              </a:gs>
            </a:gsLst>
            <a:lin ang="13500000" scaled="1"/>
            <a:tileRect/>
          </a:gra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itchFamily="34" charset="0"/>
              </a:rPr>
              <a:t>Упражнения для профилактики нарушения  осанки</a:t>
            </a:r>
          </a:p>
        </p:txBody>
      </p:sp>
      <p:pic>
        <p:nvPicPr>
          <p:cNvPr id="5" name="Picture 8" descr="http://narodnimisredstvami.ru/wp-content/uploads/2014/12/Morskaya-so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7006" y="3088321"/>
            <a:ext cx="3432128" cy="3567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19536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http://www.ocha.ru/img/upload/kru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9415" y="271987"/>
            <a:ext cx="4278194" cy="3211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://obvi.ru/wp-content/uploads/2014/11/palchikovaya-gimnastika-dlya-detej-video-trainin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804" y="3019304"/>
            <a:ext cx="4266299" cy="3555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406018" y="271987"/>
            <a:ext cx="5871951" cy="2338716"/>
          </a:xfrm>
          <a:prstGeom prst="ellipse">
            <a:avLst/>
          </a:prstGeom>
          <a:gradFill flip="none" rotWithShape="1">
            <a:gsLst>
              <a:gs pos="0">
                <a:srgbClr val="FF9900">
                  <a:tint val="66000"/>
                  <a:satMod val="160000"/>
                </a:srgbClr>
              </a:gs>
              <a:gs pos="50000">
                <a:srgbClr val="FF9900">
                  <a:tint val="44500"/>
                  <a:satMod val="160000"/>
                </a:srgbClr>
              </a:gs>
              <a:gs pos="100000">
                <a:srgbClr val="FF9900">
                  <a:tint val="23500"/>
                  <a:satMod val="160000"/>
                </a:srgbClr>
              </a:gs>
            </a:gsLst>
            <a:lin ang="13500000" scaled="1"/>
            <a:tileRect/>
          </a:gra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itchFamily="34" charset="0"/>
              </a:rPr>
              <a:t>Упражнения для кистей  рук</a:t>
            </a:r>
          </a:p>
        </p:txBody>
      </p:sp>
      <p:pic>
        <p:nvPicPr>
          <p:cNvPr id="15364" name="Picture 4" descr="http://www.meleon.ru/upload/iblock/f1c/su-djok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25" b="19956"/>
          <a:stretch/>
        </p:blipFill>
        <p:spPr bwMode="auto">
          <a:xfrm>
            <a:off x="6869947" y="3774487"/>
            <a:ext cx="4327662" cy="2593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800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088106" y="323070"/>
            <a:ext cx="7929349" cy="2728658"/>
          </a:xfrm>
          <a:prstGeom prst="ellipse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3500000" scaled="1"/>
            <a:tileRect/>
          </a:gra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itchFamily="34" charset="0"/>
              </a:rPr>
              <a:t>Физические упражнения</a:t>
            </a:r>
            <a:endParaRPr lang="ru-RU" sz="4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  <a:cs typeface="Arial" pitchFamily="34" charset="0"/>
            </a:endParaRPr>
          </a:p>
        </p:txBody>
      </p:sp>
      <p:pic>
        <p:nvPicPr>
          <p:cNvPr id="1026" name="Picture 2" descr="http://lensaunders.com/images/girlkneehighsmed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422" y="3308838"/>
            <a:ext cx="3317935" cy="3317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media05.regionaut.meinbezirk.at/2013/04/07/4007171_web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358" y="3051727"/>
            <a:ext cx="4853144" cy="3575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animationplaza.com/3/animations/people_s/swimmers/female_swimmer_warmin_a_ha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6503" y="3319727"/>
            <a:ext cx="3307046" cy="3307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0524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Еда, заряжающая ребенка энергией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7" r="10577" b="17731"/>
          <a:stretch/>
        </p:blipFill>
        <p:spPr bwMode="auto">
          <a:xfrm>
            <a:off x="6141492" y="3043450"/>
            <a:ext cx="4815034" cy="3582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5534" y="292375"/>
            <a:ext cx="118735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4000" b="1" i="1" dirty="0" smtClean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Чтобы </a:t>
            </a:r>
            <a:r>
              <a:rPr lang="ru-RU" sz="4000" b="1" i="1" dirty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сделать ребёнка умным и рассудительным, </a:t>
            </a:r>
            <a:r>
              <a:rPr lang="ru-RU" sz="4000" b="1" i="1" dirty="0" smtClean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сделайте </a:t>
            </a:r>
            <a:r>
              <a:rPr lang="ru-RU" sz="4000" b="1" i="1" dirty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его крепким и здоровым</a:t>
            </a:r>
            <a:r>
              <a:rPr lang="ru-RU" sz="4000" b="1" dirty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b="1" dirty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</a:t>
            </a:r>
            <a:r>
              <a:rPr lang="ru-RU" sz="4000" b="1" i="1" dirty="0" smtClean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</a:t>
            </a:r>
            <a:r>
              <a:rPr lang="ru-RU" sz="4000" b="1" i="1" dirty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.-Ж. Руссо</a:t>
            </a:r>
            <a:endParaRPr lang="ru-RU" sz="3200" dirty="0">
              <a:effectLst/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Первые дни ребёнка в школе - 1 Февраля 2013 - Дневник - ЖЕНСКИЙ ПОРТА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608" y="3043451"/>
            <a:ext cx="4610965" cy="3582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77221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Всемирный день здоровь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939" y="313897"/>
            <a:ext cx="11581501" cy="6328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85861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news_one.jofo.ru/data/userfiles/4162/images/150748-1928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99" t="7693" r="11567" b="31700"/>
          <a:stretch/>
        </p:blipFill>
        <p:spPr bwMode="auto">
          <a:xfrm>
            <a:off x="6377786" y="3581398"/>
            <a:ext cx="5145472" cy="3036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803" t="31145" r="31559" b="30799"/>
          <a:stretch/>
        </p:blipFill>
        <p:spPr>
          <a:xfrm>
            <a:off x="780727" y="3562066"/>
            <a:ext cx="5207302" cy="305560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2814" y="517951"/>
            <a:ext cx="568804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Уроки физкультуры в начальных классах</a:t>
            </a:r>
            <a:endParaRPr lang="ru-RU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0" t="12923" r="17562" b="22290"/>
          <a:stretch/>
        </p:blipFill>
        <p:spPr>
          <a:xfrm>
            <a:off x="6377786" y="194044"/>
            <a:ext cx="5036290" cy="3202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6471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87355" y="142876"/>
            <a:ext cx="9867332" cy="428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571500" indent="-571500" algn="ctr">
              <a:buFont typeface="Arial" panose="020B0604020202020204" pitchFamily="34" charset="0"/>
              <a:buChar char="•"/>
              <a:defRPr/>
            </a:pPr>
            <a:r>
              <a:rPr lang="ru-RU" sz="4000" b="1" i="1" dirty="0">
                <a:solidFill>
                  <a:schemeClr val="tx1"/>
                </a:solidFill>
                <a:latin typeface="Bookman Old Style" panose="02050604050505020204" pitchFamily="18" charset="0"/>
                <a:cs typeface="Arial" pitchFamily="34" charset="0"/>
              </a:rPr>
              <a:t> </a:t>
            </a:r>
            <a:r>
              <a:rPr lang="ru-RU" sz="4000" b="1" i="1" dirty="0" smtClean="0">
                <a:solidFill>
                  <a:schemeClr val="tx1"/>
                </a:solidFill>
                <a:latin typeface="Bookman Old Style" panose="02050604050505020204" pitchFamily="18" charset="0"/>
                <a:cs typeface="Arial" pitchFamily="34" charset="0"/>
              </a:rPr>
              <a:t>Соблюдение норм СанПиНа</a:t>
            </a:r>
            <a:endParaRPr lang="ru-RU" sz="4000" b="1" i="1" dirty="0">
              <a:solidFill>
                <a:schemeClr val="tx1"/>
              </a:solidFill>
              <a:latin typeface="Bookman Old Style" panose="02050604050505020204" pitchFamily="18" charset="0"/>
              <a:cs typeface="Arial" pitchFamily="34" charset="0"/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686515" y="907520"/>
            <a:ext cx="3055926" cy="2750333"/>
          </a:xfrm>
          <a:prstGeom prst="flowChartAlternateProcess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355" y="2282687"/>
            <a:ext cx="2417385" cy="3096000"/>
          </a:xfrm>
          <a:prstGeom prst="flowChartAlternateProcess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16394" name="Picture 1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50"/>
          <a:stretch>
            <a:fillRect/>
          </a:stretch>
        </p:blipFill>
        <p:spPr bwMode="auto">
          <a:xfrm>
            <a:off x="8625795" y="2282687"/>
            <a:ext cx="2428891" cy="3096000"/>
          </a:xfrm>
          <a:prstGeom prst="flowChartAlternateProcess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4681" y="3881438"/>
            <a:ext cx="2784873" cy="2735245"/>
          </a:xfrm>
          <a:prstGeom prst="flowChartAlternateProcess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16" name="Прямоугольник с двумя вырезанными противолежащими углами 15"/>
          <p:cNvSpPr/>
          <p:nvPr/>
        </p:nvSpPr>
        <p:spPr>
          <a:xfrm>
            <a:off x="773878" y="904510"/>
            <a:ext cx="3334098" cy="1119911"/>
          </a:xfrm>
          <a:prstGeom prst="snip2Diag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13500000" scaled="1"/>
            <a:tileRect/>
          </a:gra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Правильная величина парт и стульев</a:t>
            </a:r>
          </a:p>
        </p:txBody>
      </p:sp>
      <p:sp>
        <p:nvSpPr>
          <p:cNvPr id="17" name="Прямоугольник с двумя вырезанными противолежащими углами 16"/>
          <p:cNvSpPr/>
          <p:nvPr/>
        </p:nvSpPr>
        <p:spPr>
          <a:xfrm>
            <a:off x="8297840" y="928683"/>
            <a:ext cx="3384644" cy="1071563"/>
          </a:xfrm>
          <a:prstGeom prst="snip2Diag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13500000" scaled="1"/>
            <a:tileRect/>
          </a:gra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Достаточная освещенность класса</a:t>
            </a:r>
          </a:p>
        </p:txBody>
      </p:sp>
      <p:sp>
        <p:nvSpPr>
          <p:cNvPr id="18" name="Прямоугольник с двумя вырезанными противолежащими углами 17"/>
          <p:cNvSpPr/>
          <p:nvPr/>
        </p:nvSpPr>
        <p:spPr>
          <a:xfrm>
            <a:off x="721878" y="5636953"/>
            <a:ext cx="3470300" cy="941907"/>
          </a:xfrm>
          <a:prstGeom prst="snip2Diag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13500000" scaled="1"/>
            <a:tileRect/>
          </a:gra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Проветривание класса</a:t>
            </a:r>
          </a:p>
        </p:txBody>
      </p:sp>
      <p:sp>
        <p:nvSpPr>
          <p:cNvPr id="19" name="Прямоугольник с двумя вырезанными противолежащими углами 18"/>
          <p:cNvSpPr/>
          <p:nvPr/>
        </p:nvSpPr>
        <p:spPr>
          <a:xfrm>
            <a:off x="8110990" y="5661128"/>
            <a:ext cx="3458499" cy="955555"/>
          </a:xfrm>
          <a:prstGeom prst="snip2Diag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13500000" scaled="1"/>
            <a:tileRect/>
          </a:gra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Соблюдение  режима   дня</a:t>
            </a:r>
          </a:p>
        </p:txBody>
      </p:sp>
    </p:spTree>
    <p:extLst>
      <p:ext uri="{BB962C8B-B14F-4D97-AF65-F5344CB8AC3E}">
        <p14:creationId xmlns:p14="http://schemas.microsoft.com/office/powerpoint/2010/main" val="17876154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32012" y="908770"/>
            <a:ext cx="5811262" cy="4114800"/>
          </a:xfrm>
        </p:spPr>
        <p:txBody>
          <a:bodyPr>
            <a:noAutofit/>
          </a:bodyPr>
          <a:lstStyle/>
          <a:p>
            <a:pPr lvl="0"/>
            <a: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</a:t>
            </a: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оздание </a:t>
            </a:r>
            <a: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благоприятного психологического климата,</a:t>
            </a:r>
          </a:p>
          <a:p>
            <a:pPr lvl="0"/>
            <a: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О</a:t>
            </a: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беспечение </a:t>
            </a:r>
            <a: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индивидуального и дифференцированного подходов в процессе обучения</a:t>
            </a: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,</a:t>
            </a:r>
            <a:endParaRPr lang="ru-RU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3274" y="1256390"/>
            <a:ext cx="5966755" cy="447506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2012" y="200884"/>
            <a:ext cx="1048556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</a:t>
            </a: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нижение </a:t>
            </a:r>
            <a: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утомления школьников,</a:t>
            </a:r>
          </a:p>
        </p:txBody>
      </p:sp>
    </p:spTree>
    <p:extLst>
      <p:ext uri="{BB962C8B-B14F-4D97-AF65-F5344CB8AC3E}">
        <p14:creationId xmlns:p14="http://schemas.microsoft.com/office/powerpoint/2010/main" val="81339662"/>
      </p:ext>
    </p:extLst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1068" y="329273"/>
            <a:ext cx="541816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itchFamily="34" charset="0"/>
              </a:rPr>
              <a:t>Д</a:t>
            </a: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itchFamily="34" charset="0"/>
              </a:rPr>
              <a:t>идактически проработанный </a:t>
            </a:r>
            <a: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itchFamily="34" charset="0"/>
              </a:rPr>
              <a:t>урок, </a:t>
            </a:r>
          </a:p>
          <a:p>
            <a:pPr marL="571500" indent="-5715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itchFamily="34" charset="0"/>
              </a:rPr>
              <a:t>Ч</a:t>
            </a: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itchFamily="34" charset="0"/>
              </a:rPr>
              <a:t>ередование </a:t>
            </a:r>
            <a: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itchFamily="34" charset="0"/>
              </a:rPr>
              <a:t>различных видов учебной деятельности (4-7 видов за урок</a:t>
            </a: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itchFamily="34" charset="0"/>
              </a:rPr>
              <a:t>),</a:t>
            </a:r>
            <a:endParaRPr lang="ru-RU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8910" y="1041566"/>
            <a:ext cx="6053825" cy="4540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547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9307" y="308044"/>
            <a:ext cx="1162789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И</a:t>
            </a: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спользование </a:t>
            </a:r>
            <a:r>
              <a:rPr lang="ru-RU" sz="40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здоровьесберегающих</a:t>
            </a:r>
            <a: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</a:t>
            </a: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действий</a:t>
            </a:r>
            <a:endParaRPr lang="ru-RU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994244" y="1428131"/>
            <a:ext cx="7892956" cy="350351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anose="020B0604020202020204" pitchFamily="34" charset="0"/>
              </a:rPr>
              <a:t>Базарный </a:t>
            </a:r>
          </a:p>
          <a:p>
            <a:pPr marL="0" indent="0" algn="ctr">
              <a:buNone/>
            </a:pPr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anose="020B0604020202020204" pitchFamily="34" charset="0"/>
              </a:rPr>
              <a:t>Владимир Филиппович</a:t>
            </a:r>
            <a:r>
              <a:rPr lang="ru-RU" sz="4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anose="020B0604020202020204" pitchFamily="34" charset="0"/>
              </a:rPr>
              <a:t>основатель </a:t>
            </a:r>
            <a:r>
              <a:rPr lang="ru-RU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anose="020B0604020202020204" pitchFamily="34" charset="0"/>
              </a:rPr>
              <a:t>нового направления в науке - </a:t>
            </a:r>
            <a:r>
              <a:rPr lang="ru-RU" b="1" i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anose="020B0604020202020204" pitchFamily="34" charset="0"/>
              </a:rPr>
              <a:t>здоровьеразвивающей</a:t>
            </a:r>
            <a:r>
              <a:rPr lang="ru-RU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anose="020B0604020202020204" pitchFamily="34" charset="0"/>
              </a:rPr>
              <a:t> педагогики. 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anose="020B0604020202020204" pitchFamily="34" charset="0"/>
              </a:rPr>
              <a:t>Русский учёный, </a:t>
            </a:r>
            <a:r>
              <a:rPr lang="ru-RU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anose="020B0604020202020204" pitchFamily="34" charset="0"/>
              </a:rPr>
              <a:t>доктор медицинских наук, </a:t>
            </a:r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anose="020B0604020202020204" pitchFamily="34" charset="0"/>
              </a:rPr>
              <a:t>почётный работник общего образования Российской Федерации, музыкант </a:t>
            </a:r>
            <a:r>
              <a:rPr lang="ru-RU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anose="020B0604020202020204" pitchFamily="34" charset="0"/>
              </a:rPr>
              <a:t>и </a:t>
            </a:r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anose="020B0604020202020204" pitchFamily="34" charset="0"/>
              </a:rPr>
              <a:t>педагог-новатор</a:t>
            </a:r>
            <a:r>
              <a:rPr lang="ru-RU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anose="020B0604020202020204" pitchFamily="34" charset="0"/>
              </a:rPr>
              <a:t>.</a:t>
            </a:r>
            <a:endParaRPr lang="ru-RU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pic>
        <p:nvPicPr>
          <p:cNvPr id="10242" name="Picture 2" descr="http://vp-ch.ru/sites/default/files/Sovremennaya%20pedagogika/Zdorov'erazvivayuschaya%20pedagogika/Bazarnyi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300" y="1631483"/>
            <a:ext cx="3172330" cy="4467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52508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l06.ru/assets/images/catalog/1408958229_6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47" t="6382" r="9956" b="2532"/>
          <a:stretch/>
        </p:blipFill>
        <p:spPr bwMode="auto">
          <a:xfrm>
            <a:off x="4080681" y="2740490"/>
            <a:ext cx="3976976" cy="3764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licey102.k26.ru/mo/sport/s2/Image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29" t="15261" b="36057"/>
          <a:stretch/>
        </p:blipFill>
        <p:spPr bwMode="auto">
          <a:xfrm>
            <a:off x="8222776" y="3339498"/>
            <a:ext cx="3778081" cy="3165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8364" y="228179"/>
            <a:ext cx="11627893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Calibri" panose="020F0502020204030204" pitchFamily="34" charset="0"/>
              </a:rPr>
              <a:t>Система </a:t>
            </a:r>
            <a: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Calibri" panose="020F0502020204030204" pitchFamily="34" charset="0"/>
              </a:rPr>
              <a:t>сенсорной свободы и </a:t>
            </a: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Calibri" panose="020F0502020204030204" pitchFamily="34" charset="0"/>
              </a:rPr>
              <a:t>раскрепощения</a:t>
            </a:r>
          </a:p>
          <a:p>
            <a:pPr algn="ctr"/>
            <a:endParaRPr lang="ru-RU" sz="12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4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anose="020B0604020202020204" pitchFamily="34" charset="0"/>
              </a:rPr>
              <a:t>П</a:t>
            </a:r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anose="020B0604020202020204" pitchFamily="34" charset="0"/>
              </a:rPr>
              <a:t>арта </a:t>
            </a:r>
            <a:r>
              <a:rPr lang="ru-RU" sz="4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anose="020B0604020202020204" pitchFamily="34" charset="0"/>
              </a:rPr>
              <a:t>и </a:t>
            </a:r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anose="020B0604020202020204" pitchFamily="34" charset="0"/>
              </a:rPr>
              <a:t>конторка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pic>
        <p:nvPicPr>
          <p:cNvPr id="5" name="Picture 3" descr="D:\мои документы\kontorki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98" b="7760"/>
          <a:stretch/>
        </p:blipFill>
        <p:spPr>
          <a:xfrm>
            <a:off x="218363" y="3339497"/>
            <a:ext cx="3678071" cy="316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2877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cs624822.vk.me/v624822913/4fe0b/oxjPcZJn7LY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5" t="2214" r="2280" b="4220"/>
          <a:stretch/>
        </p:blipFill>
        <p:spPr bwMode="auto">
          <a:xfrm>
            <a:off x="1886930" y="1921042"/>
            <a:ext cx="8246682" cy="4705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02288" y="369143"/>
            <a:ext cx="961596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ru-RU" sz="4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Офтальмологический </a:t>
            </a:r>
            <a:endParaRPr lang="ru-RU" sz="4000" b="1" i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>
              <a:spcAft>
                <a:spcPts val="0"/>
              </a:spcAft>
            </a:pPr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тренажер </a:t>
            </a:r>
            <a:r>
              <a:rPr lang="ru-RU" sz="4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глаз</a:t>
            </a:r>
            <a:endParaRPr lang="ru-RU" sz="32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15843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лубина">
  <a:themeElements>
    <a:clrScheme name="Глубина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Глубина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убина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TM04033923[[fn=Глубина]]</Template>
  <TotalTime>466</TotalTime>
  <Words>148</Words>
  <Application>Microsoft Office PowerPoint</Application>
  <PresentationFormat>Широкоэкранный</PresentationFormat>
  <Paragraphs>33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Bookman Old Style</vt:lpstr>
      <vt:lpstr>Calibri</vt:lpstr>
      <vt:lpstr>Corbel</vt:lpstr>
      <vt:lpstr>Times New Roman</vt:lpstr>
      <vt:lpstr>Глубина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Сергей Аулов</cp:lastModifiedBy>
  <cp:revision>42</cp:revision>
  <dcterms:created xsi:type="dcterms:W3CDTF">2016-02-03T20:09:32Z</dcterms:created>
  <dcterms:modified xsi:type="dcterms:W3CDTF">2021-03-05T09:29:20Z</dcterms:modified>
</cp:coreProperties>
</file>