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  <p:sldMasterId id="2147483696" r:id="rId4"/>
    <p:sldMasterId id="2147483720" r:id="rId5"/>
  </p:sldMasterIdLst>
  <p:sldIdLst>
    <p:sldId id="256" r:id="rId6"/>
    <p:sldId id="257" r:id="rId7"/>
    <p:sldId id="310" r:id="rId8"/>
    <p:sldId id="284" r:id="rId9"/>
    <p:sldId id="288" r:id="rId10"/>
    <p:sldId id="293" r:id="rId11"/>
    <p:sldId id="292" r:id="rId12"/>
    <p:sldId id="312" r:id="rId13"/>
    <p:sldId id="291" r:id="rId14"/>
    <p:sldId id="313" r:id="rId15"/>
    <p:sldId id="314" r:id="rId16"/>
    <p:sldId id="290" r:id="rId17"/>
    <p:sldId id="289" r:id="rId18"/>
    <p:sldId id="316" r:id="rId19"/>
    <p:sldId id="299" r:id="rId20"/>
    <p:sldId id="317" r:id="rId21"/>
    <p:sldId id="302" r:id="rId22"/>
    <p:sldId id="318" r:id="rId23"/>
    <p:sldId id="300" r:id="rId24"/>
    <p:sldId id="296" r:id="rId25"/>
    <p:sldId id="304" r:id="rId26"/>
    <p:sldId id="306" r:id="rId27"/>
    <p:sldId id="320" r:id="rId28"/>
    <p:sldId id="326" r:id="rId29"/>
    <p:sldId id="287" r:id="rId30"/>
    <p:sldId id="307" r:id="rId31"/>
    <p:sldId id="319" r:id="rId32"/>
    <p:sldId id="285" r:id="rId33"/>
    <p:sldId id="321" r:id="rId34"/>
    <p:sldId id="322" r:id="rId35"/>
    <p:sldId id="324" r:id="rId36"/>
    <p:sldId id="323" r:id="rId37"/>
    <p:sldId id="298" r:id="rId38"/>
    <p:sldId id="311" r:id="rId39"/>
    <p:sldId id="325" r:id="rId40"/>
    <p:sldId id="309" r:id="rId41"/>
    <p:sldId id="286" r:id="rId42"/>
    <p:sldId id="305" r:id="rId43"/>
    <p:sldId id="275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9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0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1"/>
            <c:bubble3D val="0"/>
            <c:spPr>
              <a:solidFill>
                <a:srgbClr val="CC0000"/>
              </a:solidFill>
            </c:spPr>
          </c:dPt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50</c:v>
                </c:pt>
                <c:pt idx="1">
                  <c:v>48</c:v>
                </c:pt>
                <c:pt idx="2">
                  <c:v>8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43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690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56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721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52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36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09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388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10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06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8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154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10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51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09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0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617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99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01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51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93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8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154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10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51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09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0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617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99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01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51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93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8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154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10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51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09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0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617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99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01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51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93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8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298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73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73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73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9.png"/><Relationship Id="rId7" Type="http://schemas.microsoft.com/office/2007/relationships/hdphoto" Target="../media/hdphoto6.wdp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51.png"/><Relationship Id="rId5" Type="http://schemas.microsoft.com/office/2007/relationships/hdphoto" Target="../media/hdphoto5.wdp"/><Relationship Id="rId10" Type="http://schemas.openxmlformats.org/officeDocument/2006/relationships/image" Target="../media/image53.png"/><Relationship Id="rId4" Type="http://schemas.openxmlformats.org/officeDocument/2006/relationships/image" Target="../media/image50.png"/><Relationship Id="rId9" Type="http://schemas.microsoft.com/office/2007/relationships/hdphoto" Target="../media/hdphoto7.wdp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4.xml"/><Relationship Id="rId5" Type="http://schemas.microsoft.com/office/2007/relationships/hdphoto" Target="../media/hdphoto9.wdp"/><Relationship Id="rId4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298282" y="1268760"/>
            <a:ext cx="6264696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Aft>
                <a:spcPts val="0"/>
              </a:spcAft>
            </a:pPr>
            <a:r>
              <a:rPr lang="ru-RU" sz="32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Times New Roman"/>
              </a:rPr>
              <a:t>Использование цифровых технологий в работе по обеспечению  профессионального роста педагогов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ea typeface="Times New Roman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7040" y="5013176"/>
            <a:ext cx="4680520" cy="1656184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1800" b="1" dirty="0" smtClean="0">
                <a:solidFill>
                  <a:srgbClr val="C00000"/>
                </a:solidFill>
                <a:ea typeface="Times New Roman"/>
              </a:rPr>
              <a:t>Автор :</a:t>
            </a:r>
          </a:p>
          <a:p>
            <a:pPr>
              <a:spcAft>
                <a:spcPts val="0"/>
              </a:spcAft>
            </a:pPr>
            <a:r>
              <a:rPr lang="ru-RU" sz="1800" b="1" dirty="0" smtClean="0">
                <a:solidFill>
                  <a:srgbClr val="0000CC"/>
                </a:solidFill>
                <a:ea typeface="Times New Roman"/>
              </a:rPr>
              <a:t>Старший воспитатель</a:t>
            </a:r>
          </a:p>
          <a:p>
            <a:pPr>
              <a:spcAft>
                <a:spcPts val="0"/>
              </a:spcAft>
            </a:pPr>
            <a:r>
              <a:rPr lang="ru-RU" sz="1800" b="1" dirty="0" smtClean="0">
                <a:solidFill>
                  <a:srgbClr val="0000CC"/>
                </a:solidFill>
                <a:ea typeface="Times New Roman"/>
              </a:rPr>
              <a:t> </a:t>
            </a:r>
            <a:r>
              <a:rPr lang="ru-RU" sz="1800" b="1" dirty="0">
                <a:solidFill>
                  <a:srgbClr val="0000CC"/>
                </a:solidFill>
                <a:ea typeface="Times New Roman"/>
              </a:rPr>
              <a:t>МБДОУ «Детский сад № 1  «Радость»  </a:t>
            </a:r>
            <a:r>
              <a:rPr lang="ru-RU" sz="1800" b="1" dirty="0" err="1">
                <a:solidFill>
                  <a:srgbClr val="C00000"/>
                </a:solidFill>
                <a:ea typeface="Times New Roman"/>
              </a:rPr>
              <a:t>Башкардина</a:t>
            </a:r>
            <a:r>
              <a:rPr lang="ru-RU" sz="1800" b="1" dirty="0">
                <a:solidFill>
                  <a:srgbClr val="C00000"/>
                </a:solidFill>
                <a:ea typeface="Times New Roman"/>
              </a:rPr>
              <a:t> Л.В.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083157" y="3356992"/>
            <a:ext cx="184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2000" b="1" dirty="0">
              <a:solidFill>
                <a:srgbClr val="0000CC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396071"/>
            <a:ext cx="82809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ru-RU" sz="1600" dirty="0">
              <a:ea typeface="Times New Roman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37531"/>
            <a:ext cx="2520280" cy="2201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467089"/>
            <a:ext cx="720079" cy="517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4714826"/>
            <a:ext cx="1617052" cy="118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27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638293" cy="61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481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6672"/>
            <a:ext cx="4175008" cy="590465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76672"/>
            <a:ext cx="4175010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565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15291" y="396249"/>
            <a:ext cx="8352928" cy="72008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Вебинар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– это очень удобно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5271" y="1124744"/>
            <a:ext cx="871296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CC"/>
                </a:solidFill>
              </a:rPr>
              <a:t>•участники </a:t>
            </a:r>
            <a:r>
              <a:rPr lang="ru-RU" sz="2400" dirty="0">
                <a:solidFill>
                  <a:srgbClr val="0000CC"/>
                </a:solidFill>
              </a:rPr>
              <a:t>могут не только принимать информацию от спикера, но и обсуждать ее;</a:t>
            </a:r>
          </a:p>
          <a:p>
            <a:r>
              <a:rPr lang="ru-RU" sz="2400" dirty="0" smtClean="0">
                <a:solidFill>
                  <a:srgbClr val="0000CC"/>
                </a:solidFill>
              </a:rPr>
              <a:t>•в </a:t>
            </a:r>
            <a:r>
              <a:rPr lang="ru-RU" sz="2400" dirty="0" err="1">
                <a:solidFill>
                  <a:srgbClr val="0000CC"/>
                </a:solidFill>
              </a:rPr>
              <a:t>вебинаре</a:t>
            </a:r>
            <a:r>
              <a:rPr lang="ru-RU" sz="2400" dirty="0">
                <a:solidFill>
                  <a:srgbClr val="0000CC"/>
                </a:solidFill>
              </a:rPr>
              <a:t> может одновременно участвовать неограниченное количество человек;</a:t>
            </a:r>
          </a:p>
          <a:p>
            <a:r>
              <a:rPr lang="ru-RU" sz="2400" dirty="0" smtClean="0">
                <a:solidFill>
                  <a:srgbClr val="0000CC"/>
                </a:solidFill>
              </a:rPr>
              <a:t>•информацию </a:t>
            </a:r>
            <a:r>
              <a:rPr lang="ru-RU" sz="2400" dirty="0">
                <a:solidFill>
                  <a:srgbClr val="0000CC"/>
                </a:solidFill>
              </a:rPr>
              <a:t>можно давать в голосовом режиме и в виде презентации; общение проходит в режиме реального времени, но есть возможность посмотреть </a:t>
            </a:r>
            <a:r>
              <a:rPr lang="ru-RU" sz="2400" dirty="0" err="1">
                <a:solidFill>
                  <a:srgbClr val="0000CC"/>
                </a:solidFill>
              </a:rPr>
              <a:t>вебинар</a:t>
            </a:r>
            <a:r>
              <a:rPr lang="ru-RU" sz="2400" dirty="0">
                <a:solidFill>
                  <a:srgbClr val="0000CC"/>
                </a:solidFill>
              </a:rPr>
              <a:t> в записи сколько угодно раз;</a:t>
            </a:r>
          </a:p>
          <a:p>
            <a:r>
              <a:rPr lang="ru-RU" sz="2400" dirty="0" smtClean="0">
                <a:solidFill>
                  <a:srgbClr val="0000CC"/>
                </a:solidFill>
              </a:rPr>
              <a:t>•можно </a:t>
            </a:r>
            <a:r>
              <a:rPr lang="ru-RU" sz="2400" dirty="0">
                <a:solidFill>
                  <a:srgbClr val="0000CC"/>
                </a:solidFill>
              </a:rPr>
              <a:t>пользоваться текстовым чатом;</a:t>
            </a:r>
          </a:p>
          <a:p>
            <a:r>
              <a:rPr lang="ru-RU" sz="2400" dirty="0" smtClean="0">
                <a:solidFill>
                  <a:srgbClr val="0000CC"/>
                </a:solidFill>
              </a:rPr>
              <a:t>•участие </a:t>
            </a:r>
            <a:r>
              <a:rPr lang="ru-RU" sz="2400" dirty="0">
                <a:solidFill>
                  <a:srgbClr val="0000CC"/>
                </a:solidFill>
              </a:rPr>
              <a:t>могут принять педагоги из самых разных регионов в удобное время и в любом месте;</a:t>
            </a:r>
          </a:p>
          <a:p>
            <a:r>
              <a:rPr lang="ru-RU" sz="2400" dirty="0" smtClean="0">
                <a:solidFill>
                  <a:srgbClr val="0000CC"/>
                </a:solidFill>
              </a:rPr>
              <a:t>•участники </a:t>
            </a:r>
            <a:r>
              <a:rPr lang="ru-RU" sz="2400" dirty="0">
                <a:solidFill>
                  <a:srgbClr val="0000CC"/>
                </a:solidFill>
              </a:rPr>
              <a:t>одной и той же конференции могут не знать о присутствии друг друга;</a:t>
            </a:r>
          </a:p>
          <a:p>
            <a:r>
              <a:rPr lang="ru-RU" sz="2400" dirty="0" smtClean="0">
                <a:solidFill>
                  <a:srgbClr val="0000CC"/>
                </a:solidFill>
              </a:rPr>
              <a:t>•</a:t>
            </a:r>
            <a:r>
              <a:rPr lang="ru-RU" sz="2400" dirty="0" err="1" smtClean="0">
                <a:solidFill>
                  <a:srgbClr val="0000CC"/>
                </a:solidFill>
              </a:rPr>
              <a:t>вебинары</a:t>
            </a:r>
            <a:r>
              <a:rPr lang="ru-RU" sz="2400" dirty="0">
                <a:solidFill>
                  <a:srgbClr val="0000CC"/>
                </a:solidFill>
              </a:rPr>
              <a:t>, как правило, длятся недолго, максимум 2 часа;</a:t>
            </a:r>
          </a:p>
        </p:txBody>
      </p:sp>
    </p:spTree>
    <p:extLst>
      <p:ext uri="{BB962C8B-B14F-4D97-AF65-F5344CB8AC3E}">
        <p14:creationId xmlns:p14="http://schemas.microsoft.com/office/powerpoint/2010/main" val="89073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72008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Электронно-образовательные ресурсы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40" y="1052736"/>
            <a:ext cx="4821424" cy="2592288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124744"/>
            <a:ext cx="3190109" cy="2112095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83" y="3861048"/>
            <a:ext cx="4871373" cy="2391266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53" y="3458354"/>
            <a:ext cx="2623810" cy="30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73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14"/>
          <a:stretch/>
        </p:blipFill>
        <p:spPr bwMode="auto">
          <a:xfrm>
            <a:off x="4067944" y="399162"/>
            <a:ext cx="4694783" cy="283640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3429000"/>
            <a:ext cx="4469297" cy="27363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03666"/>
            <a:ext cx="3653384" cy="271579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9"/>
          <a:stretch/>
        </p:blipFill>
        <p:spPr bwMode="auto">
          <a:xfrm>
            <a:off x="323528" y="399162"/>
            <a:ext cx="3537922" cy="274180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1389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72008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Актуальный педагогический опыт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9" r="7631"/>
          <a:stretch/>
        </p:blipFill>
        <p:spPr>
          <a:xfrm>
            <a:off x="512199" y="1196752"/>
            <a:ext cx="4011532" cy="33480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3" r="6156"/>
          <a:stretch/>
        </p:blipFill>
        <p:spPr>
          <a:xfrm>
            <a:off x="4523731" y="2755021"/>
            <a:ext cx="4147445" cy="35796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544824"/>
            <a:ext cx="2518440" cy="20525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053" y="1126221"/>
            <a:ext cx="1628800" cy="16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44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8639182" cy="6192688"/>
          </a:xfrm>
        </p:spPr>
      </p:pic>
    </p:spTree>
    <p:extLst>
      <p:ext uri="{BB962C8B-B14F-4D97-AF65-F5344CB8AC3E}">
        <p14:creationId xmlns:p14="http://schemas.microsoft.com/office/powerpoint/2010/main" val="237072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60" y="517134"/>
            <a:ext cx="3737699" cy="282973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37" y="3506860"/>
            <a:ext cx="3754822" cy="28605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848" y="549391"/>
            <a:ext cx="3739370" cy="27974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742" y="3516166"/>
            <a:ext cx="3861605" cy="260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44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404664"/>
            <a:ext cx="8514815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86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720080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2" r="4098"/>
          <a:stretch/>
        </p:blipFill>
        <p:spPr>
          <a:xfrm>
            <a:off x="467544" y="260648"/>
            <a:ext cx="8280920" cy="618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44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548680"/>
            <a:ext cx="79208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latin typeface="Monotype Corsiva" panose="03010101010201010101" pitchFamily="66" charset="0"/>
                <a:ea typeface="Times New Roman"/>
                <a:cs typeface="Times New Roman"/>
              </a:rPr>
              <a:t>«</a:t>
            </a:r>
            <a:r>
              <a:rPr lang="ru-RU" sz="3200" b="1" dirty="0">
                <a:solidFill>
                  <a:srgbClr val="0000CC"/>
                </a:solidFill>
                <a:latin typeface="Monotype Corsiva" panose="03010101010201010101" pitchFamily="66" charset="0"/>
                <a:ea typeface="Times New Roman"/>
                <a:cs typeface="Times New Roman"/>
              </a:rPr>
              <a:t>Носитель знаний» в дошкольном учреждении – педагог, работающий с детьми, который не только передает знания, но и формирует личность ребенка, его мировоззрение и духовность. </a:t>
            </a:r>
            <a:endParaRPr lang="ru-RU" sz="3200" b="1" dirty="0">
              <a:solidFill>
                <a:srgbClr val="0000CC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64088" y="2841615"/>
            <a:ext cx="23802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+mj-lt"/>
                <a:ea typeface="Times New Roman"/>
                <a:cs typeface="Times New Roman"/>
              </a:rPr>
              <a:t>С.Д. </a:t>
            </a:r>
            <a:r>
              <a:rPr lang="ru-RU" sz="2400" b="1" dirty="0" err="1" smtClean="0">
                <a:solidFill>
                  <a:srgbClr val="C00000"/>
                </a:solidFill>
                <a:latin typeface="+mj-lt"/>
                <a:ea typeface="Times New Roman"/>
                <a:cs typeface="Times New Roman"/>
              </a:rPr>
              <a:t>Ильенкова</a:t>
            </a:r>
            <a:endParaRPr lang="ru-RU" sz="2400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713990"/>
            <a:ext cx="2455416" cy="2400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9795">
            <a:off x="4289981" y="3580313"/>
            <a:ext cx="1938384" cy="26694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647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53560"/>
            <a:ext cx="8351837" cy="116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992" y="980728"/>
            <a:ext cx="3388596" cy="2504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975" y="980728"/>
            <a:ext cx="3456384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639" y="3711415"/>
            <a:ext cx="3605337" cy="27040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012" y="3711415"/>
            <a:ext cx="3544310" cy="26582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43605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82" t="20687" r="29426" b="3247"/>
          <a:stretch/>
        </p:blipFill>
        <p:spPr>
          <a:xfrm>
            <a:off x="1187624" y="476672"/>
            <a:ext cx="6552728" cy="5805973"/>
          </a:xfr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08823"/>
            <a:ext cx="3744416" cy="26615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2762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404664"/>
            <a:ext cx="8202207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3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1 совещание\wrap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43977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940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5779"/>
            <a:ext cx="8496944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772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5" r="4179"/>
          <a:stretch/>
        </p:blipFill>
        <p:spPr>
          <a:xfrm>
            <a:off x="251520" y="260648"/>
            <a:ext cx="8615211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42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6"/>
            <a:ext cx="8649228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37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395536" y="332656"/>
            <a:ext cx="8352928" cy="720080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Ярмарка учебных презентаций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69" y="1052736"/>
            <a:ext cx="3732405" cy="2555024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172" y="971867"/>
            <a:ext cx="3600399" cy="2700299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70" y="3861048"/>
            <a:ext cx="3732403" cy="2513264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173" y="3861048"/>
            <a:ext cx="3815292" cy="260013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239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404664"/>
            <a:ext cx="74168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000CC"/>
                </a:solidFill>
              </a:rPr>
              <a:t>В ДОУ создается </a:t>
            </a:r>
            <a:r>
              <a:rPr lang="ru-RU" sz="2400" b="1" dirty="0" err="1">
                <a:solidFill>
                  <a:srgbClr val="0000CC"/>
                </a:solidFill>
              </a:rPr>
              <a:t>медиатека</a:t>
            </a:r>
            <a:r>
              <a:rPr lang="ru-RU" sz="2400" b="1" dirty="0">
                <a:solidFill>
                  <a:srgbClr val="0000CC"/>
                </a:solidFill>
              </a:rPr>
              <a:t>  электронных ресурсов для проведения </a:t>
            </a:r>
            <a:r>
              <a:rPr lang="ru-RU" sz="2400" b="1" dirty="0" err="1">
                <a:solidFill>
                  <a:srgbClr val="0000CC"/>
                </a:solidFill>
              </a:rPr>
              <a:t>воспитательно</a:t>
            </a:r>
            <a:r>
              <a:rPr lang="ru-RU" sz="2400" b="1" dirty="0">
                <a:solidFill>
                  <a:srgbClr val="0000CC"/>
                </a:solidFill>
              </a:rPr>
              <a:t>-образовательного процесса (подбор компьютерных презентаций , составление каталога  видеофильмов и видеороликов     по всем разделам программы, дидактических электронных).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27584" y="2708920"/>
            <a:ext cx="62646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ru-RU" dirty="0">
                <a:solidFill>
                  <a:srgbClr val="C00000"/>
                </a:solidFill>
              </a:rPr>
              <a:t>«</a:t>
            </a:r>
            <a:r>
              <a:rPr lang="ru-RU" sz="2400" dirty="0">
                <a:solidFill>
                  <a:srgbClr val="C00000"/>
                </a:solidFill>
              </a:rPr>
              <a:t>День космонавтики», </a:t>
            </a:r>
            <a:endParaRPr lang="ru-RU" sz="2400" dirty="0" smtClean="0">
              <a:solidFill>
                <a:srgbClr val="C00000"/>
              </a:solidFill>
            </a:endParaRPr>
          </a:p>
          <a:p>
            <a:pPr marL="342900" indent="-342900">
              <a:buBlip>
                <a:blip r:embed="rId2"/>
              </a:buBlip>
            </a:pPr>
            <a:r>
              <a:rPr lang="ru-RU" sz="2400" dirty="0" smtClean="0">
                <a:solidFill>
                  <a:srgbClr val="C00000"/>
                </a:solidFill>
              </a:rPr>
              <a:t>«</a:t>
            </a:r>
            <a:r>
              <a:rPr lang="ru-RU" sz="2400" dirty="0">
                <a:solidFill>
                  <a:srgbClr val="C00000"/>
                </a:solidFill>
              </a:rPr>
              <a:t>День Защитника Отечества», </a:t>
            </a:r>
            <a:endParaRPr lang="ru-RU" sz="2400" dirty="0" smtClean="0">
              <a:solidFill>
                <a:srgbClr val="C00000"/>
              </a:solidFill>
            </a:endParaRPr>
          </a:p>
          <a:p>
            <a:pPr marL="342900" indent="-342900">
              <a:buBlip>
                <a:blip r:embed="rId2"/>
              </a:buBlip>
            </a:pPr>
            <a:r>
              <a:rPr lang="ru-RU" sz="2400" dirty="0" smtClean="0">
                <a:solidFill>
                  <a:srgbClr val="C00000"/>
                </a:solidFill>
              </a:rPr>
              <a:t>«</a:t>
            </a:r>
            <a:r>
              <a:rPr lang="ru-RU" sz="2400" dirty="0">
                <a:solidFill>
                  <a:srgbClr val="C00000"/>
                </a:solidFill>
              </a:rPr>
              <a:t>Русский национальный костюм», </a:t>
            </a:r>
            <a:endParaRPr lang="ru-RU" sz="2400" dirty="0" smtClean="0">
              <a:solidFill>
                <a:srgbClr val="C00000"/>
              </a:solidFill>
            </a:endParaRPr>
          </a:p>
          <a:p>
            <a:pPr marL="342900" indent="-342900">
              <a:buBlip>
                <a:blip r:embed="rId2"/>
              </a:buBlip>
            </a:pPr>
            <a:r>
              <a:rPr lang="ru-RU" sz="2400" dirty="0" smtClean="0">
                <a:solidFill>
                  <a:srgbClr val="C00000"/>
                </a:solidFill>
              </a:rPr>
              <a:t>«</a:t>
            </a:r>
            <a:r>
              <a:rPr lang="ru-RU" sz="2400" dirty="0">
                <a:solidFill>
                  <a:srgbClr val="C00000"/>
                </a:solidFill>
              </a:rPr>
              <a:t>Весна в произведениях русских художников» для старших дошкольников</a:t>
            </a:r>
            <a:r>
              <a:rPr lang="ru-RU" sz="2400" dirty="0" smtClean="0">
                <a:solidFill>
                  <a:srgbClr val="C00000"/>
                </a:solidFill>
              </a:rPr>
              <a:t>,</a:t>
            </a:r>
          </a:p>
          <a:p>
            <a:pPr marL="342900" indent="-342900">
              <a:buBlip>
                <a:blip r:embed="rId2"/>
              </a:buBlip>
            </a:pP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>
                <a:solidFill>
                  <a:srgbClr val="C00000"/>
                </a:solidFill>
              </a:rPr>
              <a:t>«Домашние животные</a:t>
            </a:r>
            <a:r>
              <a:rPr lang="ru-RU" sz="2400" dirty="0" smtClean="0">
                <a:solidFill>
                  <a:srgbClr val="C00000"/>
                </a:solidFill>
              </a:rPr>
              <a:t>»,</a:t>
            </a:r>
          </a:p>
          <a:p>
            <a:pPr marL="342900" indent="-342900">
              <a:buBlip>
                <a:blip r:embed="rId2"/>
              </a:buBlip>
            </a:pP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>
                <a:solidFill>
                  <a:srgbClr val="C00000"/>
                </a:solidFill>
              </a:rPr>
              <a:t>«Дикие животные</a:t>
            </a:r>
            <a:r>
              <a:rPr lang="ru-RU" sz="2400" dirty="0" smtClean="0">
                <a:solidFill>
                  <a:srgbClr val="C00000"/>
                </a:solidFill>
              </a:rPr>
              <a:t>»,</a:t>
            </a:r>
          </a:p>
          <a:p>
            <a:pPr marL="342900" indent="-342900">
              <a:buBlip>
                <a:blip r:embed="rId2"/>
              </a:buBlip>
            </a:pP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>
                <a:solidFill>
                  <a:srgbClr val="C00000"/>
                </a:solidFill>
              </a:rPr>
              <a:t>«Зима пришла</a:t>
            </a:r>
            <a:r>
              <a:rPr lang="ru-RU" sz="2400" dirty="0" smtClean="0">
                <a:solidFill>
                  <a:srgbClr val="C00000"/>
                </a:solidFill>
              </a:rPr>
              <a:t>»,</a:t>
            </a:r>
          </a:p>
          <a:p>
            <a:pPr marL="342900" indent="-342900">
              <a:buBlip>
                <a:blip r:embed="rId2"/>
              </a:buBlip>
            </a:pP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>
                <a:solidFill>
                  <a:srgbClr val="C00000"/>
                </a:solidFill>
              </a:rPr>
              <a:t>«Весна-краса»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804" y="2500247"/>
            <a:ext cx="1804628" cy="187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037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657481"/>
            <a:ext cx="4255994" cy="4654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2081" y="1412776"/>
            <a:ext cx="433747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366626" y="360156"/>
            <a:ext cx="8352928" cy="720080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Информация с сайта учреждения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51353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86916"/>
            <a:ext cx="4021559" cy="3412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338" name="Picture 2" descr="C:\Users\User\Pictures\27 с\рр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81000"/>
            <a:ext cx="2993628" cy="36240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339" name="Picture 3" descr="C:\Users\User\Pictures\IMG_20181130_0934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299477"/>
            <a:ext cx="3312368" cy="31849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7960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User\Desktop\1 совещание\cs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76465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901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977" y="11338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200" dirty="0">
                <a:solidFill>
                  <a:srgbClr val="C00000"/>
                </a:solidFill>
              </a:rPr>
              <a:t>Критерии и показатели для осуществления всестороннего анализа </a:t>
            </a:r>
            <a:br>
              <a:rPr lang="ru-RU" sz="2200" dirty="0">
                <a:solidFill>
                  <a:srgbClr val="C00000"/>
                </a:solidFill>
              </a:rPr>
            </a:br>
            <a:r>
              <a:rPr lang="ru-RU" sz="2200" dirty="0">
                <a:solidFill>
                  <a:srgbClr val="C00000"/>
                </a:solidFill>
              </a:rPr>
              <a:t>профессиональной деятельности педагогических работников дошкольных образовательных организаций </a:t>
            </a:r>
            <a:br>
              <a:rPr lang="ru-RU" sz="2200" dirty="0">
                <a:solidFill>
                  <a:srgbClr val="C00000"/>
                </a:solidFill>
              </a:rPr>
            </a:br>
            <a:r>
              <a:rPr lang="ru-RU" sz="2200" dirty="0">
                <a:solidFill>
                  <a:srgbClr val="C00000"/>
                </a:solidFill>
              </a:rPr>
              <a:t>по должностям «воспитатель», «инструктор по физической культуре», «музыкальный руководитель»</a:t>
            </a:r>
            <a:br>
              <a:rPr lang="ru-RU" sz="2200" dirty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53" y="2276872"/>
            <a:ext cx="8604448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622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229600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Государственные услуги в </a:t>
            </a:r>
            <a:r>
              <a:rPr lang="ru-RU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электроннойформе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2192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97158" y="476672"/>
            <a:ext cx="8353425" cy="719138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00000"/>
              </a:lnSpc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Профессиональный </a:t>
            </a:r>
            <a:b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стандарт  педагога (проект)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539552" y="1412776"/>
            <a:ext cx="8215370" cy="52864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363" rtl="0" eaLnBrk="1" latinLnBrk="0" hangingPunct="1">
              <a:lnSpc>
                <a:spcPct val="90000"/>
              </a:lnSpc>
              <a:spcBef>
                <a:spcPts val="0"/>
              </a:spcBef>
              <a:buFontTx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indent="0" algn="ctr" defTabSz="914363" rtl="0" eaLnBrk="1" latinLnBrk="0" hangingPunct="1">
              <a:lnSpc>
                <a:spcPct val="90000"/>
              </a:lnSpc>
              <a:spcBef>
                <a:spcPct val="20000"/>
              </a:spcBef>
              <a:buFontTx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363" indent="0" algn="ctr" defTabSz="914363" rtl="0" eaLnBrk="1" latinLnBrk="0" hangingPunct="1">
              <a:lnSpc>
                <a:spcPct val="90000"/>
              </a:lnSpc>
              <a:spcBef>
                <a:spcPct val="20000"/>
              </a:spcBef>
              <a:buFontTx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545" indent="0" algn="ctr" defTabSz="914363" rtl="0" eaLnBrk="1" latinLnBrk="0" hangingPunct="1">
              <a:lnSpc>
                <a:spcPct val="90000"/>
              </a:lnSpc>
              <a:spcBef>
                <a:spcPct val="20000"/>
              </a:spcBef>
              <a:buFontTx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727" indent="0" algn="ctr" defTabSz="914363" rtl="0" eaLnBrk="1" latinLnBrk="0" hangingPunct="1">
              <a:lnSpc>
                <a:spcPct val="90000"/>
              </a:lnSpc>
              <a:spcBef>
                <a:spcPct val="20000"/>
              </a:spcBef>
              <a:buFontTx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909" indent="0" algn="ctr" defTabSz="91436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090" indent="0" algn="ctr" defTabSz="91436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272" indent="0" algn="ctr" defTabSz="91436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454" indent="0" algn="ctr" defTabSz="91436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6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Педагог дошкольного образования</a:t>
            </a:r>
          </a:p>
          <a:p>
            <a:pPr marL="0" marR="0" lvl="0" indent="0" algn="just" defTabSz="91436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должен владеть ИКТ-компетенциями, необходимыми и достаточными для планирования, реализации и оценки образовательной работы с детьми раннего и дошкольного возраста.</a:t>
            </a:r>
          </a:p>
          <a:p>
            <a:pPr marL="0" marR="0" lvl="0" indent="0" algn="just" defTabSz="91436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36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Приложение № 1: </a:t>
            </a:r>
          </a:p>
          <a:p>
            <a:pPr marL="0" marR="0" lvl="0" indent="0" algn="just" defTabSz="91436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расширенный, ориентированный на перспективу перечень ИКТ-компетенций педагога, которые могут рассматриваться в качестве критериев оценки его деятельности при создании необходимых и достаточных условий.</a:t>
            </a:r>
          </a:p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3605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7"/>
            <a:ext cx="8568952" cy="6310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3808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425536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361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538871"/>
            <a:ext cx="7812360" cy="58592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22654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124744"/>
            <a:ext cx="77768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rgbClr val="C00000"/>
                </a:solidFill>
              </a:rPr>
              <a:t>·</a:t>
            </a:r>
            <a:r>
              <a:rPr lang="ru-RU" sz="2400" dirty="0" smtClean="0">
                <a:solidFill>
                  <a:srgbClr val="CC0000"/>
                </a:solidFill>
              </a:rPr>
              <a:t>активно </a:t>
            </a:r>
            <a:r>
              <a:rPr lang="ru-RU" sz="2400" dirty="0">
                <a:solidFill>
                  <a:srgbClr val="CC0000"/>
                </a:solidFill>
              </a:rPr>
              <a:t>используют информационные технологии в образовательном процессе – </a:t>
            </a:r>
            <a:r>
              <a:rPr lang="ru-RU" sz="2400" dirty="0">
                <a:solidFill>
                  <a:srgbClr val="0000CC"/>
                </a:solidFill>
              </a:rPr>
              <a:t>90% педагогов</a:t>
            </a:r>
            <a:r>
              <a:rPr lang="ru-RU" sz="2400" dirty="0">
                <a:solidFill>
                  <a:srgbClr val="CC0000"/>
                </a:solidFill>
              </a:rPr>
              <a:t>;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rgbClr val="CC0000"/>
                </a:solidFill>
              </a:rPr>
              <a:t>·умеют </a:t>
            </a:r>
            <a:r>
              <a:rPr lang="ru-RU" sz="2400" dirty="0">
                <a:solidFill>
                  <a:srgbClr val="CC0000"/>
                </a:solidFill>
              </a:rPr>
              <a:t>создавать графические и текстовые документы (самостоятельно оформляют групповую документацию, диагностику и т. д.) – </a:t>
            </a:r>
            <a:r>
              <a:rPr lang="ru-RU" sz="2400" dirty="0">
                <a:solidFill>
                  <a:srgbClr val="0000CC"/>
                </a:solidFill>
              </a:rPr>
              <a:t>90% педагогов;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rgbClr val="CC0000"/>
                </a:solidFill>
              </a:rPr>
              <a:t>·владеют </a:t>
            </a:r>
            <a:r>
              <a:rPr lang="ru-RU" sz="2400" dirty="0">
                <a:solidFill>
                  <a:srgbClr val="CC0000"/>
                </a:solidFill>
              </a:rPr>
              <a:t>навыками поиска информации в Интернете – </a:t>
            </a:r>
            <a:r>
              <a:rPr lang="ru-RU" sz="2400" dirty="0">
                <a:solidFill>
                  <a:srgbClr val="0000CC"/>
                </a:solidFill>
              </a:rPr>
              <a:t>72% педагогов;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rgbClr val="CC0000"/>
                </a:solidFill>
              </a:rPr>
              <a:t>· </a:t>
            </a:r>
            <a:r>
              <a:rPr lang="ru-RU" sz="2400" dirty="0">
                <a:solidFill>
                  <a:srgbClr val="CC0000"/>
                </a:solidFill>
              </a:rPr>
              <a:t>владеют программой </a:t>
            </a:r>
            <a:r>
              <a:rPr lang="ru-RU" sz="2400" dirty="0" err="1">
                <a:solidFill>
                  <a:srgbClr val="CC0000"/>
                </a:solidFill>
              </a:rPr>
              <a:t>PowerPoint</a:t>
            </a:r>
            <a:r>
              <a:rPr lang="ru-RU" sz="2400" dirty="0">
                <a:solidFill>
                  <a:srgbClr val="CC0000"/>
                </a:solidFill>
              </a:rPr>
              <a:t> для создания мультимедийных презентаций - </a:t>
            </a:r>
            <a:r>
              <a:rPr lang="ru-RU" sz="2400" dirty="0">
                <a:solidFill>
                  <a:srgbClr val="0000CC"/>
                </a:solidFill>
              </a:rPr>
              <a:t>100% педагогов</a:t>
            </a:r>
            <a:r>
              <a:rPr lang="ru-RU" sz="2400" dirty="0">
                <a:solidFill>
                  <a:srgbClr val="CC0000"/>
                </a:solidFill>
              </a:rPr>
              <a:t>;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rgbClr val="CC0000"/>
                </a:solidFill>
              </a:rPr>
              <a:t>· </a:t>
            </a:r>
            <a:r>
              <a:rPr lang="ru-RU" sz="2400" dirty="0">
                <a:solidFill>
                  <a:srgbClr val="CC0000"/>
                </a:solidFill>
              </a:rPr>
              <a:t>умеют разрабатывать занятия с использованием информационных технологий – </a:t>
            </a:r>
            <a:r>
              <a:rPr lang="ru-RU" sz="2400" dirty="0">
                <a:solidFill>
                  <a:srgbClr val="0000CC"/>
                </a:solidFill>
              </a:rPr>
              <a:t>100% педагогов</a:t>
            </a:r>
            <a:r>
              <a:rPr lang="ru-RU" sz="2400" dirty="0">
                <a:solidFill>
                  <a:srgbClr val="CC0000"/>
                </a:solidFill>
              </a:rPr>
              <a:t>;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rgbClr val="CC0000"/>
                </a:solidFill>
              </a:rPr>
              <a:t>· </a:t>
            </a:r>
            <a:r>
              <a:rPr lang="ru-RU" sz="2400" dirty="0">
                <a:solidFill>
                  <a:srgbClr val="CC0000"/>
                </a:solidFill>
              </a:rPr>
              <a:t>владеют способами и методами применения компьютерных технологий в работе с детьми и родителями –</a:t>
            </a:r>
            <a:r>
              <a:rPr lang="ru-RU" sz="2400" dirty="0">
                <a:solidFill>
                  <a:srgbClr val="0000CC"/>
                </a:solidFill>
              </a:rPr>
              <a:t>100 % педагогов.</a:t>
            </a:r>
          </a:p>
        </p:txBody>
      </p:sp>
    </p:spTree>
    <p:extLst>
      <p:ext uri="{BB962C8B-B14F-4D97-AF65-F5344CB8AC3E}">
        <p14:creationId xmlns:p14="http://schemas.microsoft.com/office/powerpoint/2010/main" val="3726037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Уровень 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владения компьютером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3769747"/>
              </p:ext>
            </p:extLst>
          </p:nvPr>
        </p:nvGraphicFramePr>
        <p:xfrm>
          <a:off x="1835696" y="1595933"/>
          <a:ext cx="6275040" cy="32012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43608" y="4797152"/>
            <a:ext cx="568863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CC0000"/>
                </a:solidFill>
                <a:ea typeface="Calibri"/>
                <a:cs typeface="Times New Roman"/>
              </a:rPr>
              <a:t>50%  на оценку «хорошо», </a:t>
            </a:r>
            <a:endParaRPr lang="ru-RU" sz="2000" b="1" dirty="0" smtClean="0">
              <a:solidFill>
                <a:srgbClr val="CC00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00CC"/>
                </a:solidFill>
                <a:ea typeface="Calibri"/>
                <a:cs typeface="Times New Roman"/>
              </a:rPr>
              <a:t>44 </a:t>
            </a:r>
            <a:r>
              <a:rPr lang="ru-RU" sz="2000" b="1" dirty="0">
                <a:solidFill>
                  <a:srgbClr val="0000CC"/>
                </a:solidFill>
                <a:ea typeface="Calibri"/>
                <a:cs typeface="Times New Roman"/>
              </a:rPr>
              <a:t>%  на оценку «удовлетворительно» </a:t>
            </a:r>
            <a:endParaRPr lang="ru-RU" sz="2000" b="1" dirty="0" smtClean="0">
              <a:solidFill>
                <a:srgbClr val="0000CC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a typeface="Calibri"/>
                <a:cs typeface="Times New Roman"/>
              </a:rPr>
              <a:t>6% отметили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ea typeface="Calibri"/>
                <a:cs typeface="Times New Roman"/>
              </a:rPr>
              <a:t>, что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a typeface="Calibri"/>
                <a:cs typeface="Times New Roman"/>
              </a:rPr>
              <a:t>владеют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ea typeface="Calibri"/>
                <a:cs typeface="Times New Roman"/>
              </a:rPr>
              <a:t>компьютером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a typeface="Calibri"/>
                <a:cs typeface="Times New Roman"/>
              </a:rPr>
              <a:t>очень хорошо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71433"/>
            <a:ext cx="2072173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3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564904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Благодарю  за внимание !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4077072"/>
            <a:ext cx="3121152" cy="23408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CFEFD"/>
              </a:clrFrom>
              <a:clrTo>
                <a:srgbClr val="FC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97152"/>
            <a:ext cx="2160240" cy="154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663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2159" y="332656"/>
            <a:ext cx="80648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Цель повышения 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ИКТ-компетентности </a:t>
            </a:r>
            <a:r>
              <a:rPr lang="ru-RU" sz="2800" b="1" dirty="0">
                <a:solidFill>
                  <a:srgbClr val="C00000"/>
                </a:solidFill>
              </a:rPr>
              <a:t>педагогов :</a:t>
            </a:r>
            <a:endParaRPr lang="ru-RU" sz="2800" dirty="0">
              <a:solidFill>
                <a:srgbClr val="C000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00CC"/>
                </a:solidFill>
              </a:rPr>
              <a:t>Обеспечение   качества </a:t>
            </a:r>
            <a:r>
              <a:rPr lang="ru-RU" sz="2400" b="1" dirty="0" err="1">
                <a:solidFill>
                  <a:srgbClr val="0000CC"/>
                </a:solidFill>
              </a:rPr>
              <a:t>воспитательно</a:t>
            </a:r>
            <a:r>
              <a:rPr lang="ru-RU" sz="2400" b="1" dirty="0">
                <a:solidFill>
                  <a:srgbClr val="0000CC"/>
                </a:solidFill>
              </a:rPr>
              <a:t>-образовательного процесса на основе изучения и внедрения информационных технологий.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9227" y="3392213"/>
            <a:ext cx="84249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Задачи:</a:t>
            </a:r>
            <a:endParaRPr lang="ru-RU" sz="2800" dirty="0">
              <a:solidFill>
                <a:srgbClr val="C00000"/>
              </a:solidFill>
            </a:endParaRPr>
          </a:p>
          <a:p>
            <a:pPr marL="342900" lvl="0" indent="-342900">
              <a:buSzPct val="115000"/>
              <a:buBlip>
                <a:blip r:embed="rId3"/>
              </a:buBlip>
            </a:pPr>
            <a:r>
              <a:rPr lang="ru-RU" sz="2400" b="1" dirty="0">
                <a:solidFill>
                  <a:srgbClr val="0000CC"/>
                </a:solidFill>
              </a:rPr>
              <a:t>Повышение информационной культуры педагогов;</a:t>
            </a:r>
          </a:p>
          <a:p>
            <a:pPr marL="342900" lvl="0" indent="-342900">
              <a:buSzPct val="115000"/>
              <a:buBlip>
                <a:blip r:embed="rId3"/>
              </a:buBlip>
            </a:pPr>
            <a:r>
              <a:rPr lang="ru-RU" sz="2400" b="1" dirty="0">
                <a:solidFill>
                  <a:srgbClr val="0000CC"/>
                </a:solidFill>
              </a:rPr>
              <a:t>Совершенствование единой информационной образовательной среды с целью обеспечения согласованного доступа к информации всех участников </a:t>
            </a:r>
            <a:r>
              <a:rPr lang="ru-RU" sz="2400" b="1" dirty="0" err="1">
                <a:solidFill>
                  <a:srgbClr val="0000CC"/>
                </a:solidFill>
              </a:rPr>
              <a:t>воспитательно</a:t>
            </a:r>
            <a:r>
              <a:rPr lang="ru-RU" sz="2400" b="1" dirty="0">
                <a:solidFill>
                  <a:srgbClr val="0000CC"/>
                </a:solidFill>
              </a:rPr>
              <a:t>-образовательного процесса;</a:t>
            </a:r>
          </a:p>
          <a:p>
            <a:pPr marL="342900" lvl="0" indent="-342900">
              <a:buSzPct val="115000"/>
              <a:buBlip>
                <a:blip r:embed="rId3"/>
              </a:buBlip>
            </a:pPr>
            <a:r>
              <a:rPr lang="ru-RU" sz="2400" b="1" dirty="0">
                <a:solidFill>
                  <a:srgbClr val="0000CC"/>
                </a:solidFill>
              </a:rPr>
              <a:t>Активное вовлечение родительской общественности в развитие информатизации дошкольного учреждения. </a:t>
            </a:r>
          </a:p>
          <a:p>
            <a:pPr>
              <a:buSzPct val="115000"/>
            </a:pPr>
            <a:r>
              <a:rPr lang="ru-RU" sz="2400" b="1" dirty="0"/>
              <a:t> 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988840"/>
            <a:ext cx="3062273" cy="1968604"/>
          </a:xfrm>
          <a:prstGeom prst="rect">
            <a:avLst/>
          </a:prstGeom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02350" y="1972835"/>
            <a:ext cx="3041650" cy="196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919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72008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Консультации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268760"/>
            <a:ext cx="82809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Blip>
                <a:blip r:embed="rId3"/>
              </a:buBlip>
            </a:pPr>
            <a:r>
              <a:rPr lang="ru-RU" sz="2400" b="1" dirty="0">
                <a:solidFill>
                  <a:srgbClr val="0000CC"/>
                </a:solidFill>
              </a:rPr>
              <a:t>«Создание мультимедийных презентаций в программе </a:t>
            </a:r>
            <a:r>
              <a:rPr lang="ru-RU" sz="2400" b="1" dirty="0" err="1">
                <a:solidFill>
                  <a:srgbClr val="0000CC"/>
                </a:solidFill>
              </a:rPr>
              <a:t>Microsoft</a:t>
            </a:r>
            <a:r>
              <a:rPr lang="ru-RU" sz="2400" b="1" dirty="0">
                <a:solidFill>
                  <a:srgbClr val="0000CC"/>
                </a:solidFill>
              </a:rPr>
              <a:t> </a:t>
            </a:r>
            <a:r>
              <a:rPr lang="ru-RU" sz="2400" b="1" dirty="0" err="1">
                <a:solidFill>
                  <a:srgbClr val="0000CC"/>
                </a:solidFill>
              </a:rPr>
              <a:t>Power</a:t>
            </a:r>
            <a:r>
              <a:rPr lang="ru-RU" sz="2400" b="1" dirty="0">
                <a:solidFill>
                  <a:srgbClr val="0000CC"/>
                </a:solidFill>
              </a:rPr>
              <a:t> </a:t>
            </a:r>
            <a:r>
              <a:rPr lang="ru-RU" sz="2400" b="1" dirty="0" err="1">
                <a:solidFill>
                  <a:srgbClr val="0000CC"/>
                </a:solidFill>
              </a:rPr>
              <a:t>Point</a:t>
            </a:r>
            <a:r>
              <a:rPr lang="ru-RU" sz="2400" b="1" dirty="0" smtClean="0">
                <a:solidFill>
                  <a:srgbClr val="0000CC"/>
                </a:solidFill>
              </a:rPr>
              <a:t>» </a:t>
            </a:r>
          </a:p>
          <a:p>
            <a:pPr marL="342900" indent="-342900">
              <a:buBlip>
                <a:blip r:embed="rId3"/>
              </a:buBlip>
            </a:pPr>
            <a:r>
              <a:rPr lang="ru-RU" sz="2400" b="1" dirty="0" smtClean="0">
                <a:solidFill>
                  <a:srgbClr val="0000CC"/>
                </a:solidFill>
              </a:rPr>
              <a:t>"</a:t>
            </a:r>
            <a:r>
              <a:rPr lang="ru-RU" sz="2400" b="1" dirty="0">
                <a:solidFill>
                  <a:srgbClr val="0000CC"/>
                </a:solidFill>
              </a:rPr>
              <a:t>Оформление электронного </a:t>
            </a:r>
            <a:r>
              <a:rPr lang="ru-RU" sz="2400" b="1" dirty="0" smtClean="0">
                <a:solidFill>
                  <a:srgbClr val="0000CC"/>
                </a:solidFill>
              </a:rPr>
              <a:t>портфолио«</a:t>
            </a:r>
          </a:p>
          <a:p>
            <a:r>
              <a:rPr lang="ru-RU" sz="2400" b="1" dirty="0" smtClean="0">
                <a:solidFill>
                  <a:srgbClr val="0000CC"/>
                </a:solidFill>
              </a:rPr>
              <a:t> </a:t>
            </a:r>
          </a:p>
          <a:p>
            <a:pPr marL="342900" indent="-342900">
              <a:buBlip>
                <a:blip r:embed="rId3"/>
              </a:buBlip>
            </a:pPr>
            <a:r>
              <a:rPr lang="ru-RU" sz="2400" b="1" dirty="0" smtClean="0">
                <a:solidFill>
                  <a:srgbClr val="0000CC"/>
                </a:solidFill>
              </a:rPr>
              <a:t>"Требования к эстетическому оформлению мультимедийной презентации" </a:t>
            </a:r>
          </a:p>
          <a:p>
            <a:endParaRPr lang="ru-RU" sz="2400" b="1" dirty="0" smtClean="0">
              <a:solidFill>
                <a:srgbClr val="0000CC"/>
              </a:solidFill>
            </a:endParaRPr>
          </a:p>
          <a:p>
            <a:pPr marL="342900" indent="-342900">
              <a:buBlip>
                <a:blip r:embed="rId3"/>
              </a:buBlip>
            </a:pPr>
            <a:r>
              <a:rPr lang="ru-RU" sz="2400" b="1" dirty="0" smtClean="0">
                <a:solidFill>
                  <a:srgbClr val="0000CC"/>
                </a:solidFill>
              </a:rPr>
              <a:t> </a:t>
            </a:r>
            <a:r>
              <a:rPr lang="ru-RU" sz="2400" b="1" dirty="0">
                <a:solidFill>
                  <a:srgbClr val="0000CC"/>
                </a:solidFill>
              </a:rPr>
              <a:t>«Модель применения дидактических пособий с использованием средств ИКТ в образовательном процессе ДОУ</a:t>
            </a:r>
            <a:r>
              <a:rPr lang="ru-RU" sz="2400" b="1" dirty="0" smtClean="0">
                <a:solidFill>
                  <a:srgbClr val="0000CC"/>
                </a:solidFill>
              </a:rPr>
              <a:t>»</a:t>
            </a:r>
          </a:p>
          <a:p>
            <a:pPr marL="342900" indent="-342900">
              <a:buBlip>
                <a:blip r:embed="rId3"/>
              </a:buBlip>
            </a:pPr>
            <a:r>
              <a:rPr lang="ru-RU" sz="2400" b="1" dirty="0" smtClean="0">
                <a:solidFill>
                  <a:srgbClr val="0000CC"/>
                </a:solidFill>
              </a:rPr>
              <a:t>«</a:t>
            </a:r>
            <a:r>
              <a:rPr lang="ru-RU" sz="2400" b="1" dirty="0">
                <a:solidFill>
                  <a:srgbClr val="0000CC"/>
                </a:solidFill>
              </a:rPr>
              <a:t>Роль ИКТ в образовательном пространстве</a:t>
            </a:r>
            <a:r>
              <a:rPr lang="ru-RU" sz="2400" b="1" dirty="0" smtClean="0">
                <a:solidFill>
                  <a:srgbClr val="0000CC"/>
                </a:solidFill>
              </a:rPr>
              <a:t>».</a:t>
            </a:r>
          </a:p>
          <a:p>
            <a:pPr marL="342900" indent="-342900">
              <a:buBlip>
                <a:blip r:embed="rId3"/>
              </a:buBlip>
            </a:pPr>
            <a:r>
              <a:rPr lang="ru-RU" sz="2400" b="1" dirty="0" smtClean="0">
                <a:solidFill>
                  <a:srgbClr val="0000CC"/>
                </a:solidFill>
              </a:rPr>
              <a:t>«Работа в программе ФОТО Шоу Про»</a:t>
            </a:r>
            <a:endParaRPr lang="ru-RU" sz="2400" b="1" dirty="0">
              <a:solidFill>
                <a:srgbClr val="0000CC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814" y="1871433"/>
            <a:ext cx="1728192" cy="1149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73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72008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Электронная почта в ДОУ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65" y="1556792"/>
            <a:ext cx="1592302" cy="16561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118" y="324480"/>
            <a:ext cx="948821" cy="834963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65" y="275927"/>
            <a:ext cx="944563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79" y="1159442"/>
            <a:ext cx="8501007" cy="5365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073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72008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Вебинары</a:t>
            </a: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- это современный инструмент самообразования педагога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38" r="3536"/>
          <a:stretch/>
        </p:blipFill>
        <p:spPr>
          <a:xfrm>
            <a:off x="1027909" y="1387445"/>
            <a:ext cx="3017377" cy="23200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30" r="8018"/>
          <a:stretch/>
        </p:blipFill>
        <p:spPr>
          <a:xfrm>
            <a:off x="891742" y="3866967"/>
            <a:ext cx="3289710" cy="24925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387445"/>
            <a:ext cx="3528392" cy="22330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39" r="1061"/>
          <a:stretch/>
        </p:blipFill>
        <p:spPr>
          <a:xfrm>
            <a:off x="4860032" y="3805160"/>
            <a:ext cx="3488254" cy="261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73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832429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395536" y="476672"/>
            <a:ext cx="8352928" cy="72008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Вебинары</a:t>
            </a: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- это современный инструмент самообразования педагога</a:t>
            </a:r>
          </a:p>
        </p:txBody>
      </p:sp>
    </p:spTree>
    <p:extLst>
      <p:ext uri="{BB962C8B-B14F-4D97-AF65-F5344CB8AC3E}">
        <p14:creationId xmlns:p14="http://schemas.microsoft.com/office/powerpoint/2010/main" val="4191498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72008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Запись на следующие </a:t>
            </a:r>
            <a:r>
              <a:rPr lang="ru-RU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вебинары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291172" cy="4964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073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D3B05"/>
      </a:hlink>
      <a:folHlink>
        <a:srgbClr val="D99694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Другая 1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D3B05"/>
      </a:hlink>
      <a:folHlink>
        <a:srgbClr val="D99694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Другая 1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D3B05"/>
      </a:hlink>
      <a:folHlink>
        <a:srgbClr val="D99694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Тема Office">
  <a:themeElements>
    <a:clrScheme name="Другая 1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D3B05"/>
      </a:hlink>
      <a:folHlink>
        <a:srgbClr val="D99694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Тема Office">
  <a:themeElements>
    <a:clrScheme name="Другая 1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D3B05"/>
      </a:hlink>
      <a:folHlink>
        <a:srgbClr val="D99694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762</TotalTime>
  <Words>576</Words>
  <Application>Microsoft Office PowerPoint</Application>
  <PresentationFormat>Экран (4:3)</PresentationFormat>
  <Paragraphs>67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39</vt:i4>
      </vt:variant>
    </vt:vector>
  </HeadingPairs>
  <TitlesOfParts>
    <vt:vector size="44" baseType="lpstr">
      <vt:lpstr>Тема Office</vt:lpstr>
      <vt:lpstr>1_Тема Office</vt:lpstr>
      <vt:lpstr>3_Тема Office</vt:lpstr>
      <vt:lpstr>4_Тема Office</vt:lpstr>
      <vt:lpstr>6_Тема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Консультации</vt:lpstr>
      <vt:lpstr>Электронная почта в ДОУ</vt:lpstr>
      <vt:lpstr>Вебинары - это современный инструмент самообразования педагога</vt:lpstr>
      <vt:lpstr>Вебинары - это современный инструмент самообразования педагога</vt:lpstr>
      <vt:lpstr>Запись на следующие вебинары.</vt:lpstr>
      <vt:lpstr>Презентация PowerPoint</vt:lpstr>
      <vt:lpstr>Презентация PowerPoint</vt:lpstr>
      <vt:lpstr>Вебинар – это очень удобно</vt:lpstr>
      <vt:lpstr>Электронно-образовательные ресурсы</vt:lpstr>
      <vt:lpstr>Презентация PowerPoint</vt:lpstr>
      <vt:lpstr>Актуальный педагогический опыт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Критерии и показатели для осуществления всестороннего анализа  профессиональной деятельности педагогических работников дошкольных образовательных организаций  по должностям «воспитатель», «инструктор по физической культуре», «музыкальный руководитель»  </vt:lpstr>
      <vt:lpstr>Государственные услуги в электроннойформе</vt:lpstr>
      <vt:lpstr>Профессиональный  стандарт  педагога (проект)</vt:lpstr>
      <vt:lpstr>Презентация PowerPoint</vt:lpstr>
      <vt:lpstr>Презентация PowerPoint</vt:lpstr>
      <vt:lpstr>Презентация PowerPoint</vt:lpstr>
      <vt:lpstr>Презентация PowerPoint</vt:lpstr>
      <vt:lpstr>Уровень владения компьютером</vt:lpstr>
      <vt:lpstr>Благодарю  за внимание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Ранько Елена</dc:creator>
  <cp:lastModifiedBy>Пользователь</cp:lastModifiedBy>
  <cp:revision>75</cp:revision>
  <dcterms:created xsi:type="dcterms:W3CDTF">2018-03-09T15:08:22Z</dcterms:created>
  <dcterms:modified xsi:type="dcterms:W3CDTF">2019-10-29T16:25:01Z</dcterms:modified>
</cp:coreProperties>
</file>