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69" r:id="rId4"/>
    <p:sldId id="262" r:id="rId5"/>
    <p:sldId id="263" r:id="rId6"/>
    <p:sldId id="265" r:id="rId7"/>
    <p:sldId id="264" r:id="rId8"/>
    <p:sldId id="257" r:id="rId9"/>
    <p:sldId id="259" r:id="rId10"/>
    <p:sldId id="258" r:id="rId11"/>
    <p:sldId id="261" r:id="rId12"/>
    <p:sldId id="260" r:id="rId13"/>
    <p:sldId id="292" r:id="rId14"/>
    <p:sldId id="266" r:id="rId15"/>
    <p:sldId id="267" r:id="rId16"/>
    <p:sldId id="268" r:id="rId17"/>
    <p:sldId id="270" r:id="rId18"/>
    <p:sldId id="271" r:id="rId19"/>
    <p:sldId id="275" r:id="rId20"/>
    <p:sldId id="272" r:id="rId21"/>
    <p:sldId id="273" r:id="rId22"/>
    <p:sldId id="274" r:id="rId23"/>
    <p:sldId id="291" r:id="rId24"/>
    <p:sldId id="277" r:id="rId25"/>
    <p:sldId id="276" r:id="rId26"/>
    <p:sldId id="281" r:id="rId27"/>
    <p:sldId id="278" r:id="rId28"/>
    <p:sldId id="282" r:id="rId29"/>
    <p:sldId id="285" r:id="rId30"/>
    <p:sldId id="286" r:id="rId31"/>
    <p:sldId id="290" r:id="rId32"/>
    <p:sldId id="287" r:id="rId33"/>
    <p:sldId id="289" r:id="rId34"/>
    <p:sldId id="288" r:id="rId35"/>
    <p:sldId id="28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624320.vk.me/v624320989/37530/N5FYCEGfU4k.jpg"/>
          <p:cNvPicPr>
            <a:picLocks noChangeAspect="1" noChangeArrowheads="1"/>
          </p:cNvPicPr>
          <p:nvPr/>
        </p:nvPicPr>
        <p:blipFill>
          <a:blip r:embed="rId2"/>
          <a:srcRect l="11718"/>
          <a:stretch>
            <a:fillRect/>
          </a:stretch>
        </p:blipFill>
        <p:spPr bwMode="auto">
          <a:xfrm>
            <a:off x="5143504" y="285728"/>
            <a:ext cx="3714744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85786" y="3929066"/>
            <a:ext cx="785157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«Для меня Россия началась отсюда»</a:t>
            </a: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(об особенностях   духовно-нравственного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формирования,  воспитания  и развития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 Янтарного края)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291" name="Picture 3" descr=" &amp;Kcy;&amp;ucy;&amp;rcy;&amp;shcy;&amp;scy;&amp;kcy;&amp;acy;&amp;yacy; &amp;kcy;&amp;ocy;&amp;scy;&amp;acy; (20 &amp;fcy;&amp;ocy;&amp;tcy;&amp;ocy;)"/>
          <p:cNvPicPr>
            <a:picLocks noChangeAspect="1" noChangeArrowheads="1"/>
          </p:cNvPicPr>
          <p:nvPr/>
        </p:nvPicPr>
        <p:blipFill>
          <a:blip r:embed="rId3"/>
          <a:srcRect r="697" b="9460"/>
          <a:stretch>
            <a:fillRect/>
          </a:stretch>
        </p:blipFill>
        <p:spPr bwMode="auto">
          <a:xfrm>
            <a:off x="642910" y="214290"/>
            <a:ext cx="3987797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 это было…/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Фридляндские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ворота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https://lh3.googleusercontent.com/-ZXfMkeJGRsg/TsdWwoVxMcI/AAAAAAAAVns/CcUCsV-MQ1I/s1600/vorota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8143932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Фридландские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ворота сегодня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secretspruss.ru/.files/pages/1107651/gallery.image.56205.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000240"/>
            <a:ext cx="4206897" cy="3155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Башня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Дер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Дона/г.Калининград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russianasha.ru/files/tours/images/5c/26/tur-yantarnyy-kaleydoskop-6-dney-5-nochey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4357719" cy="3268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жив без парков или площадей -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что б он значил без самих людей?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любви их больше - краше города,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судьба похожа - соткана в года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ru-RU" sz="2800" dirty="0"/>
              <a:t>Кто ты, Россия? Мираж? Наважденье?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Была ли ты? есть или нет?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Омут… стремнина… головокруженье…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Бездна… безумие… бред…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Все неразумно, необычайно: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Взмахи побед и разрух…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Мысль замирает пред вещею тайной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И ужасается дух.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1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«Следы» Наполеона /Тильзит-Советск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hero1914.com/wp-content/uploads/2011/01/%D0%BC%D0%BE%D1%81%D1%82-%D0%BB%D1%83%D0%B8%D0%B7%D1%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357562"/>
            <a:ext cx="3891670" cy="2914635"/>
          </a:xfrm>
          <a:prstGeom prst="rect">
            <a:avLst/>
          </a:prstGeom>
          <a:noFill/>
        </p:spPr>
      </p:pic>
      <p:pic>
        <p:nvPicPr>
          <p:cNvPr id="2052" name="Picture 4" descr="http://media.kunst-fuer-alle.de/img/36/m/36_1059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457200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«Следы» Наполеона/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Инстербург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Черняховск</a:t>
            </a:r>
            <a:endParaRPr lang="ru-RU" i="1" dirty="0"/>
          </a:p>
        </p:txBody>
      </p:sp>
      <p:pic>
        <p:nvPicPr>
          <p:cNvPr id="25602" name="Picture 2" descr="http://u07.komandirovka.bz/upload/save_file36/904/9040dae25ffe5ba9a4e857f8f70486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500306"/>
            <a:ext cx="2643206" cy="2786082"/>
          </a:xfrm>
          <a:prstGeom prst="rect">
            <a:avLst/>
          </a:prstGeom>
          <a:noFill/>
        </p:spPr>
      </p:pic>
      <p:pic>
        <p:nvPicPr>
          <p:cNvPr id="25604" name="Picture 4" descr="http://rushkolnik.ru/tw_files2/urls_1/1415/d-1414315/1414315_html_m4f53a5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428736"/>
            <a:ext cx="4297427" cy="2795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67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Отечественная война 1812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paraplan.ru/forum/files/4081/1674324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3214711" cy="2448706"/>
          </a:xfrm>
          <a:prstGeom prst="rect">
            <a:avLst/>
          </a:prstGeom>
          <a:noFill/>
        </p:spPr>
      </p:pic>
      <p:pic>
        <p:nvPicPr>
          <p:cNvPr id="26628" name="Picture 4" descr="http://it.tourbina.ru/photos.3/5/0/505604/big.photo/Pamyatnik-Barklayu-de-Tolli.jpg"/>
          <p:cNvPicPr>
            <a:picLocks noChangeAspect="1" noChangeArrowheads="1"/>
          </p:cNvPicPr>
          <p:nvPr/>
        </p:nvPicPr>
        <p:blipFill>
          <a:blip r:embed="rId3"/>
          <a:srcRect t="4902" r="21311" b="6868"/>
          <a:stretch>
            <a:fillRect/>
          </a:stretch>
        </p:blipFill>
        <p:spPr bwMode="auto">
          <a:xfrm>
            <a:off x="4429124" y="1000108"/>
            <a:ext cx="3714776" cy="2786082"/>
          </a:xfrm>
          <a:prstGeom prst="rect">
            <a:avLst/>
          </a:prstGeom>
          <a:noFill/>
        </p:spPr>
      </p:pic>
      <p:pic>
        <p:nvPicPr>
          <p:cNvPr id="26630" name="Picture 6" descr="http://www.museum.ru/1812/memorial/Elay2002/pic/130032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929066"/>
            <a:ext cx="3048000" cy="2286001"/>
          </a:xfrm>
          <a:prstGeom prst="rect">
            <a:avLst/>
          </a:prstGeom>
          <a:noFill/>
        </p:spPr>
      </p:pic>
      <p:pic>
        <p:nvPicPr>
          <p:cNvPr id="26632" name="Picture 8" descr="http://etsphoto.ru/photocache/39/39c9bad35cb05d234343366f84699e0c.jpg"/>
          <p:cNvPicPr>
            <a:picLocks noChangeAspect="1" noChangeArrowheads="1"/>
          </p:cNvPicPr>
          <p:nvPr/>
        </p:nvPicPr>
        <p:blipFill>
          <a:blip r:embed="rId5"/>
          <a:srcRect r="1250" b="624"/>
          <a:stretch>
            <a:fillRect/>
          </a:stretch>
        </p:blipFill>
        <p:spPr bwMode="auto">
          <a:xfrm>
            <a:off x="142844" y="3714752"/>
            <a:ext cx="4214810" cy="2827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472518" cy="5238768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Гумбинненское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сражение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Первая  мировая  война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images.china.cn/attachement/jpg/site1005/20130830/0019b91ed92c138a706c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857232"/>
            <a:ext cx="3714776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www.istpravda.ru/upload/medialibrary/cd6/cd63a77a083e02b0762c94025a03cd7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143248"/>
            <a:ext cx="4751233" cy="3171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fortoved.ru/forum/index.php?t=getfile&amp;id=15606&amp;private=0"/>
          <p:cNvPicPr>
            <a:picLocks noChangeAspect="1" noChangeArrowheads="1"/>
          </p:cNvPicPr>
          <p:nvPr/>
        </p:nvPicPr>
        <p:blipFill>
          <a:blip r:embed="rId2"/>
          <a:srcRect b="8973"/>
          <a:stretch>
            <a:fillRect/>
          </a:stretch>
        </p:blipFill>
        <p:spPr bwMode="auto">
          <a:xfrm>
            <a:off x="214282" y="928670"/>
            <a:ext cx="2456106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58204" cy="78581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Парад  русской армии в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Инстербурге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1914 г.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2" name="Picture 6" descr="http://static1.gophotoweb.com/u3404/1919/photos/346221/1000-maksim_bochkov-4c65c03e6ffef647f2cd60fa4d74d605.jpg"/>
          <p:cNvPicPr>
            <a:picLocks noChangeAspect="1" noChangeArrowheads="1"/>
          </p:cNvPicPr>
          <p:nvPr/>
        </p:nvPicPr>
        <p:blipFill>
          <a:blip r:embed="rId3"/>
          <a:srcRect r="1587" b="9569"/>
          <a:stretch>
            <a:fillRect/>
          </a:stretch>
        </p:blipFill>
        <p:spPr bwMode="auto">
          <a:xfrm>
            <a:off x="3071802" y="928670"/>
            <a:ext cx="442915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4" name="Picture 8" descr="http://ic.pics.livejournal.com/starover/70858558/106714/106714_9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786" y="3929066"/>
            <a:ext cx="342905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6" name="Picture 10" descr="http://exclav.ru/images/stories/00000000000000000000000000000000000000qqqqqqq/p131029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857628"/>
            <a:ext cx="2518368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8" name="Picture 12" descr="http://www.historibibliot.ru/_ph/6/2/181449817.gif?14490348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000504"/>
            <a:ext cx="2286016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52400"/>
            <a:ext cx="8858312" cy="5619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героям Первой мировой войны/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открыт  в 2014 г.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ya39.ru/upload/iblock/96a/96a0858d5a6f223fb243f9c84d5865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500438"/>
            <a:ext cx="2286016" cy="3143272"/>
          </a:xfrm>
          <a:prstGeom prst="rect">
            <a:avLst/>
          </a:prstGeom>
          <a:noFill/>
        </p:spPr>
      </p:pic>
      <p:sp>
        <p:nvSpPr>
          <p:cNvPr id="33796" name="AutoShape 4" descr="http://www.%D0%B4%D1%83%D0%BC%D0%B039.%D1%80%D1%84/upload/iblock/188/IMG_37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http://www.%D0%B4%D1%83%D0%BC%D0%B039.%D1%80%D1%84/upload/iblock/188/IMG_37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0" name="AutoShape 8" descr="http://www.%D0%B4%D1%83%D0%BC%D0%B039.%D1%80%D1%84/upload/iblock/188/IMG_37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2" name="Picture 10" descr="http://mk.tula.ru/upload/iblock/ce5/pamyatnik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42984"/>
            <a:ext cx="3643338" cy="5434016"/>
          </a:xfrm>
          <a:prstGeom prst="rect">
            <a:avLst/>
          </a:prstGeom>
          <a:noFill/>
        </p:spPr>
      </p:pic>
      <p:pic>
        <p:nvPicPr>
          <p:cNvPr id="33804" name="Picture 12" descr="http://img1.1tv.ru/imgsize640x360/PR201405301829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000108"/>
            <a:ext cx="4317988" cy="2428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230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186766" cy="5715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4624"/>
            <a:ext cx="8820472" cy="1180231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Немеркнущая слава </a:t>
            </a:r>
            <a:b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Памятные  «следы» Великой   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Отечественной  войны  на Калининградской земле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i015.radikal.ru/1207/b1/fcc4a4dd6f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157" y="1855956"/>
            <a:ext cx="263284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6" name="Picture 6" descr="http://content.foto.mail.ru/mail/tashpoisk/Peopleandwar.ruforum/i-2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6086" y="1202521"/>
            <a:ext cx="242889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8" name="Picture 8" descr="http://palmnicken.ru/i/g/originals/4/485_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6750" y="1860977"/>
            <a:ext cx="266701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0" name="Picture 10" descr="http://img-fotki.yandex.ru/get/4913/65155148.2e/0_6dd13_c3aea56d_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104383"/>
            <a:ext cx="2071702" cy="1980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2" name="Picture 12" descr="http://www.graycell.ru/picture/big/nesterov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50" y="4094657"/>
            <a:ext cx="2214578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4" name="Picture 14" descr="http://gimn.chernyahovsk.ru.images.1c-bitrix-cdn.ru/upload/blog/52b/52b1c89eff16bcf96b09abb1b37eed92.jpeg?134113403217448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35135" y="4226736"/>
            <a:ext cx="203024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6" name="Picture 16" descr="https://im3-tub-ru.yandex.net/i?id=2ae6e75b45c0df7460fc4f05a1280cc8&amp;n=33&amp;h=190&amp;w=33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2979" y="5119711"/>
            <a:ext cx="3072356" cy="1595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53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1315" y="107133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шагнул в бессмертие гордо…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cdn2.img.pl.sputniknews.com/images/65/85/658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2857520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0" name="Picture 6" descr="http://images42.fotosik.pl/223/752009cf73f35328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429000"/>
            <a:ext cx="2038021" cy="271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http://pravorf.org/media/k2/items/cache/e56ec0b8fbe1f8f6ddfca71e93d5b8d0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357298"/>
            <a:ext cx="3214710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2" name="Picture 8" descr="http://novosti-dny.com/uploads/posts/2015-09/itogi-nedeli-greshno-smeyatsya-nad-bolnymi-lyudmi-voennye-deystviya_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643314"/>
            <a:ext cx="3571900" cy="2500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шагнул в бессмертие гордо, 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встал 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бронзовый пьедестал…</a:t>
            </a:r>
            <a:endParaRPr lang="ru-RU" dirty="0"/>
          </a:p>
        </p:txBody>
      </p:sp>
      <p:pic>
        <p:nvPicPr>
          <p:cNvPr id="5" name="Picture 4" descr="http://img-fotki.yandex.ru/get/6408/65155148.56/0_8baee_71e35139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428736"/>
            <a:ext cx="3571875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://img-fotki.yandex.ru/get/4903/skarachin.f/0_54214_ff6a00eb_-1-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340995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будь за всё в ответе,</a:t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не попав в струю, –</a:t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б из всех красот на свете</a:t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выбрал </a:t>
            </a:r>
            <a:r>
              <a:rPr lang="ru-RU" sz="4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Руссию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мою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fontAlgn="base"/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И.Ерофеев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/>
              <a:t/>
            </a:r>
            <a:br>
              <a:rPr lang="ru-RU" sz="4400" dirty="0"/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19200"/>
          </a:xfrm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 </a:t>
            </a:r>
            <a:b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860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7774" y="765407"/>
            <a:ext cx="8858312" cy="6072206"/>
          </a:xfrm>
        </p:spPr>
        <p:txBody>
          <a:bodyPr>
            <a:normAutofit fontScale="25000" lnSpcReduction="20000"/>
          </a:bodyPr>
          <a:lstStyle/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pPr>
              <a:lnSpc>
                <a:spcPct val="120000"/>
              </a:lnSpc>
              <a:buNone/>
            </a:pPr>
            <a:endParaRPr lang="ru-RU" sz="2300" dirty="0" smtClean="0"/>
          </a:p>
          <a:p>
            <a:pPr>
              <a:lnSpc>
                <a:spcPct val="120000"/>
              </a:lnSpc>
              <a:buNone/>
            </a:pPr>
            <a:endParaRPr lang="ru-RU" sz="2300" dirty="0" smtClean="0"/>
          </a:p>
          <a:p>
            <a:pPr>
              <a:lnSpc>
                <a:spcPct val="120000"/>
              </a:lnSpc>
              <a:buNone/>
            </a:pPr>
            <a:endParaRPr lang="ru-RU" sz="2300" dirty="0" smtClean="0"/>
          </a:p>
          <a:p>
            <a:pPr>
              <a:lnSpc>
                <a:spcPct val="120000"/>
              </a:lnSpc>
              <a:buNone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Пребывание Петра I в Кёнигсберге в 1697 г. было самым длительным, но царь бывал в этом городе и в последующие годы. Он познакомился городским бургомистром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Негелиным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Негеляйном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) , вел с ним переписку. По заказу Петра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Негелин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приобретал книги для царской библиотеки и отсылал их в Россию. </a:t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 тот раз Петр посетил Кёнигсберг осенью, в ноябре. Он возвращался в Россию после поправки здоровья в Карлсбаде.  В городе сделали кратковременную остановку, во время которой пришлось решать много неотложных государственных дел. И все же Петр нашел время побывать в библиотеке, осмотреть рукопись и “отдать распоряжение сделать выписки. ” Известный историк, автор “Деяний Петра Великого” И. И. Голиков считает, что это знаменательное событие произошло во время визита 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Петра в Кёнигсберг в апреле 1716 г. , когда он “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не оставил паки осмотреть </a:t>
            </a:r>
          </a:p>
          <a:p>
            <a:pPr>
              <a:lnSpc>
                <a:spcPct val="120000"/>
              </a:lnSpc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редкости Кёнигсбергские, и к великому удовольствию своему </a:t>
            </a:r>
          </a:p>
          <a:p>
            <a:pPr>
              <a:lnSpc>
                <a:spcPct val="120000"/>
              </a:lnSpc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нашел в библиотеке </a:t>
            </a: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Радзивилловскую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рукопись святого Нестора летописца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Тот час повелел оный списывать и прислать к себе, который действительно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был списан и монархом привезен как некоторое сокровище в Петербург. ”</a:t>
            </a:r>
          </a:p>
          <a:p>
            <a:pPr>
              <a:lnSpc>
                <a:spcPct val="120000"/>
              </a:lnSpc>
              <a:buNone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 дорогам       Восточной        Пруссии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642918"/>
            <a:ext cx="8572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 период правления  Фридриха </a:t>
            </a:r>
            <a:r>
              <a:rPr lang="en-US" sz="13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Кёнигсберг несколько раз посетил Петр I, которому Фридрих подарил известную Янтарную комнату и прогулочную яхту "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Либурика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&amp;Pcy;&amp;acy;&amp;mcy;&amp;yacy;&amp;tcy;&amp;ncy;&amp;icy;&amp;kcy; &amp;Pcy;&amp;iecy;&amp;tcy;&amp;rcy;&amp;ucy; 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4786322"/>
            <a:ext cx="2571736" cy="1928802"/>
          </a:xfrm>
          <a:prstGeom prst="rect">
            <a:avLst/>
          </a:prstGeom>
          <a:noFill/>
        </p:spPr>
      </p:pic>
      <p:pic>
        <p:nvPicPr>
          <p:cNvPr id="35844" name="Picture 4" descr="Kaliningrad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071546"/>
            <a:ext cx="2428892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6" name="Picture 6" descr="http://etoretro.ru/data/media/681/1368699379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214422"/>
            <a:ext cx="2725715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8" name="Picture 8" descr="&amp;Mcy;&amp;ucy;&amp;zcy;&amp;iecy;&amp;jcy; &amp;Kcy;&amp;acy;&amp;fcy;&amp;iecy;&amp;dcy;&amp;rcy;&amp;acy;&amp;lcy;&amp;softcy;&amp;ncy;&amp;ocy;&amp;gcy;&amp;ocy; &amp;scy;&amp;ocy;&amp;bcy;&amp;ocy;&amp;rcy;&amp;acy;, &amp;bcy;&amp;icy;&amp;bcy;&amp;lcy;&amp;icy;&amp;ocy;&amp;tcy;&amp;iecy;&amp;kcy;&amp;acy;"/>
          <p:cNvPicPr>
            <a:picLocks noChangeAspect="1" noChangeArrowheads="1"/>
          </p:cNvPicPr>
          <p:nvPr/>
        </p:nvPicPr>
        <p:blipFill>
          <a:blip r:embed="rId5" cstate="print"/>
          <a:srcRect b="8318"/>
          <a:stretch>
            <a:fillRect/>
          </a:stretch>
        </p:blipFill>
        <p:spPr bwMode="auto">
          <a:xfrm>
            <a:off x="357158" y="1214422"/>
            <a:ext cx="2844789" cy="1731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Генерал-губернатор Пруссии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Василий Иванович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Суворов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 дорогам       Восточной        Пруссии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journalpp.ru/wp-content/uploads/%D0%92-%D0%A1%D1%83%D0%B2%D0%BE%D1%80%D0%BE%D0%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2844789" cy="3591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14810" y="200024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1758 - 1762 гг. Кёнигсберг входил в состав Российской империи. В то время городом управлял губернатор. Одним из губернаторов был Василий Иванович Суворов - отец великого полководца Александра Васильевича Суворова. После В.И.Суворова губернатором стал Петр Иванович Панин (1721 - 1789), участвовавший в подавлении восстания Пугачева.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://img-fotki.yandex.ru/get/3202/vik-sazo.5/0_26e76_885a9359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071942"/>
            <a:ext cx="3214710" cy="2383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001156" cy="6715148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/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Вписав в свою карманную книжку мое имя,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пожелал он, чтобы  решились все мои сомнения;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потом мы с ним расстались. Вот вам,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друзья мои, краткое описание весьма любопытной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меня беседы, которая продолжалась около  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трех часов. Кант говорит скоро, весьма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тихо и невразумительно; и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потому надлежало мне слушать его с напряжением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всех нерв слуха.  Домик у него маленький,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внутри  приборов немного.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просто, кроме... его метафизики»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Н.М.Карамзин 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«Письма русского путешественника» 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www.rvb.ru/18vek/karamzin/3prp_lp/img/img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203501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www.rvb.ru/18vek/karamzin/3prp_lp/img/img_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00438"/>
            <a:ext cx="2223086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44" y="142852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 встречи: Кенигсберг, Пруссия.</a:t>
            </a:r>
            <a:b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Дата встречи: 18 июня 1789.</a:t>
            </a:r>
            <a:b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Возраст: Карамзину 22 года, Канту - 65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0"/>
            <a:ext cx="8858312" cy="66437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Будучи практически в самом начале своего путешествия по Европе, которое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продлится полтора года, Николай Карамзин, прибыв в 7 утра в столицу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Пруссии - Кенигсберг, едва пообедав, отправляется незваным гостем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великому и ужасному  </a:t>
            </a:r>
            <a:r>
              <a:rPr lang="ru-RU" sz="1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Иммануилу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Канту</a:t>
            </a:r>
          </a:p>
        </p:txBody>
      </p:sp>
      <p:pic>
        <p:nvPicPr>
          <p:cNvPr id="36866" name="Picture 2" descr="http://muzon.org/uploads/posts/2010-09/muzon.org_karamzin_n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28604"/>
            <a:ext cx="1866585" cy="1928826"/>
          </a:xfrm>
          <a:prstGeom prst="rect">
            <a:avLst/>
          </a:prstGeom>
          <a:noFill/>
        </p:spPr>
      </p:pic>
      <p:pic>
        <p:nvPicPr>
          <p:cNvPr id="36868" name="Picture 4" descr="Kaliningrad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71744"/>
            <a:ext cx="2809875" cy="381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1357298"/>
            <a:ext cx="507209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Вчерась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же после обеда был я у славного Канта, глубокомысленного, тонкого метафизика, который опровергает и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Малебранша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Лейбница, и Юма и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Боннета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- Канта, которого иудейский Сократ, покойный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Мендельзон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иначе не называл, как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allez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zermalmende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Kant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то есть все сокрушающий Кант. Я не имел к нему писем, но смелость города берет, - и мне отворились двери в кабинет его. Меня встретил маленький, худенький старичок, отменно белый и нежный. Первые слова мои были: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"Я русский дворянин, люблю великих мужей и желаю изъявить мое почтение Канту".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Он тотчас попросил меня Он тотчас попросил меня сесть, говоря: "Я писал такое, что не может нравиться всем; не многие любят метафизические тонкости". С полчаса говорили мы о разных вещах: о путешествиях, о Китае, об открытии новых земель.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Надобно было удивляться его историческим и географическим знаниям, которые, казалось, могли бы одни загромоздить магазин человеческой памяти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; но это у него, как немцы говорят, дело постороннее. Потом я, не без скачка, 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обратил разговор на природу и нравственность человека»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401080" cy="5524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Кавалерист- девица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Надежда Андреевна Дурова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участвовала в нескольких битвах армии Л. Л.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Беннигсена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против французских войск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Восточной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Пруссии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летом 1807 г.</a:t>
            </a: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________________________________</a:t>
            </a:r>
          </a:p>
          <a:p>
            <a:pPr algn="r">
              <a:buNone/>
            </a:pPr>
            <a:r>
              <a:rPr lang="ru-RU" sz="1200" dirty="0" smtClean="0"/>
              <a:t>Осенью (17 по 27 октября) 1914 года </a:t>
            </a:r>
          </a:p>
          <a:p>
            <a:pPr algn="r"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Николай Гумилев</a:t>
            </a:r>
            <a:r>
              <a:rPr lang="ru-RU" sz="1200" dirty="0" smtClean="0"/>
              <a:t> сражался </a:t>
            </a:r>
          </a:p>
          <a:p>
            <a:pPr algn="r">
              <a:buNone/>
            </a:pPr>
            <a:r>
              <a:rPr lang="ru-RU" sz="1200" b="1" dirty="0" smtClean="0"/>
              <a:t>в</a:t>
            </a:r>
            <a:r>
              <a:rPr lang="ru-RU" sz="1200" dirty="0" smtClean="0"/>
              <a:t> </a:t>
            </a:r>
            <a:r>
              <a:rPr lang="ru-RU" sz="1200" b="1" dirty="0" smtClean="0"/>
              <a:t>Восточной</a:t>
            </a:r>
            <a:r>
              <a:rPr lang="ru-RU" sz="1200" dirty="0" smtClean="0"/>
              <a:t> </a:t>
            </a:r>
            <a:r>
              <a:rPr lang="ru-RU" sz="1200" b="1" dirty="0" smtClean="0"/>
              <a:t>Пруссии</a:t>
            </a:r>
            <a:r>
              <a:rPr lang="ru-RU" sz="1200" dirty="0" smtClean="0"/>
              <a:t> в районе современного </a:t>
            </a:r>
          </a:p>
          <a:p>
            <a:pPr algn="r">
              <a:buNone/>
            </a:pPr>
            <a:r>
              <a:rPr lang="ru-RU" sz="1200" dirty="0" smtClean="0"/>
              <a:t>Краснознаменского района </a:t>
            </a:r>
          </a:p>
          <a:p>
            <a:pPr algn="r">
              <a:buNone/>
            </a:pPr>
            <a:r>
              <a:rPr lang="ru-RU" sz="1200" dirty="0" smtClean="0"/>
              <a:t>Калининградской области. </a:t>
            </a:r>
          </a:p>
          <a:p>
            <a:pPr algn="r">
              <a:buNone/>
            </a:pPr>
            <a:r>
              <a:rPr lang="ru-RU" sz="1200" dirty="0" smtClean="0"/>
              <a:t>Этот факт отражен в повести </a:t>
            </a:r>
          </a:p>
          <a:p>
            <a:pPr algn="r">
              <a:buNone/>
            </a:pPr>
            <a:r>
              <a:rPr lang="ru-RU" sz="1200" dirty="0" smtClean="0"/>
              <a:t>«Записки кавалериста»(1915-1916гг)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Военными   дорогами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&amp;Kcy;&amp;acy;&amp;vcy;&amp;acy;&amp;lcy;&amp;iecy;&amp;rcy;&amp;icy;&amp;scy;&amp;tcy;-&amp;dcy;&amp;iecy;&amp;vcy;&amp;icy;&amp;tscy;&amp;acy;. &amp;Pcy;&amp;ocy;&amp;rcy;&amp;tcy;&amp;rcy;&amp;iecy;&amp;tcy; &amp;icy;&amp;zcy; «&amp;Gcy;&amp;ucy;&amp;dcy;&amp;icy;&amp;shcy;&amp;kcy;&amp;icy;. &amp;Rcy;&amp;ocy;&amp;mcy;&amp;acy;&amp;ncy; &amp;vcy; &amp;chcy;&amp;iecy;&amp;tcy;&amp;ycy;&amp;rcy;&amp;iecy;&amp;khcy; &amp;chcy;&amp;acy;&amp;scy;&amp;tcy;&amp;yacy;&amp;khcy;. &amp;Scy;&amp;ocy;&amp;chcy;&amp;icy;&amp;ncy;&amp;iecy;&amp;ncy;&amp;icy;&amp;iecy; &amp;Acy;&amp;lcy;&amp;iecy;&amp;kcy;&amp;scy;&amp;acy;&amp;ncy;&amp;dcy;&amp;rcy;&amp;ocy;&amp;vcy;&amp;acy;». &amp;Scy;&amp;acy;&amp;ncy;&amp;kcy;&amp;tcy;-&amp;Pcy;&amp;iecy;&amp;tcy;&amp;iecy;&amp;rcy;&amp;bcy;&amp;ucy;&amp;rcy;&amp;gcy;: &amp;Tcy;&amp;icy;&amp;pcy;. &amp;SHcy;&amp;tcy;&amp;acy;&amp;bcy;&amp;acy; &amp;ocy;&amp;tcy;&amp;dcy;&amp;iecy;&amp;lcy;&amp;softcy;&amp;ncy;&amp;ocy;&amp;gcy;&amp;ocy; &amp;kcy;&amp;ocy;&amp;rcy;&amp;pcy;&amp;ucy;&amp;scy;&amp;acy; &amp;vcy;&amp;ncy;&amp;ucy;&amp;tcy;&amp;rcy;&amp;iecy;&amp;ncy;&amp;ncy;&amp;iecy;&amp;jcy; &amp;scy;&amp;tcy;&amp;rcy;&amp;acy;&amp;zhcy;&amp;icy;, 18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1500198" cy="2250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2" name="Picture 4" descr="&amp;Ncy;.&amp;Scy;. &amp;Gcy;&amp;ucy;&amp;mcy;&amp;icy;&amp;lcy;&amp;iecy;&amp;vcy;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214422"/>
            <a:ext cx="1619250" cy="2495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3786190"/>
            <a:ext cx="47863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Зимой 1945-го войска 3-го Белорусского фронта вступили в Восточную Пруссию. На орудиях и снарядах был написан лозунг </a:t>
            </a:r>
            <a:r>
              <a:rPr lang="ru-RU" sz="1200" b="1" i="1" dirty="0" smtClean="0"/>
              <a:t>“На Кёнигсберг!”</a:t>
            </a:r>
            <a:r>
              <a:rPr lang="ru-RU" sz="1200" dirty="0" smtClean="0"/>
              <a:t>  </a:t>
            </a:r>
          </a:p>
          <a:p>
            <a:r>
              <a:rPr lang="ru-RU" sz="1200" dirty="0" smtClean="0"/>
              <a:t>  </a:t>
            </a:r>
          </a:p>
          <a:p>
            <a:r>
              <a:rPr lang="ru-RU" sz="1200" b="1" i="1" dirty="0" smtClean="0"/>
              <a:t>“По дороге на Берлин вьётся белый пух перин”</a:t>
            </a:r>
            <a:r>
              <a:rPr lang="ru-RU" sz="1200" dirty="0" smtClean="0"/>
              <a:t> - такие </a:t>
            </a:r>
          </a:p>
          <a:p>
            <a:r>
              <a:rPr lang="ru-RU" sz="1200" dirty="0" smtClean="0"/>
              <a:t>строки появились в те дни в блокноте военкора Твардовского. </a:t>
            </a:r>
          </a:p>
          <a:p>
            <a:r>
              <a:rPr lang="ru-RU" sz="1200" dirty="0" smtClean="0"/>
              <a:t>А 11 апреля он опубликовал очерк “Кёнигсберг” – </a:t>
            </a:r>
          </a:p>
          <a:p>
            <a:r>
              <a:rPr lang="ru-RU" sz="1200" dirty="0" smtClean="0"/>
              <a:t>через день после штурма крепости.  </a:t>
            </a:r>
          </a:p>
          <a:p>
            <a:r>
              <a:rPr lang="ru-RU" sz="1200" dirty="0" smtClean="0"/>
              <a:t>   Скучный климат заграничный,</a:t>
            </a:r>
          </a:p>
          <a:p>
            <a:r>
              <a:rPr lang="ru-RU" sz="1200" dirty="0" smtClean="0"/>
              <a:t>   Чуждый край краснокирпичный,</a:t>
            </a:r>
          </a:p>
          <a:p>
            <a:r>
              <a:rPr lang="ru-RU" sz="1200" dirty="0" smtClean="0"/>
              <a:t>   Но война сама собой,</a:t>
            </a:r>
          </a:p>
          <a:p>
            <a:r>
              <a:rPr lang="ru-RU" sz="1200" dirty="0" smtClean="0"/>
              <a:t>   И земля дрожит привычно,</a:t>
            </a:r>
          </a:p>
          <a:p>
            <a:r>
              <a:rPr lang="ru-RU" sz="1200" dirty="0" smtClean="0"/>
              <a:t>   Хрусткий щебень черепичный</a:t>
            </a:r>
          </a:p>
          <a:p>
            <a:r>
              <a:rPr lang="ru-RU" sz="1200" dirty="0" smtClean="0"/>
              <a:t>   </a:t>
            </a:r>
            <a:r>
              <a:rPr lang="ru-RU" sz="1200" dirty="0" err="1" smtClean="0"/>
              <a:t>Отряхая</a:t>
            </a:r>
            <a:r>
              <a:rPr lang="ru-RU" sz="1200" dirty="0" smtClean="0"/>
              <a:t> с крыш долой.</a:t>
            </a:r>
          </a:p>
          <a:p>
            <a:endParaRPr lang="ru-RU" sz="1200" dirty="0"/>
          </a:p>
        </p:txBody>
      </p:sp>
      <p:pic>
        <p:nvPicPr>
          <p:cNvPr id="43016" name="Picture 8" descr="&amp;Acy;&amp;lcy;&amp;iecy;&amp;kcy;&amp;scy;&amp;acy;&amp;ncy;&amp;dcy;&amp;rcy; &amp;Tcy;&amp;vcy;&amp;acy;&amp;rcy;&amp;dcy;&amp;ocy;&amp;vcy;&amp;scy;&amp;kcy;&amp;icy;&amp;jcy;, &amp;Tcy;&amp;vcy;&amp;acy;&amp;rcy;&amp;dcy;&amp;ocy;&amp;vcy;&amp;scy;&amp;kcy;&amp;icy;&amp;jcy; &amp;ncy;&amp;acy; &amp;vcy;&amp;ocy;&amp;jcy;&amp;ncy;&amp;iecy;, &amp;Vcy;&amp;ocy;&amp;scy;&amp;tcy;&amp;ocy;&amp;chcy;&amp;ncy;&amp;acy;&amp;yacy; &amp;Pcy;&amp;rcy;&amp;ucy;&amp;scy;&amp;scy;&amp;icy;&amp;ya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286124"/>
            <a:ext cx="2857500" cy="1628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8" name="Picture 10" descr="http://lib39.ru/images/kray/tvardovsky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500570"/>
            <a:ext cx="1619250" cy="209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20" name="Picture 12" descr="http://www.antiq.co.il/media/kunena/attachments/legacy/images/Preysish_Ayla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5000636"/>
            <a:ext cx="1285884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10206"/>
          </a:xfrm>
        </p:spPr>
        <p:txBody>
          <a:bodyPr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Кристионас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Донелайтис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     1714-1780гг.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священнослужитель</a:t>
            </a:r>
          </a:p>
          <a:p>
            <a:pPr algn="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основоположник литовской 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литературы</a:t>
            </a:r>
          </a:p>
          <a:p>
            <a:pPr algn="r">
              <a:buNone/>
            </a:pP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Поэма  «Времена года»</a:t>
            </a:r>
          </a:p>
          <a:p>
            <a:endParaRPr lang="ru-RU" sz="16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Культурное   наследие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://gs.delfi.lt/images/pix/520x345/2JvQjYe2ilQ/donelajtis-61085831.jpg"/>
          <p:cNvPicPr>
            <a:picLocks noChangeAspect="1" noChangeArrowheads="1"/>
          </p:cNvPicPr>
          <p:nvPr/>
        </p:nvPicPr>
        <p:blipFill>
          <a:blip r:embed="rId2"/>
          <a:srcRect l="18957" r="18488"/>
          <a:stretch>
            <a:fillRect/>
          </a:stretch>
        </p:blipFill>
        <p:spPr bwMode="auto">
          <a:xfrm>
            <a:off x="571472" y="857232"/>
            <a:ext cx="2357454" cy="2643206"/>
          </a:xfrm>
          <a:prstGeom prst="rect">
            <a:avLst/>
          </a:prstGeom>
          <a:noFill/>
        </p:spPr>
      </p:pic>
      <p:sp>
        <p:nvSpPr>
          <p:cNvPr id="44036" name="AutoShape 4" descr="http://prv3.lori-images.net/litovskii-poet-donelaitis-kristionas-0001899103-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8" name="AutoShape 6" descr="http://prv3.lori-images.net/litovskii-poet-donelaitis-kristionas-0001899103-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0" name="AutoShape 8" descr="http://prv3.lori-images.net/litovskii-poet-donelaitis-kristionas-0001899103-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42" name="Picture 10" descr="http://static.panoramio.com/photos/large/173164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929066"/>
            <a:ext cx="3333779" cy="2552425"/>
          </a:xfrm>
          <a:prstGeom prst="rect">
            <a:avLst/>
          </a:prstGeom>
          <a:noFill/>
        </p:spPr>
      </p:pic>
      <p:pic>
        <p:nvPicPr>
          <p:cNvPr id="44044" name="Picture 12" descr="http://www.prussia39.ru/phsight/14239466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000504"/>
            <a:ext cx="3000396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810272"/>
          </a:xfrm>
        </p:spPr>
        <p:txBody>
          <a:bodyPr/>
          <a:lstStyle/>
          <a:p>
            <a:pPr>
              <a:buNone/>
            </a:pP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Тевтонского </a:t>
            </a:r>
          </a:p>
          <a:p>
            <a:pPr algn="r">
              <a:buNone/>
            </a:pP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ордена     1255г. 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ru-RU" sz="32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44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sz="3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Восточной   Пруссии</a:t>
            </a:r>
            <a:endParaRPr lang="ru-RU" sz="3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3214710" cy="2139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6" name="Picture 4" descr="Kaliningrad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00438"/>
            <a:ext cx="4144782" cy="2849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881446"/>
          </a:xfrm>
        </p:spPr>
        <p:txBody>
          <a:bodyPr/>
          <a:lstStyle/>
          <a:p>
            <a:r>
              <a:rPr lang="ru-RU" dirty="0" smtClean="0"/>
              <a:t>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повесть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«Золотой горшок»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Повесть-сказка «Щелкунчик и Мышиный король»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Повесть-сказка 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«Крошка Цахес, по прозванию Циннобер»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балет «Арлекин» (нем. 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Arlequin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) (1808)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20050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Гофман Эрнст Теодор Амадей  1786-1822гг.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Немецкий писатель-романтик,  композитор,    художник и юрист. 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Первоначально Эрнст Теодор Вильгельм, 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но, как поклонник Вольфганга Амадея Моцарта, изменил имя в 1805 г.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Псевдоним как композитора - Иоганн Крайслер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http://www.aveclassics.net/_nw/21/195427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85992"/>
            <a:ext cx="2428892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238768"/>
          </a:xfrm>
        </p:spPr>
        <p:txBody>
          <a:bodyPr/>
          <a:lstStyle/>
          <a:p>
            <a:pPr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Родилась в семье сельского учителя. Её стихи посвящены природе родного края,  проникнуты лиризмом и добрыми чувствами. Некоторые стихи она написала на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восточнопрусском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диалекте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Фрида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Юнг (1865 </a:t>
            </a:r>
            <a:r>
              <a:rPr lang="ru-RU" sz="3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1929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://www.stihi.ru/pics/2015/12/18/17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000240"/>
            <a:ext cx="1762125" cy="2743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6000" y="-5143561"/>
            <a:ext cx="2571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50" dirty="0" smtClean="0"/>
          </a:p>
          <a:p>
            <a:r>
              <a:rPr lang="ru-RU" sz="1050" dirty="0" smtClean="0"/>
              <a:t>.</a:t>
            </a:r>
          </a:p>
          <a:p>
            <a:endParaRPr lang="ru-RU" sz="1050" dirty="0" smtClean="0"/>
          </a:p>
          <a:p>
            <a:endParaRPr lang="ru-RU" sz="105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1500174"/>
            <a:ext cx="35718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Светом солнечным залито</a:t>
            </a:r>
          </a:p>
          <a:p>
            <a:r>
              <a:rPr lang="ru-RU" sz="1200" b="1" dirty="0" smtClean="0"/>
              <a:t>все, как будто бы до ночи</a:t>
            </a:r>
          </a:p>
          <a:p>
            <a:r>
              <a:rPr lang="ru-RU" sz="1200" b="1" dirty="0" smtClean="0"/>
              <a:t>нам оставил ангелочек</a:t>
            </a:r>
          </a:p>
          <a:p>
            <a:r>
              <a:rPr lang="ru-RU" sz="1200" b="1" dirty="0" smtClean="0"/>
              <a:t>дверь небесную открытой...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Без любви</a:t>
            </a:r>
          </a:p>
          <a:p>
            <a:r>
              <a:rPr lang="ru-RU" sz="1200" b="1" dirty="0" smtClean="0"/>
              <a:t>Ах, без любви колечко</a:t>
            </a:r>
          </a:p>
          <a:p>
            <a:r>
              <a:rPr lang="ru-RU" sz="1200" b="1" dirty="0" smtClean="0"/>
              <a:t>ты подарил мне всё же.</a:t>
            </a:r>
          </a:p>
          <a:p>
            <a:r>
              <a:rPr lang="ru-RU" sz="1200" b="1" dirty="0" smtClean="0"/>
              <a:t>Не ёкнуло сердечко.</a:t>
            </a:r>
          </a:p>
          <a:p>
            <a:r>
              <a:rPr lang="ru-RU" sz="1200" b="1" dirty="0" smtClean="0"/>
              <a:t>Прости меня, мой Боже!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Весенние цветы...</a:t>
            </a:r>
          </a:p>
          <a:p>
            <a:r>
              <a:rPr lang="ru-RU" sz="1200" b="1" dirty="0" smtClean="0"/>
              <a:t>Их даришь мне охапку.</a:t>
            </a:r>
          </a:p>
          <a:p>
            <a:r>
              <a:rPr lang="ru-RU" sz="1200" b="1" dirty="0" smtClean="0"/>
              <a:t>Под солнцем я и ты</a:t>
            </a:r>
          </a:p>
          <a:p>
            <a:r>
              <a:rPr lang="ru-RU" sz="1200" b="1" dirty="0" smtClean="0"/>
              <a:t>стоим, но нам так зябко.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Сгибаются колосья</a:t>
            </a:r>
          </a:p>
          <a:p>
            <a:r>
              <a:rPr lang="ru-RU" sz="1200" b="1" dirty="0" smtClean="0"/>
              <a:t>от зёрен золотых,</a:t>
            </a:r>
          </a:p>
          <a:p>
            <a:r>
              <a:rPr lang="ru-RU" sz="1200" b="1" dirty="0" smtClean="0"/>
              <a:t>а мы с тобой и осенью</a:t>
            </a:r>
          </a:p>
          <a:p>
            <a:r>
              <a:rPr lang="ru-RU" sz="1200" b="1" dirty="0" smtClean="0"/>
              <a:t>голодные средь них.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И липа под окном</a:t>
            </a:r>
          </a:p>
          <a:p>
            <a:r>
              <a:rPr lang="ru-RU" sz="1200" b="1" dirty="0" smtClean="0"/>
              <a:t>продрогла зимней ночью.</a:t>
            </a:r>
          </a:p>
          <a:p>
            <a:r>
              <a:rPr lang="ru-RU" sz="1200" b="1" dirty="0" smtClean="0"/>
              <a:t>У очага  вдвоём сидим, </a:t>
            </a:r>
          </a:p>
          <a:p>
            <a:r>
              <a:rPr lang="ru-RU" sz="1200" b="1" dirty="0" smtClean="0"/>
              <a:t>как в одиночку.</a:t>
            </a:r>
          </a:p>
          <a:p>
            <a:r>
              <a:rPr lang="ru-RU" sz="1200" b="1" dirty="0" smtClean="0"/>
              <a:t>.</a:t>
            </a:r>
            <a:endParaRPr lang="ru-RU" sz="1200" b="1" dirty="0"/>
          </a:p>
        </p:txBody>
      </p:sp>
      <p:pic>
        <p:nvPicPr>
          <p:cNvPr id="49156" name="Picture 4" descr="http://www.prussia39.ru/phfame/1341696728_s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785926"/>
            <a:ext cx="1095375" cy="1524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167330"/>
          </a:xfrm>
        </p:spPr>
        <p:txBody>
          <a:bodyPr>
            <a:normAutofit fontScale="92500" lnSpcReduction="20000"/>
          </a:bodyPr>
          <a:lstStyle/>
          <a:p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«</a:t>
            </a:r>
            <a:r>
              <a:rPr lang="ru-RU" sz="1800" b="1" dirty="0" smtClean="0"/>
              <a:t>Люди</a:t>
            </a:r>
            <a:r>
              <a:rPr lang="ru-RU" sz="1800" dirty="0" smtClean="0"/>
              <a:t> </a:t>
            </a:r>
            <a:r>
              <a:rPr lang="ru-RU" sz="1800" b="1" dirty="0" smtClean="0"/>
              <a:t>как</a:t>
            </a:r>
            <a:r>
              <a:rPr lang="ru-RU" sz="1800" dirty="0" smtClean="0"/>
              <a:t> </a:t>
            </a:r>
            <a:r>
              <a:rPr lang="ru-RU" sz="1800" b="1" dirty="0" smtClean="0"/>
              <a:t>боги</a:t>
            </a:r>
            <a:r>
              <a:rPr lang="ru-RU" sz="1800" dirty="0" smtClean="0"/>
              <a:t>» (1966—1977) — научно-фантастический роман-трилогия Сергея </a:t>
            </a:r>
            <a:r>
              <a:rPr lang="ru-RU" sz="1800" dirty="0" err="1" smtClean="0"/>
              <a:t>Снегова</a:t>
            </a:r>
            <a:r>
              <a:rPr lang="ru-RU" sz="1800" dirty="0" smtClean="0"/>
              <a:t>.                         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pPr>
              <a:buNone/>
            </a:pPr>
            <a:endParaRPr lang="ru-RU" sz="1800" b="1" dirty="0" smtClean="0"/>
          </a:p>
          <a:p>
            <a:endParaRPr lang="ru-RU" sz="1800" b="1" dirty="0" smtClean="0"/>
          </a:p>
          <a:p>
            <a:pPr algn="r">
              <a:buNone/>
            </a:pPr>
            <a:endParaRPr lang="ru-RU" sz="1800" b="1" dirty="0" smtClean="0"/>
          </a:p>
          <a:p>
            <a:pPr algn="r">
              <a:buNone/>
            </a:pPr>
            <a:endParaRPr lang="ru-RU" sz="1800" b="1" dirty="0" smtClean="0"/>
          </a:p>
          <a:p>
            <a:pPr algn="r">
              <a:buNone/>
            </a:pPr>
            <a:endParaRPr lang="ru-RU" sz="1800" b="1" dirty="0" smtClean="0"/>
          </a:p>
          <a:p>
            <a:pPr algn="r">
              <a:buNone/>
            </a:pPr>
            <a:r>
              <a:rPr lang="ru-RU" sz="1800" b="1" dirty="0" smtClean="0"/>
              <a:t>Маргарита</a:t>
            </a:r>
            <a:r>
              <a:rPr lang="ru-RU" sz="1800" dirty="0" smtClean="0"/>
              <a:t> Геннадьевна </a:t>
            </a:r>
            <a:r>
              <a:rPr lang="ru-RU" sz="1800" b="1" dirty="0" smtClean="0"/>
              <a:t>Родионова</a:t>
            </a:r>
            <a:r>
              <a:rPr lang="ru-RU" sz="1800" dirty="0" smtClean="0"/>
              <a:t> </a:t>
            </a:r>
          </a:p>
          <a:p>
            <a:pPr algn="r">
              <a:buNone/>
            </a:pPr>
            <a:r>
              <a:rPr lang="ru-RU" sz="1800" dirty="0" smtClean="0"/>
              <a:t>(1924 -1998), член Союза </a:t>
            </a:r>
            <a:r>
              <a:rPr lang="ru-RU" sz="1800" b="1" dirty="0" smtClean="0"/>
              <a:t>писателей</a:t>
            </a:r>
            <a:r>
              <a:rPr lang="ru-RU" sz="1800" dirty="0" smtClean="0"/>
              <a:t> СССР с 1975 года, </a:t>
            </a:r>
          </a:p>
          <a:p>
            <a:pPr algn="r">
              <a:buNone/>
            </a:pPr>
            <a:r>
              <a:rPr lang="ru-RU" sz="1800" dirty="0" smtClean="0"/>
              <a:t>принадлежала  к тому поколению, </a:t>
            </a:r>
          </a:p>
          <a:p>
            <a:pPr algn="r">
              <a:buNone/>
            </a:pPr>
            <a:r>
              <a:rPr lang="ru-RU" sz="1800" dirty="0" smtClean="0"/>
              <a:t>чья юность опалена войной. </a:t>
            </a:r>
            <a:r>
              <a:rPr lang="ru-RU" sz="1800" b="1" dirty="0" smtClean="0"/>
              <a:t>...</a:t>
            </a:r>
          </a:p>
          <a:p>
            <a:pPr algn="r">
              <a:buNone/>
            </a:pPr>
            <a:r>
              <a:rPr lang="ru-RU" sz="1800" b="1" i="1" dirty="0" smtClean="0"/>
              <a:t>Повесть  «Девчонка идет на войну»</a:t>
            </a:r>
            <a:endParaRPr lang="ru-RU" sz="1800" i="1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Советские  писатели 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://go3.imgsmail.ru/imgpreview?key=http%3A%2F%2Fupload.wikimedia.org%2Fwikipedia%2Fru%2Fthumb%2Ff%2Ff4%2FLudi_Kak_Bogi-cover.jpg%2F150px-Ludi_Kak_Bogi-cover.jpg&amp;mb=wikipedia_preview_001&amp;w=1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857364"/>
            <a:ext cx="1124812" cy="1395413"/>
          </a:xfrm>
          <a:prstGeom prst="rect">
            <a:avLst/>
          </a:prstGeom>
          <a:noFill/>
        </p:spPr>
      </p:pic>
      <p:pic>
        <p:nvPicPr>
          <p:cNvPr id="46084" name="Picture 4" descr="http://katushka.net/posters/135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00240"/>
            <a:ext cx="1643074" cy="2393744"/>
          </a:xfrm>
          <a:prstGeom prst="rect">
            <a:avLst/>
          </a:prstGeom>
          <a:noFill/>
        </p:spPr>
      </p:pic>
      <p:pic>
        <p:nvPicPr>
          <p:cNvPr id="46086" name="Picture 6" descr="&amp;Rcy;&amp;ocy;&amp;dcy;&amp;icy;&amp;ocy;&amp;ncy;&amp;ocy;&amp;vcy;&amp;acy; &amp;Mcy;. &amp;Gcy;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785926"/>
            <a:ext cx="1619250" cy="22098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714356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Сергей Александрович Снегов     (1910–1994)</a:t>
            </a:r>
            <a:endParaRPr lang="ru-RU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стань над болью своей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рассказы узника Маутхаузена»/ повести</a:t>
            </a: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хочу рассказать...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[сб. стихов]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4400" b="1" dirty="0" smtClean="0"/>
              <a:t> </a:t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Всеволод Викторович Остен </a:t>
            </a:r>
            <a:b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(1921–1989)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&amp;Ocy;&amp;scy;&amp;tcy;&amp;iecy;&amp;ncy; &amp;Vcy;. &amp;V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1619250" cy="2266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10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Юрий Николаевич Иванов</a:t>
            </a:r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(1928 - 1994 гг.)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учёный-океанолог, писатель </a:t>
            </a:r>
          </a:p>
          <a:p>
            <a:pPr>
              <a:buNone/>
            </a:pPr>
            <a:r>
              <a:rPr lang="ru-RU" sz="1800" dirty="0" smtClean="0"/>
              <a:t>  Роман «</a:t>
            </a:r>
            <a:r>
              <a:rPr lang="ru-RU" sz="1800" b="1" dirty="0" smtClean="0"/>
              <a:t>На краю пропасти</a:t>
            </a:r>
            <a:r>
              <a:rPr lang="ru-RU" sz="1800" dirty="0" smtClean="0"/>
              <a:t>»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Современные  писатели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7106" name="Picture 2" descr="http://gimn.chernyahovsk.ru.opt-images.1c-bitrix-cdn.ru/upload/blog/5f1/5f12e374f48f5266516096b477ed6458.jpg?1302354960144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928670"/>
            <a:ext cx="1676400" cy="2676525"/>
          </a:xfrm>
          <a:prstGeom prst="rect">
            <a:avLst/>
          </a:prstGeom>
          <a:noFill/>
        </p:spPr>
      </p:pic>
      <p:pic>
        <p:nvPicPr>
          <p:cNvPr id="47108" name="Picture 4" descr="http://gimn.chernyahovsk.ru.opt-images.1c-bitrix-cdn.ru/upload/blog/e69/e69869688ebfe04aecf50693837eef25.jpg?1302355033111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3000396" cy="24288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43306" y="4357694"/>
            <a:ext cx="5429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Евгений Валерьевич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Гришковец</a:t>
            </a: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родился 17 февраля 1967 года в городе Кемерово.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1998-м переехал в Калининград.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encrypted-tbn3.gstatic.com/images?q=tbn:ANd9GcSJRYN7b35MWCZKFMbBA1q7r-yl8-M-P40_7Y6Ibo0uZ987MYijRw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1285884" cy="1857388"/>
          </a:xfrm>
          <a:prstGeom prst="rect">
            <a:avLst/>
          </a:prstGeom>
          <a:noFill/>
        </p:spPr>
      </p:pic>
      <p:pic>
        <p:nvPicPr>
          <p:cNvPr id="6" name="Picture 6" descr="&amp;Pcy;&amp;iecy;&amp;shcy;&amp;iecy;&amp;khcy;&amp;ocy;&amp;dcy;&amp;ncy;&amp;ycy;&amp;jcy; &amp;mcy;&amp;ocy;&amp;scy;&amp;tcy;. 1930-&amp;iecy; &amp;gcy;&amp;gcy;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357166"/>
            <a:ext cx="1615070" cy="2432335"/>
          </a:xfrm>
          <a:prstGeom prst="rect">
            <a:avLst/>
          </a:prstGeom>
          <a:noFill/>
        </p:spPr>
      </p:pic>
      <p:pic>
        <p:nvPicPr>
          <p:cNvPr id="7" name="Picture 4" descr="Image:291-0-5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357562"/>
            <a:ext cx="2286016" cy="1703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643174" y="142852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Для меня Россия началась отсюда -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С этих мест спокойных и насквозь сырых.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Здесь, во-первых, воздух древностью настоян,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Им другие люди дышат, во-вторых.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Здесь полей нет шири, не трещат морозы,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У каштанов в парке прусская судьба,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И краснее солнце здесь от черепицы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И костелов хрупких божья худоба.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Залатали дыры белым силикатом,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Закатали камень улицы в асфальт,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Соскоблили память с замковых развалин,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Обнажился прахом орденский базальт.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Так и обрусели чьи-то эти земли,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Грязь забила поры старых мостовых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Городов, оглохших от войны последней,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Отделившей смертью мертвых от живых.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Для меня Россия началась отсюда -</a:t>
            </a:r>
            <a:b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И в другой похожей надобности нет.</a:t>
            </a:r>
            <a:b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Пусть судьбой побита и лицом не вышла -</a:t>
            </a:r>
            <a:b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И над ней забрезжил теплый Божий свет</a:t>
            </a:r>
            <a:r>
              <a:rPr lang="ru-RU" sz="1400" b="1" dirty="0" smtClean="0">
                <a:latin typeface="Bookman Old Style" pitchFamily="18" charset="0"/>
              </a:rPr>
              <a:t>.</a:t>
            </a:r>
          </a:p>
          <a:p>
            <a:pPr algn="r"/>
            <a:endParaRPr lang="ru-RU" sz="1400" b="1" i="1" dirty="0" smtClean="0">
              <a:latin typeface="Bookman Old Style" pitchFamily="18" charset="0"/>
            </a:endParaRPr>
          </a:p>
          <a:p>
            <a:pPr algn="r"/>
            <a:r>
              <a:rPr lang="ru-RU" sz="1400" b="1" i="1" dirty="0" smtClean="0">
                <a:latin typeface="Bookman Old Style" pitchFamily="18" charset="0"/>
              </a:rPr>
              <a:t>И.В.Ерофеев</a:t>
            </a: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endParaRPr lang="ru-RU" sz="1400" dirty="0"/>
          </a:p>
        </p:txBody>
      </p:sp>
      <p:pic>
        <p:nvPicPr>
          <p:cNvPr id="40962" name="Picture 2" descr="http://it.tourbina.ru/photos.3/5/0/505553/big.ph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643446"/>
            <a:ext cx="2550514" cy="2000264"/>
          </a:xfrm>
          <a:prstGeom prst="rect">
            <a:avLst/>
          </a:prstGeom>
          <a:noFill/>
        </p:spPr>
      </p:pic>
      <p:pic>
        <p:nvPicPr>
          <p:cNvPr id="40966" name="Picture 6" descr="http://photo.qip.ru/photo/0070026/150967638/xlarge/1549400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285992"/>
            <a:ext cx="2368859" cy="1777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Замок 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Тапеау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/ныне  г.Гвардейск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old.alter-tour.ru/userfiles/Image/tapia_cas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71678"/>
            <a:ext cx="5276850" cy="396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Замок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Георгиенбург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 г.Черняховск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u43313.netangels.ru/images/Georgenbur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43799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Тени тевтонских рыцарей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6866" name="Picture 2" descr="http://img-fotki.yandex.ru/get/6205/121998322.23/0_70f77_957c3857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Форбург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замка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Прейсиш-Эйлау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/г.Багратионовск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www.autotravel.ru/phalbum/90422/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500174"/>
            <a:ext cx="3857652" cy="4595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43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Королевские ворота/ г.Калининград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kaliningrad.go2all.ru/imgs/27/17/538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7620000" cy="5429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Брандербургские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ворота/г.Калининград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konigsberg.ucoz.com/1165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571504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424</TotalTime>
  <Words>902</Words>
  <Application>Microsoft Office PowerPoint</Application>
  <PresentationFormat>Экран (4:3)</PresentationFormat>
  <Paragraphs>188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Bookman Old Style</vt:lpstr>
      <vt:lpstr>Constantia</vt:lpstr>
      <vt:lpstr>Times New Roman</vt:lpstr>
      <vt:lpstr>Wingdings 2</vt:lpstr>
      <vt:lpstr>Бумажная</vt:lpstr>
      <vt:lpstr>Презентация PowerPoint</vt:lpstr>
      <vt:lpstr>Раздел 1 </vt:lpstr>
      <vt:lpstr>Презентация PowerPoint</vt:lpstr>
      <vt:lpstr>Замок  Тапеау/ныне  г.Гвардейск</vt:lpstr>
      <vt:lpstr>Замок Георгиенбург/ г.Черняховск</vt:lpstr>
      <vt:lpstr>Тени тевтонских рыцарей</vt:lpstr>
      <vt:lpstr>Форбург  замка Прейсиш-Эйлау/г.Багратионовск</vt:lpstr>
      <vt:lpstr>Королевские ворота/ г.Калининград</vt:lpstr>
      <vt:lpstr>Брандербургские  ворота/г.Калининград</vt:lpstr>
      <vt:lpstr>Презентация PowerPoint</vt:lpstr>
      <vt:lpstr>Фридландские  ворота сегодня</vt:lpstr>
      <vt:lpstr>Башня Дер Дона/г.Калининград</vt:lpstr>
      <vt:lpstr>Раздел 2 </vt:lpstr>
      <vt:lpstr>«Следы» Наполеона /Тильзит-Советск</vt:lpstr>
      <vt:lpstr>«Следы» Наполеона/  Инстербург - Черняховск</vt:lpstr>
      <vt:lpstr>Отечественная война 1812</vt:lpstr>
      <vt:lpstr>Первая  мировая  война</vt:lpstr>
      <vt:lpstr>Парад  русской армии в Инстербурге 1914 г.</vt:lpstr>
      <vt:lpstr>Памятник героям Первой мировой войны/ открыт  в 2014 г.</vt:lpstr>
      <vt:lpstr>Немеркнущая слава  (Памятные  «следы» Великой    Отечественной  войны  на Калининградской земле</vt:lpstr>
      <vt:lpstr>Ты шагнул в бессмертие гордо…</vt:lpstr>
      <vt:lpstr>Ты шагнул в бессмертие гордо,  встал на бронзовый пьедестал…</vt:lpstr>
      <vt:lpstr>Раздел 3  </vt:lpstr>
      <vt:lpstr>По  дорогам       Восточной        Пруссии</vt:lpstr>
      <vt:lpstr>По  дорогам       Восточной        Пруссии</vt:lpstr>
      <vt:lpstr>Презентация PowerPoint</vt:lpstr>
      <vt:lpstr>Презентация PowerPoint</vt:lpstr>
      <vt:lpstr>Военными   дорогами</vt:lpstr>
      <vt:lpstr>Культурное   наследие</vt:lpstr>
      <vt:lpstr>            Гофман Эрнст Теодор Амадей  1786-1822гг. Немецкий писатель-романтик,  композитор,    художник и юрист.  Первоначально Эрнст Теодор Вильгельм,  но, как поклонник Вольфганга Амадея Моцарта, изменил имя в 1805 г. Псевдоним как композитора - Иоганн Крайслер.</vt:lpstr>
      <vt:lpstr>Фрида  Юнг (1865 – 1929)</vt:lpstr>
      <vt:lpstr>Советские  писатели </vt:lpstr>
      <vt:lpstr>                   Всеволод Викторович Остен  (1921–1989)</vt:lpstr>
      <vt:lpstr>Современные  писатели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</dc:creator>
  <cp:lastModifiedBy>home office</cp:lastModifiedBy>
  <cp:revision>90</cp:revision>
  <dcterms:modified xsi:type="dcterms:W3CDTF">2021-01-05T12:08:22Z</dcterms:modified>
</cp:coreProperties>
</file>