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5" r:id="rId2"/>
    <p:sldId id="256" r:id="rId3"/>
    <p:sldId id="257" r:id="rId4"/>
    <p:sldId id="258" r:id="rId5"/>
    <p:sldId id="259" r:id="rId6"/>
    <p:sldId id="260" r:id="rId7"/>
    <p:sldId id="272" r:id="rId8"/>
    <p:sldId id="264" r:id="rId9"/>
    <p:sldId id="261" r:id="rId10"/>
    <p:sldId id="262" r:id="rId11"/>
    <p:sldId id="263" r:id="rId12"/>
    <p:sldId id="265" r:id="rId13"/>
    <p:sldId id="266" r:id="rId14"/>
    <p:sldId id="267" r:id="rId15"/>
    <p:sldId id="268" r:id="rId16"/>
    <p:sldId id="269" r:id="rId17"/>
    <p:sldId id="273" r:id="rId18"/>
    <p:sldId id="270" r:id="rId19"/>
    <p:sldId id="271" r:id="rId20"/>
    <p:sldId id="274" r:id="rId21"/>
    <p:sldId id="275" r:id="rId22"/>
    <p:sldId id="276" r:id="rId23"/>
    <p:sldId id="277" r:id="rId24"/>
    <p:sldId id="278" r:id="rId25"/>
    <p:sldId id="280" r:id="rId26"/>
    <p:sldId id="281" r:id="rId27"/>
    <p:sldId id="282" r:id="rId28"/>
    <p:sldId id="283" r:id="rId29"/>
    <p:sldId id="284" r:id="rId30"/>
    <p:sldId id="27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5" autoAdjust="0"/>
    <p:restoredTop sz="91139" autoAdjust="0"/>
  </p:normalViewPr>
  <p:slideViewPr>
    <p:cSldViewPr>
      <p:cViewPr>
        <p:scale>
          <a:sx n="53" d="100"/>
          <a:sy n="53" d="100"/>
        </p:scale>
        <p:origin x="-1854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30D5BE3-8FE9-40C8-AD6D-624C48C934F9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C0D726-C01A-4BAD-844B-0662FA8AE3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7" Type="http://schemas.openxmlformats.org/officeDocument/2006/relationships/slide" Target="slide2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2.xml"/><Relationship Id="rId4" Type="http://schemas.openxmlformats.org/officeDocument/2006/relationships/slide" Target="slide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slide" Target="slide30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17.xml"/><Relationship Id="rId5" Type="http://schemas.openxmlformats.org/officeDocument/2006/relationships/slide" Target="slide8.xml"/><Relationship Id="rId4" Type="http://schemas.openxmlformats.org/officeDocument/2006/relationships/slide" Target="slide3.xml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4.xml"/><Relationship Id="rId4" Type="http://schemas.openxmlformats.org/officeDocument/2006/relationships/slide" Target="slide2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0.xml"/><Relationship Id="rId4" Type="http://schemas.openxmlformats.org/officeDocument/2006/relationships/slide" Target="slide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8"/>
            <a:ext cx="6965245" cy="139937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«Детский сад № 95 «Улыбка»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119256"/>
            <a:ext cx="7200800" cy="473874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Интерактивный тренажер «Самый умный»</a:t>
            </a:r>
            <a:endParaRPr lang="ru-RU" sz="28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Автор: </a:t>
            </a:r>
          </a:p>
          <a:p>
            <a:pPr marL="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</a:p>
          <a:p>
            <a:pPr marL="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Жданова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Инна Анатольевна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Прокопьевский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ГО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 конец 4">
            <a:hlinkClick r:id="" action="ppaction://hlinkshowjump?jump=lastslide" highlightClick="1"/>
          </p:cNvPr>
          <p:cNvSpPr/>
          <p:nvPr/>
        </p:nvSpPr>
        <p:spPr>
          <a:xfrm>
            <a:off x="8475676" y="6162890"/>
            <a:ext cx="504056" cy="432048"/>
          </a:xfrm>
          <a:prstGeom prst="actionButtonEnd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95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Заголовок 8"/>
          <p:cNvSpPr txBox="1">
            <a:spLocks/>
          </p:cNvSpPr>
          <p:nvPr/>
        </p:nvSpPr>
        <p:spPr>
          <a:xfrm>
            <a:off x="1043608" y="764704"/>
            <a:ext cx="7200800" cy="1440160"/>
          </a:xfrm>
          <a:prstGeom prst="roundRect">
            <a:avLst/>
          </a:prstGeom>
          <a:ln w="28575" cap="flat" cmpd="sng" algn="ctr">
            <a:solidFill>
              <a:srgbClr val="C0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ФГОС объем образовательной нагрузки в части, формируемой участниками образовательных отношений составляет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835696" y="2319525"/>
            <a:ext cx="2160240" cy="212110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20%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508103" y="2321104"/>
            <a:ext cx="2036113" cy="198468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0%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526160" y="4422516"/>
            <a:ext cx="2133745" cy="21602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40%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635896" y="4501390"/>
            <a:ext cx="2318774" cy="20958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20%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>
            <a:hlinkClick r:id="rId2" action="ppaction://hlinksldjump"/>
          </p:cNvPr>
          <p:cNvSpPr/>
          <p:nvPr/>
        </p:nvSpPr>
        <p:spPr>
          <a:xfrm>
            <a:off x="790201" y="4440632"/>
            <a:ext cx="2135995" cy="212400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40%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Шестиугольник 15"/>
          <p:cNvSpPr/>
          <p:nvPr/>
        </p:nvSpPr>
        <p:spPr>
          <a:xfrm>
            <a:off x="8419903" y="5669224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>
            <a:hlinkClick r:id="rId3" action="ppaction://hlinksldjump"/>
          </p:cNvPr>
          <p:cNvSpPr/>
          <p:nvPr/>
        </p:nvSpPr>
        <p:spPr>
          <a:xfrm>
            <a:off x="8491736" y="5720786"/>
            <a:ext cx="432398" cy="589571"/>
          </a:xfrm>
          <a:prstGeom prst="up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60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5.45539E-7 L -0.48021 -0.00324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10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03421E-6 L 0.40191 0.00208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0767E-6 L 0.44774 -0.00416 " pathEditMode="relative" rAng="0" ptsTypes="AA">
                                      <p:cBhvr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78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94498E-6 L -0.0007 0.38997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94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8"/>
          <p:cNvSpPr txBox="1">
            <a:spLocks/>
          </p:cNvSpPr>
          <p:nvPr/>
        </p:nvSpPr>
        <p:spPr>
          <a:xfrm>
            <a:off x="1043608" y="764704"/>
            <a:ext cx="7200800" cy="1440160"/>
          </a:xfrm>
          <a:prstGeom prst="roundRect">
            <a:avLst/>
          </a:prstGeom>
          <a:ln w="28575" cap="flat" cmpd="sng" algn="ctr">
            <a:solidFill>
              <a:srgbClr val="C0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ФГОС объем образовательной нагрузки в части, формируемой участниками образовательных отношений составляет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846131" y="2564904"/>
            <a:ext cx="3744416" cy="333631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40%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8419903" y="5669224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>
            <a:hlinkClick r:id="rId3" action="ppaction://hlinksldjump"/>
          </p:cNvPr>
          <p:cNvSpPr/>
          <p:nvPr/>
        </p:nvSpPr>
        <p:spPr>
          <a:xfrm>
            <a:off x="8491736" y="5720786"/>
            <a:ext cx="432398" cy="589571"/>
          </a:xfrm>
          <a:prstGeom prst="up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6" y="4005065"/>
            <a:ext cx="2535086" cy="253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50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8"/>
          <p:cNvSpPr txBox="1">
            <a:spLocks noGrp="1"/>
          </p:cNvSpPr>
          <p:nvPr>
            <p:ph type="title"/>
          </p:nvPr>
        </p:nvSpPr>
        <p:spPr>
          <a:xfrm>
            <a:off x="1095023" y="817583"/>
            <a:ext cx="6965245" cy="1099249"/>
          </a:xfrm>
          <a:prstGeom prst="roundRect">
            <a:avLst/>
          </a:prstGeom>
          <a:ln w="28575" cap="flat" cmpd="sng" algn="ctr">
            <a:solidFill>
              <a:srgbClr val="C0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 согласно ФГОС ДО - это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1047092" y="3501008"/>
            <a:ext cx="7128792" cy="1080120"/>
          </a:xfrm>
          <a:prstGeom prst="roundRect">
            <a:avLst/>
          </a:prstGeom>
          <a:solidFill>
            <a:schemeClr val="accent2">
              <a:lumMod val="60000"/>
              <a:lumOff val="40000"/>
              <a:tint val="66000"/>
              <a:satMod val="1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условий социализации и индивидуализации ребенка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66473" y="2276872"/>
            <a:ext cx="7128792" cy="90098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ситуация развития воспитанников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66473" y="4880030"/>
            <a:ext cx="7128792" cy="128527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специально организованных занятий с воспитанниками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8419903" y="5669224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>
            <a:hlinkClick r:id="rId3" action="ppaction://hlinksldjump"/>
          </p:cNvPr>
          <p:cNvSpPr/>
          <p:nvPr/>
        </p:nvSpPr>
        <p:spPr>
          <a:xfrm>
            <a:off x="8491736" y="5720786"/>
            <a:ext cx="432398" cy="589571"/>
          </a:xfrm>
          <a:prstGeom prst="up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37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8"/>
          <p:cNvSpPr txBox="1">
            <a:spLocks/>
          </p:cNvSpPr>
          <p:nvPr/>
        </p:nvSpPr>
        <p:spPr>
          <a:xfrm>
            <a:off x="1096183" y="1196752"/>
            <a:ext cx="6965245" cy="441161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rgbClr val="C0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 согласно ФГОС ДО – это система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социализации и индивидуализации ребенка</a:t>
            </a:r>
          </a:p>
          <a:p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8419903" y="5669224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>
            <a:hlinkClick r:id="rId3" action="ppaction://hlinksldjump"/>
          </p:cNvPr>
          <p:cNvSpPr/>
          <p:nvPr/>
        </p:nvSpPr>
        <p:spPr>
          <a:xfrm>
            <a:off x="8491736" y="5720786"/>
            <a:ext cx="432398" cy="589571"/>
          </a:xfrm>
          <a:prstGeom prst="up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2535086" cy="253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13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8"/>
          <p:cNvSpPr txBox="1">
            <a:spLocks/>
          </p:cNvSpPr>
          <p:nvPr/>
        </p:nvSpPr>
        <p:spPr>
          <a:xfrm>
            <a:off x="2913744" y="2494184"/>
            <a:ext cx="3434060" cy="2376264"/>
          </a:xfrm>
          <a:prstGeom prst="roundRect">
            <a:avLst/>
          </a:prstGeom>
          <a:ln w="28575" cap="flat" cmpd="sng" algn="ctr">
            <a:solidFill>
              <a:srgbClr val="C0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ФГОС ДО выделены группы целевых ориентиров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18593" y="4437112"/>
            <a:ext cx="2112605" cy="19053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3 до 7 лет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773111" y="290592"/>
            <a:ext cx="3715326" cy="739210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Уберите лишнее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93907" y="1071101"/>
            <a:ext cx="2112605" cy="19053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2 месяцев до 3 лет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18593" y="1018714"/>
            <a:ext cx="2112605" cy="19053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1 года до 3 лет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17281" y="4437112"/>
            <a:ext cx="2112605" cy="19053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 1 года до 7 лет</a:t>
            </a:r>
          </a:p>
        </p:txBody>
      </p:sp>
      <p:sp>
        <p:nvSpPr>
          <p:cNvPr id="17" name="Шестиугольник 16"/>
          <p:cNvSpPr/>
          <p:nvPr/>
        </p:nvSpPr>
        <p:spPr>
          <a:xfrm>
            <a:off x="8419903" y="5669224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>
            <a:hlinkClick r:id="rId3" action="ppaction://hlinksldjump"/>
          </p:cNvPr>
          <p:cNvSpPr/>
          <p:nvPr/>
        </p:nvSpPr>
        <p:spPr>
          <a:xfrm>
            <a:off x="8491736" y="5720786"/>
            <a:ext cx="432398" cy="589571"/>
          </a:xfrm>
          <a:prstGeom prst="up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49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05 0.00254 L -0.40417 -0.008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47" y="-5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1 -0.00231 L 0.3481 -0.0023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348880"/>
            <a:ext cx="6196405" cy="33741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8"/>
          <p:cNvSpPr txBox="1">
            <a:spLocks/>
          </p:cNvSpPr>
          <p:nvPr/>
        </p:nvSpPr>
        <p:spPr>
          <a:xfrm>
            <a:off x="1043608" y="764704"/>
            <a:ext cx="7200800" cy="1440160"/>
          </a:xfrm>
          <a:prstGeom prst="roundRect">
            <a:avLst/>
          </a:prstGeom>
          <a:ln w="28575" cap="flat" cmpd="sng" algn="ctr">
            <a:solidFill>
              <a:srgbClr val="C0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ФГОС одним из принципов дошкольного образования является…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5616" y="2492896"/>
            <a:ext cx="7128792" cy="90098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готовности ребенка к обучению в школе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2837" y="3861048"/>
            <a:ext cx="7128792" cy="900989"/>
          </a:xfrm>
          <a:prstGeom prst="roundRect">
            <a:avLst/>
          </a:prstGeom>
          <a:solidFill>
            <a:schemeClr val="accent2">
              <a:lumMod val="60000"/>
              <a:lumOff val="40000"/>
              <a:tint val="66000"/>
              <a:satMod val="1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риентация на конкретные результаты освоения программы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1218873" y="5229200"/>
            <a:ext cx="7128792" cy="90098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 этнокультурной ситуации развития детей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8419903" y="5669224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>
            <a:hlinkClick r:id="rId3" action="ppaction://hlinksldjump"/>
          </p:cNvPr>
          <p:cNvSpPr/>
          <p:nvPr/>
        </p:nvSpPr>
        <p:spPr>
          <a:xfrm>
            <a:off x="8491736" y="5720786"/>
            <a:ext cx="432398" cy="589571"/>
          </a:xfrm>
          <a:prstGeom prst="up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1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1" y="2708919"/>
            <a:ext cx="5989280" cy="301414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8"/>
          <p:cNvSpPr txBox="1">
            <a:spLocks/>
          </p:cNvSpPr>
          <p:nvPr/>
        </p:nvSpPr>
        <p:spPr>
          <a:xfrm>
            <a:off x="1043608" y="764704"/>
            <a:ext cx="7200800" cy="1440160"/>
          </a:xfrm>
          <a:prstGeom prst="roundRect">
            <a:avLst/>
          </a:prstGeom>
          <a:ln w="28575" cap="flat" cmpd="sng" algn="ctr">
            <a:solidFill>
              <a:srgbClr val="C0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ФГОС одним из принципов дошкольного образования является…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5616" y="3429000"/>
            <a:ext cx="7128792" cy="158417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 этнокультурной ситуации развития детей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8419903" y="5669224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>
            <a:hlinkClick r:id="rId3" action="ppaction://hlinksldjump"/>
          </p:cNvPr>
          <p:cNvSpPr/>
          <p:nvPr/>
        </p:nvSpPr>
        <p:spPr>
          <a:xfrm>
            <a:off x="8491736" y="5720786"/>
            <a:ext cx="432398" cy="589571"/>
          </a:xfrm>
          <a:prstGeom prst="up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935" y="4206770"/>
            <a:ext cx="2535086" cy="253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83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40704" y="596353"/>
            <a:ext cx="6504021" cy="1116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Санитарно-эпидемиологические требования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335578" y="1844815"/>
            <a:ext cx="3168352" cy="145694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Прогулка</a:t>
            </a:r>
            <a:endParaRPr lang="ru-RU" sz="32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259632" y="4437112"/>
            <a:ext cx="3168352" cy="14569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Компьютер</a:t>
            </a:r>
            <a:endParaRPr lang="ru-RU" sz="32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>
            <a:hlinkClick r:id="rId4" action="ppaction://hlinksldjump"/>
          </p:cNvPr>
          <p:cNvSpPr/>
          <p:nvPr/>
        </p:nvSpPr>
        <p:spPr>
          <a:xfrm>
            <a:off x="4692715" y="4437112"/>
            <a:ext cx="3168352" cy="14569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ебель</a:t>
            </a:r>
            <a:endParaRPr lang="ru-RU" sz="32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>
            <a:hlinkClick r:id="rId5" action="ppaction://hlinksldjump"/>
          </p:cNvPr>
          <p:cNvSpPr/>
          <p:nvPr/>
        </p:nvSpPr>
        <p:spPr>
          <a:xfrm>
            <a:off x="5652120" y="1916950"/>
            <a:ext cx="3168352" cy="145694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</a:t>
            </a:r>
            <a:endParaRPr lang="ru-RU" sz="28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>
            <a:hlinkClick r:id="rId6" action="ppaction://hlinksldjump"/>
          </p:cNvPr>
          <p:cNvSpPr/>
          <p:nvPr/>
        </p:nvSpPr>
        <p:spPr>
          <a:xfrm>
            <a:off x="2859052" y="3140968"/>
            <a:ext cx="3168352" cy="145694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Динамическая пауза</a:t>
            </a:r>
            <a:endParaRPr lang="ru-RU" sz="32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Управляющая кнопка: домой 16">
            <a:hlinkClick r:id="rId7" action="ppaction://hlinksldjump" highlightClick="1"/>
          </p:cNvPr>
          <p:cNvSpPr/>
          <p:nvPr/>
        </p:nvSpPr>
        <p:spPr>
          <a:xfrm>
            <a:off x="8246803" y="6093296"/>
            <a:ext cx="729371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8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1863" y="2132856"/>
            <a:ext cx="6196405" cy="36038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86426" y="260648"/>
            <a:ext cx="61206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требования СанПиН в середине каждого занятия проводится …</a:t>
            </a:r>
            <a:endParaRPr lang="ru-RU" sz="28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2204864"/>
            <a:ext cx="3096345" cy="181800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игра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2158642" y="4457691"/>
            <a:ext cx="2488124" cy="156359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минутка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37229" y="2187932"/>
            <a:ext cx="3169877" cy="169514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22167" y="4483405"/>
            <a:ext cx="2520280" cy="151216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</a:t>
            </a:r>
            <a:endParaRPr lang="ru-RU" sz="3600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Шестиугольник 8"/>
          <p:cNvSpPr/>
          <p:nvPr/>
        </p:nvSpPr>
        <p:spPr>
          <a:xfrm>
            <a:off x="8557310" y="5995573"/>
            <a:ext cx="586689" cy="762063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>
            <a:hlinkClick r:id="rId3" action="ppaction://hlinksldjump"/>
          </p:cNvPr>
          <p:cNvSpPr/>
          <p:nvPr/>
        </p:nvSpPr>
        <p:spPr>
          <a:xfrm>
            <a:off x="8642446" y="6054305"/>
            <a:ext cx="416387" cy="644597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5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Шестиугольник 6"/>
          <p:cNvSpPr/>
          <p:nvPr/>
        </p:nvSpPr>
        <p:spPr>
          <a:xfrm>
            <a:off x="8423012" y="5877272"/>
            <a:ext cx="720988" cy="880365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692696"/>
            <a:ext cx="6336704" cy="19442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требования СанПиН в середине каждого занятия проводится …</a:t>
            </a:r>
            <a:endParaRPr lang="ru-RU" sz="32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59732" y="2996952"/>
            <a:ext cx="4752528" cy="172819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4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Стрелка вверх 7">
            <a:hlinkClick r:id="rId3" action="ppaction://hlinksldjump"/>
          </p:cNvPr>
          <p:cNvSpPr/>
          <p:nvPr/>
        </p:nvSpPr>
        <p:spPr>
          <a:xfrm>
            <a:off x="8593314" y="6038391"/>
            <a:ext cx="380383" cy="601779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6" y="4105084"/>
            <a:ext cx="2535086" cy="253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1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548680"/>
            <a:ext cx="5723468" cy="115212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Тренажер </a:t>
            </a:r>
            <a:r>
              <a:rPr lang="ru-RU" b="1" dirty="0" smtClean="0">
                <a:solidFill>
                  <a:srgbClr val="920000"/>
                </a:solidFill>
              </a:rPr>
              <a:t> </a:t>
            </a:r>
            <a:r>
              <a:rPr lang="ru-RU" dirty="0" smtClean="0">
                <a:solidFill>
                  <a:srgbClr val="920000"/>
                </a:solidFill>
              </a:rPr>
              <a:t/>
            </a:r>
            <a:br>
              <a:rPr lang="ru-RU" dirty="0" smtClean="0">
                <a:solidFill>
                  <a:srgbClr val="920000"/>
                </a:solidFill>
              </a:rPr>
            </a:br>
            <a:r>
              <a:rPr lang="ru-RU" b="1" dirty="0" smtClean="0">
                <a:solidFill>
                  <a:srgbClr val="920000"/>
                </a:solidFill>
              </a:rPr>
              <a:t>« Самый умный»</a:t>
            </a:r>
            <a:endParaRPr lang="ru-RU" b="1" dirty="0">
              <a:solidFill>
                <a:srgbClr val="920000"/>
              </a:solidFill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539552" y="2060848"/>
            <a:ext cx="3744416" cy="1728192"/>
          </a:xfrm>
          <a:prstGeom prst="round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Дошкольная педагогика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2987824" y="4293096"/>
            <a:ext cx="3490864" cy="1728192"/>
          </a:xfrm>
          <a:prstGeom prst="round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ФГОС ДО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4884132" y="2060848"/>
            <a:ext cx="3672408" cy="1762472"/>
          </a:xfrm>
          <a:prstGeom prst="round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СанПиН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ds\Desktop\0_85b3c_7cddd748_M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688" y="-200109"/>
            <a:ext cx="2853462" cy="285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50-07_(umniki_i_umnicy)-Shkolnaya_tema-_aeduschiy_teleproekt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15616" y="5157192"/>
            <a:ext cx="609600" cy="609600"/>
          </a:xfrm>
          <a:prstGeom prst="rect">
            <a:avLst/>
          </a:prstGeom>
        </p:spPr>
      </p:pic>
      <p:sp>
        <p:nvSpPr>
          <p:cNvPr id="10" name="Управляющая кнопка: в конец 9">
            <a:hlinkClick r:id="" action="ppaction://hlinkshowjump?jump=lastslide" highlightClick="1"/>
          </p:cNvPr>
          <p:cNvSpPr/>
          <p:nvPr/>
        </p:nvSpPr>
        <p:spPr>
          <a:xfrm>
            <a:off x="8475676" y="6162890"/>
            <a:ext cx="504056" cy="432048"/>
          </a:xfrm>
          <a:prstGeom prst="actionButtonEnd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91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Шестиугольник 15"/>
          <p:cNvSpPr/>
          <p:nvPr/>
        </p:nvSpPr>
        <p:spPr>
          <a:xfrm>
            <a:off x="8423012" y="5995573"/>
            <a:ext cx="631903" cy="762064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6013" y="1125538"/>
            <a:ext cx="6964362" cy="12017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требования СанПиН  продолжительность прогулки составляет…</a:t>
            </a:r>
            <a:endParaRPr lang="ru-RU" sz="32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1043608" y="4581128"/>
            <a:ext cx="3168352" cy="1456946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3-4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часа при температуре не ниже – 15С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552" y="2636912"/>
            <a:ext cx="2952328" cy="151216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3-4 часа при температуре не ниже – 20 С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80112" y="2636912"/>
            <a:ext cx="2952328" cy="151216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2-3 часа при температуре не ниже – 20 С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995845" y="4525906"/>
            <a:ext cx="2952328" cy="151216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2-3 часа при температуре не ниже – 15 С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трелка вверх 16">
            <a:hlinkClick r:id="rId3" action="ppaction://hlinksldjump"/>
          </p:cNvPr>
          <p:cNvSpPr/>
          <p:nvPr/>
        </p:nvSpPr>
        <p:spPr>
          <a:xfrm>
            <a:off x="8532440" y="6038391"/>
            <a:ext cx="380383" cy="601779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66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973 0.00532 L -0.42136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2 -0.01572 L 0.4467 1.71059E-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40" y="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9 0.05848 L 0.02049 0.400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Шестиугольник 9"/>
          <p:cNvSpPr/>
          <p:nvPr/>
        </p:nvSpPr>
        <p:spPr>
          <a:xfrm>
            <a:off x="8508162" y="5877273"/>
            <a:ext cx="635838" cy="821630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1116013" y="836712"/>
            <a:ext cx="6964362" cy="14905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требования СанПиН в продолжительность прогулки составляет…</a:t>
            </a:r>
            <a:endParaRPr lang="ru-RU" sz="32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523059" y="2981763"/>
            <a:ext cx="4150270" cy="25202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3-4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часа при температуре не ниже – 15С</a:t>
            </a:r>
          </a:p>
        </p:txBody>
      </p:sp>
      <p:sp>
        <p:nvSpPr>
          <p:cNvPr id="9" name="Стрелка вверх 8">
            <a:hlinkClick r:id="rId4" action="ppaction://hlinksldjump"/>
          </p:cNvPr>
          <p:cNvSpPr/>
          <p:nvPr/>
        </p:nvSpPr>
        <p:spPr>
          <a:xfrm>
            <a:off x="8635889" y="6038391"/>
            <a:ext cx="380383" cy="601779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6" y="4005065"/>
            <a:ext cx="2535086" cy="253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96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Шестиугольник 15"/>
          <p:cNvSpPr/>
          <p:nvPr/>
        </p:nvSpPr>
        <p:spPr>
          <a:xfrm>
            <a:off x="8423012" y="5920925"/>
            <a:ext cx="720988" cy="836712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непосредственно образовательной деятельности в средней группе…</a:t>
            </a:r>
            <a:endParaRPr lang="ru-RU" sz="32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552" y="4869160"/>
            <a:ext cx="2880320" cy="16561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15 минут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699792" y="3484694"/>
            <a:ext cx="2952328" cy="16004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20 минут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148064" y="2188550"/>
            <a:ext cx="3024336" cy="16004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25 минут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трелка вверх 16">
            <a:hlinkClick r:id="rId3" action="ppaction://hlinksldjump"/>
          </p:cNvPr>
          <p:cNvSpPr/>
          <p:nvPr/>
        </p:nvSpPr>
        <p:spPr>
          <a:xfrm>
            <a:off x="8593314" y="6038391"/>
            <a:ext cx="380383" cy="601779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99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Шестиугольник 10"/>
          <p:cNvSpPr/>
          <p:nvPr/>
        </p:nvSpPr>
        <p:spPr>
          <a:xfrm>
            <a:off x="8423012" y="5920925"/>
            <a:ext cx="720988" cy="836712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1247423" y="969982"/>
            <a:ext cx="6965245" cy="120248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непосредственно образовательной деятельности в средней группе</a:t>
            </a:r>
            <a:endParaRPr lang="ru-RU" sz="32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53781" y="2492896"/>
            <a:ext cx="4752528" cy="29523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20 минут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верх 11">
            <a:hlinkClick r:id="rId3" action="ppaction://hlinksldjump"/>
          </p:cNvPr>
          <p:cNvSpPr/>
          <p:nvPr/>
        </p:nvSpPr>
        <p:spPr>
          <a:xfrm>
            <a:off x="8593314" y="6038391"/>
            <a:ext cx="380383" cy="601779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7" y="4105084"/>
            <a:ext cx="2535086" cy="253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07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Непрерывная продолжительность работы с компьютером для детей 6-7 лет не должна превышать…</a:t>
            </a:r>
            <a:endParaRPr lang="ru-RU" sz="32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4472553"/>
            <a:ext cx="2736304" cy="151216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минут</a:t>
            </a:r>
            <a:endParaRPr lang="ru-RU" sz="36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1763688" y="2636912"/>
            <a:ext cx="2705672" cy="151216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3600" b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6056" y="2636495"/>
            <a:ext cx="2736304" cy="151216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минут</a:t>
            </a:r>
            <a:endParaRPr lang="ru-RU" sz="36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36096" y="4472553"/>
            <a:ext cx="2736304" cy="151216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минут</a:t>
            </a:r>
            <a:endParaRPr lang="ru-RU" sz="36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Шестиугольник 10"/>
          <p:cNvSpPr/>
          <p:nvPr/>
        </p:nvSpPr>
        <p:spPr>
          <a:xfrm>
            <a:off x="8423012" y="5920925"/>
            <a:ext cx="720988" cy="836712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>
            <a:hlinkClick r:id="rId3" action="ppaction://hlinksldjump"/>
          </p:cNvPr>
          <p:cNvSpPr/>
          <p:nvPr/>
        </p:nvSpPr>
        <p:spPr>
          <a:xfrm>
            <a:off x="8593314" y="6038391"/>
            <a:ext cx="380383" cy="601779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18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1247423" y="969982"/>
            <a:ext cx="6965245" cy="159492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Непрерывная продолжительность работы с компьютером для детей 6-7 лет не должна превышать</a:t>
            </a:r>
            <a:endParaRPr lang="ru-RU" sz="32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hlinkClick r:id="rId3" action="ppaction://hlinksldjump"/>
          </p:cNvPr>
          <p:cNvSpPr>
            <a:spLocks noGrp="1"/>
          </p:cNvSpPr>
          <p:nvPr>
            <p:ph idx="1"/>
          </p:nvPr>
        </p:nvSpPr>
        <p:spPr>
          <a:xfrm>
            <a:off x="2087611" y="2924944"/>
            <a:ext cx="5284867" cy="251009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6000" b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</a:t>
            </a:r>
          </a:p>
        </p:txBody>
      </p:sp>
      <p:sp>
        <p:nvSpPr>
          <p:cNvPr id="6" name="Шестиугольник 5"/>
          <p:cNvSpPr/>
          <p:nvPr/>
        </p:nvSpPr>
        <p:spPr>
          <a:xfrm>
            <a:off x="8423012" y="5920925"/>
            <a:ext cx="720988" cy="836712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>
            <a:hlinkClick r:id="rId4" action="ppaction://hlinksldjump"/>
          </p:cNvPr>
          <p:cNvSpPr/>
          <p:nvPr/>
        </p:nvSpPr>
        <p:spPr>
          <a:xfrm>
            <a:off x="8593314" y="6038391"/>
            <a:ext cx="380383" cy="601779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50" y="4105084"/>
            <a:ext cx="2535086" cy="253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72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76609" y="4879484"/>
            <a:ext cx="2520280" cy="123308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1232978" y="404664"/>
            <a:ext cx="6965245" cy="159492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группу мебели для роста детей 115 – 130 см.</a:t>
            </a:r>
            <a:endParaRPr lang="ru-RU" sz="32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28184" y="3359550"/>
            <a:ext cx="2310644" cy="128545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30454" y="2094438"/>
            <a:ext cx="2370292" cy="127983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lang="ru-RU" sz="4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691680" y="4860213"/>
            <a:ext cx="2486328" cy="123308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7584" y="3381110"/>
            <a:ext cx="2330910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4" name="Шестиугольник 13"/>
          <p:cNvSpPr/>
          <p:nvPr/>
        </p:nvSpPr>
        <p:spPr>
          <a:xfrm>
            <a:off x="8423012" y="5920925"/>
            <a:ext cx="720988" cy="836712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>
            <a:hlinkClick r:id="rId3" action="ppaction://hlinksldjump"/>
          </p:cNvPr>
          <p:cNvSpPr/>
          <p:nvPr/>
        </p:nvSpPr>
        <p:spPr>
          <a:xfrm>
            <a:off x="8593314" y="6038391"/>
            <a:ext cx="380383" cy="601779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38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1226663" y="404664"/>
            <a:ext cx="6965245" cy="159492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детей ростом 115 – 130 см.</a:t>
            </a:r>
            <a:endParaRPr lang="ru-RU" sz="36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7438" y="2420888"/>
            <a:ext cx="5832648" cy="30963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мебели </a:t>
            </a:r>
            <a:r>
              <a:rPr lang="ru-RU" sz="6000" b="1" u="sng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/>
            <a:r>
              <a:rPr lang="ru-RU" sz="4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(высота стола 52 см., высота стула 30 см.)</a:t>
            </a:r>
            <a:endParaRPr lang="ru-RU" sz="4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8423012" y="5920925"/>
            <a:ext cx="720988" cy="836712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>
            <a:hlinkClick r:id="rId3" action="ppaction://hlinksldjump"/>
          </p:cNvPr>
          <p:cNvSpPr/>
          <p:nvPr/>
        </p:nvSpPr>
        <p:spPr>
          <a:xfrm>
            <a:off x="8593314" y="6038391"/>
            <a:ext cx="380383" cy="601779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05084"/>
            <a:ext cx="2535086" cy="253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88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13202" y="2420888"/>
            <a:ext cx="3096344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Сознательности и активности</a:t>
            </a:r>
            <a:endParaRPr lang="ru-RU" sz="2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8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r>
              <a:rPr lang="ru-RU" sz="2800" dirty="0" smtClean="0">
                <a:latin typeface="Constantia" panose="02030602050306030303" pitchFamily="18" charset="0"/>
              </a:rPr>
              <a:t>Какой из принципов требует от педагога применения  знаний из области  математически?</a:t>
            </a:r>
            <a:endParaRPr lang="ru-RU" sz="2800" dirty="0">
              <a:latin typeface="Constantia" panose="02030602050306030303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98" y="3888396"/>
            <a:ext cx="3096344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Наглядности</a:t>
            </a:r>
            <a:endParaRPr lang="ru-RU" sz="2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27784" y="5166574"/>
            <a:ext cx="3744416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Систематичности и последовательности</a:t>
            </a:r>
            <a:endParaRPr lang="ru-RU" sz="2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5763952" y="3861048"/>
            <a:ext cx="3096344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Научности</a:t>
            </a:r>
            <a:endParaRPr lang="ru-RU" sz="2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40878" y="2420888"/>
            <a:ext cx="3096344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Доступности</a:t>
            </a:r>
            <a:endParaRPr lang="ru-RU" sz="2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Шестиугольник 12"/>
          <p:cNvSpPr/>
          <p:nvPr/>
        </p:nvSpPr>
        <p:spPr>
          <a:xfrm>
            <a:off x="8388424" y="5646685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>
            <a:hlinkClick r:id="rId3" action="ppaction://hlinksldjump"/>
          </p:cNvPr>
          <p:cNvSpPr/>
          <p:nvPr/>
        </p:nvSpPr>
        <p:spPr>
          <a:xfrm>
            <a:off x="8492616" y="5728465"/>
            <a:ext cx="367680" cy="504056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66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247422" y="1772816"/>
            <a:ext cx="6420922" cy="32403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3600" b="1" u="sng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НАУЧНОСТИ </a:t>
            </a:r>
            <a:r>
              <a:rPr lang="ru-RU" sz="36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от педагога применения знаний  из области математики</a:t>
            </a:r>
            <a:endParaRPr lang="ru-RU" sz="36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8388424" y="5646685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>
            <a:hlinkClick r:id="rId4" action="ppaction://hlinksldjump"/>
          </p:cNvPr>
          <p:cNvSpPr/>
          <p:nvPr/>
        </p:nvSpPr>
        <p:spPr>
          <a:xfrm>
            <a:off x="8492616" y="5728465"/>
            <a:ext cx="367680" cy="504056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2206935" cy="2206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71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8680"/>
            <a:ext cx="6912768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Дошкольная педагогика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105209" y="1844824"/>
            <a:ext cx="3168352" cy="79208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приемы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190474" y="3098660"/>
            <a:ext cx="3168352" cy="79208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>
            <a:hlinkClick r:id="rId4" action="ppaction://hlinksldjump"/>
          </p:cNvPr>
          <p:cNvSpPr/>
          <p:nvPr/>
        </p:nvSpPr>
        <p:spPr>
          <a:xfrm>
            <a:off x="3147120" y="4581128"/>
            <a:ext cx="3168352" cy="79208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Принципы обучения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>
            <a:hlinkClick r:id="rId5" action="ppaction://hlinksldjump"/>
          </p:cNvPr>
          <p:cNvSpPr/>
          <p:nvPr/>
        </p:nvSpPr>
        <p:spPr>
          <a:xfrm>
            <a:off x="4868594" y="3094112"/>
            <a:ext cx="3168352" cy="79208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>
            <a:hlinkClick r:id="rId6" action="ppaction://hlinksldjump"/>
          </p:cNvPr>
          <p:cNvSpPr/>
          <p:nvPr/>
        </p:nvSpPr>
        <p:spPr>
          <a:xfrm>
            <a:off x="4731296" y="1821454"/>
            <a:ext cx="3168352" cy="79208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Трудовое воспитание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>
          <a:xfrm>
            <a:off x="8172400" y="5955051"/>
            <a:ext cx="729371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6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376" y="548680"/>
            <a:ext cx="6965245" cy="102724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по применению тренажера «Самый умный»</a:t>
            </a:r>
            <a:endParaRPr lang="ru-RU" sz="2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2"/>
            <a:ext cx="7632848" cy="475252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Тренажер состоит из трех разделов, каждый раздел  включает в </a:t>
            </a:r>
            <a:r>
              <a:rPr lang="ru-RU" sz="2200">
                <a:latin typeface="Times New Roman" panose="02020603050405020304" pitchFamily="18" charset="0"/>
                <a:cs typeface="Times New Roman" panose="02020603050405020304" pitchFamily="18" charset="0"/>
              </a:rPr>
              <a:t>себя </a:t>
            </a:r>
            <a:r>
              <a:rPr lang="ru-RU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пять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категорий. </a:t>
            </a:r>
          </a:p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начать игру,  на первом слайде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кликните на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разделов, откроется слайд с категориями, выберите категорию, далее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откроется вопрос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Прочитав вопрос, выберите один или несколько правильных ответов, кликнув мышкой.</a:t>
            </a:r>
          </a:p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со страницы вопроса вернуться  на слайд с категориями нажмите на стрелку в правом нижнем углу     </a:t>
            </a:r>
          </a:p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вернуться на первую страницу со слайда с категориями нажмите на значок  </a:t>
            </a:r>
          </a:p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познакомиться с инструкцией по применению тренажера нажмите на филина </a:t>
            </a:r>
          </a:p>
        </p:txBody>
      </p:sp>
      <p:sp>
        <p:nvSpPr>
          <p:cNvPr id="4" name="Стрелка вверх 3">
            <a:hlinkClick r:id="rId2" action="ppaction://hlinksldjump"/>
          </p:cNvPr>
          <p:cNvSpPr/>
          <p:nvPr/>
        </p:nvSpPr>
        <p:spPr>
          <a:xfrm>
            <a:off x="7524328" y="4509119"/>
            <a:ext cx="190500" cy="276225"/>
          </a:xfrm>
          <a:prstGeom prst="upArrow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3203848" y="5254928"/>
            <a:ext cx="219075" cy="247650"/>
          </a:xfrm>
          <a:prstGeom prst="actionButtonHom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6" name="Picture 3" descr="C:\Users\ds\Desktop\0_85b3c_7cddd748_M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079" y="5955051"/>
            <a:ext cx="352425" cy="576063"/>
          </a:xfrm>
          <a:prstGeom prst="rect">
            <a:avLst/>
          </a:prstGeom>
          <a:noFill/>
          <a:extLst/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172400" y="5955051"/>
            <a:ext cx="729371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73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331640" y="332656"/>
            <a:ext cx="7056784" cy="1872208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04664"/>
            <a:ext cx="6965245" cy="1615403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В какой возрастной группе продолжительность утренней гимнастики  8-10 мин. ,</a:t>
            </a:r>
            <a:br>
              <a:rPr lang="ru-RU" sz="3200" b="1" dirty="0" smtClean="0"/>
            </a:br>
            <a:r>
              <a:rPr lang="ru-RU" sz="3200" b="1" dirty="0" smtClean="0"/>
              <a:t>7-8 упражнений?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59369" y="4882679"/>
            <a:ext cx="2736304" cy="1088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</a:t>
            </a:r>
            <a:endParaRPr lang="ru-RU" sz="2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4867490"/>
            <a:ext cx="2880320" cy="10518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старшей</a:t>
            </a:r>
            <a:endParaRPr lang="ru-RU" sz="2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52120" y="3284984"/>
            <a:ext cx="3384376" cy="11272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</a:t>
            </a:r>
            <a:endParaRPr lang="ru-RU" sz="2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572000" y="2204864"/>
            <a:ext cx="288032" cy="504056"/>
          </a:xfrm>
          <a:prstGeom prst="downArrow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8388424" y="5646685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>
            <a:hlinkClick r:id="rId3" action="ppaction://hlinksldjump"/>
          </p:cNvPr>
          <p:cNvSpPr/>
          <p:nvPr/>
        </p:nvSpPr>
        <p:spPr>
          <a:xfrm>
            <a:off x="8492616" y="5728465"/>
            <a:ext cx="367680" cy="504056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3125779"/>
            <a:ext cx="2918392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</a:t>
            </a:r>
            <a:endParaRPr lang="ru-RU" sz="28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329" y="3443038"/>
            <a:ext cx="2203647" cy="220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47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8 0.00023 L 0.01232 -0.13153 C 0.02256 -0.15996 0.02066 -0.19232 0.01024 -0.21891 C -0.00174 -0.24988 -0.0198 -0.26791 -0.04271 -0.27415 L -0.14757 -0.30675 " pathEditMode="relative" rAng="9157265" ptsTypes="FffFF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6" y="-18701"/>
                                    </p:animMotion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67544" y="2860403"/>
            <a:ext cx="2736304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пояснение,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25715" y="4603449"/>
            <a:ext cx="3096344" cy="15351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действий,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образца,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96136" y="3003322"/>
            <a:ext cx="3347864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>
                <a:latin typeface="Constantia" panose="02030602050306030303" pitchFamily="18" charset="0"/>
              </a:rPr>
              <a:t>Ведущими практическими методами обучения являются:</a:t>
            </a:r>
            <a:endParaRPr lang="ru-RU" sz="2800" dirty="0">
              <a:latin typeface="Constantia" panose="02030602050306030303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535996" y="2009328"/>
            <a:ext cx="288032" cy="504056"/>
          </a:xfrm>
          <a:prstGeom prst="downArrow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8388424" y="5646685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>
            <a:hlinkClick r:id="rId3" action="ppaction://hlinksldjump"/>
          </p:cNvPr>
          <p:cNvSpPr/>
          <p:nvPr/>
        </p:nvSpPr>
        <p:spPr>
          <a:xfrm>
            <a:off x="8492616" y="5728465"/>
            <a:ext cx="367680" cy="504056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C:\Users\ds\Desktop\Новая папка\0_85b49_66efe2f8_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2" y="4103468"/>
            <a:ext cx="2535086" cy="253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75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11281E-6 L -0.26163 -0.0691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90" y="-34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3245805" y="3664623"/>
            <a:ext cx="2858180" cy="7560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43608" y="4718811"/>
            <a:ext cx="2520280" cy="7560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режиссерские</a:t>
            </a:r>
          </a:p>
        </p:txBody>
      </p:sp>
      <p:sp>
        <p:nvSpPr>
          <p:cNvPr id="19" name="Шестиугольник 18"/>
          <p:cNvSpPr/>
          <p:nvPr/>
        </p:nvSpPr>
        <p:spPr>
          <a:xfrm>
            <a:off x="8388424" y="5646685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8"/>
          <p:cNvSpPr txBox="1">
            <a:spLocks/>
          </p:cNvSpPr>
          <p:nvPr/>
        </p:nvSpPr>
        <p:spPr>
          <a:xfrm>
            <a:off x="1678904" y="476673"/>
            <a:ext cx="6120680" cy="936104"/>
          </a:xfrm>
          <a:prstGeom prst="roundRect">
            <a:avLst/>
          </a:prstGeom>
          <a:ln w="28575" cap="flat" cmpd="sng" algn="ctr">
            <a:solidFill>
              <a:srgbClr val="C0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latin typeface="Constantia" panose="02030602050306030303" pitchFamily="18" charset="0"/>
              </a:rPr>
              <a:t>Творческие игры - это</a:t>
            </a:r>
            <a:endParaRPr lang="ru-RU" sz="2800" b="1" dirty="0">
              <a:latin typeface="Constantia" panose="02030602050306030303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0752" y="3825044"/>
            <a:ext cx="2736304" cy="7560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667690" y="1435349"/>
            <a:ext cx="288032" cy="504056"/>
          </a:xfrm>
          <a:prstGeom prst="downArrow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798295" y="1435803"/>
            <a:ext cx="288032" cy="504056"/>
          </a:xfrm>
          <a:prstGeom prst="downArrow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167573" y="1412777"/>
            <a:ext cx="288032" cy="1444239"/>
          </a:xfrm>
          <a:prstGeom prst="downArrow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46258" y="4718811"/>
            <a:ext cx="2736304" cy="7560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3825044"/>
            <a:ext cx="2736304" cy="7560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383868" y="5734435"/>
            <a:ext cx="2736304" cy="7560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строительным материалом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5315888" y="1435803"/>
            <a:ext cx="288032" cy="1422411"/>
          </a:xfrm>
          <a:prstGeom prst="downArrow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>
            <a:hlinkClick r:id="rId3" action="ppaction://hlinksldjump"/>
          </p:cNvPr>
          <p:cNvSpPr/>
          <p:nvPr/>
        </p:nvSpPr>
        <p:spPr>
          <a:xfrm>
            <a:off x="8492616" y="5728465"/>
            <a:ext cx="367680" cy="504056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300193" y="3661539"/>
            <a:ext cx="2664296" cy="7381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600" b="1" dirty="0" smtClean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южетно-ролевые</a:t>
            </a:r>
            <a:endParaRPr lang="ru-RU" sz="2600" b="1" dirty="0">
              <a:solidFill>
                <a:srgbClr val="9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74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2358 L 0.05121 -0.4221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-1992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104 L 0.14965 -0.399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4" y="-194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2103 L -0.24253 -0.1206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37" y="-499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405E-6 L -0.05121 -0.2445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9" y="-122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5" grpId="0" animBg="1"/>
      <p:bldP spid="11" grpId="0" animBg="1"/>
      <p:bldP spid="14" grpId="0" animBg="1"/>
      <p:bldP spid="16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8"/>
          <p:cNvSpPr txBox="1"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  <a:prstGeom prst="roundRect">
            <a:avLst/>
          </a:prstGeom>
          <a:ln w="28575" cap="flat" cmpd="sng" algn="ctr">
            <a:solidFill>
              <a:srgbClr val="C0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latin typeface="Constantia" panose="02030602050306030303" pitchFamily="18" charset="0"/>
              </a:rPr>
              <a:t>Задачи трудового воспитания:</a:t>
            </a:r>
            <a:endParaRPr lang="ru-RU" sz="2800" dirty="0">
              <a:latin typeface="Constantia" panose="02030602050306030303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5616" y="3599402"/>
            <a:ext cx="2736304" cy="7560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отношения к труду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4384286" y="1714488"/>
            <a:ext cx="288032" cy="1192211"/>
          </a:xfrm>
          <a:prstGeom prst="downArrow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195736" y="1703111"/>
            <a:ext cx="288032" cy="504056"/>
          </a:xfrm>
          <a:prstGeom prst="downArrow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804248" y="1712909"/>
            <a:ext cx="288032" cy="504056"/>
          </a:xfrm>
          <a:prstGeom prst="downArrow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425" y="4941168"/>
            <a:ext cx="2736304" cy="1368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представлений о природе Родного края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04166" y="4581128"/>
            <a:ext cx="2736304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навыками трудовой деятельности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09629" y="4941168"/>
            <a:ext cx="2736304" cy="1368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отношения к труду взрослых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92080" y="3486581"/>
            <a:ext cx="3024336" cy="98172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безопасного поведения</a:t>
            </a:r>
          </a:p>
        </p:txBody>
      </p:sp>
      <p:sp>
        <p:nvSpPr>
          <p:cNvPr id="16" name="Шестиугольник 15"/>
          <p:cNvSpPr/>
          <p:nvPr/>
        </p:nvSpPr>
        <p:spPr>
          <a:xfrm>
            <a:off x="8512768" y="6093296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>
            <a:hlinkClick r:id="rId3" action="ppaction://hlinksldjump"/>
          </p:cNvPr>
          <p:cNvSpPr/>
          <p:nvPr/>
        </p:nvSpPr>
        <p:spPr>
          <a:xfrm>
            <a:off x="8616960" y="6232521"/>
            <a:ext cx="367680" cy="504056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20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13454E-6 L 0.00017 -0.19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75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395 -0.00508 L -0.32395 -0.0050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3675 L -0.01094 -0.2253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94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1063 L -0.05607 -0.393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3" y="-1914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358 0.01456 L 0.46476 0.0145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965245" cy="120248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стандарт дошкольного образования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132856"/>
            <a:ext cx="6196405" cy="36038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395536" y="1862009"/>
            <a:ext cx="3168352" cy="1456946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основной образовательной программе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516977" y="4598059"/>
            <a:ext cx="3168352" cy="1456946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 образовательная среда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5796136" y="4615770"/>
            <a:ext cx="3168352" cy="1456946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ФГОС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5796136" y="1862009"/>
            <a:ext cx="3168352" cy="1456946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формируемая участниками образовательных отношений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3131840" y="3238182"/>
            <a:ext cx="3168352" cy="1456946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Целевые ориентиры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омой 11">
            <a:hlinkClick r:id="rId7" action="ppaction://hlinksldjump" highlightClick="1"/>
          </p:cNvPr>
          <p:cNvSpPr/>
          <p:nvPr/>
        </p:nvSpPr>
        <p:spPr>
          <a:xfrm>
            <a:off x="8235117" y="6201870"/>
            <a:ext cx="729371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19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Шестиугольник 11"/>
          <p:cNvSpPr/>
          <p:nvPr/>
        </p:nvSpPr>
        <p:spPr>
          <a:xfrm>
            <a:off x="8419903" y="5669224"/>
            <a:ext cx="576064" cy="692696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836712"/>
            <a:ext cx="7344816" cy="48863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347864" y="1638401"/>
            <a:ext cx="2520280" cy="23341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ФГОС ДО сформулированы требования к ООП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Капля 4"/>
          <p:cNvSpPr/>
          <p:nvPr/>
        </p:nvSpPr>
        <p:spPr>
          <a:xfrm rot="4322833">
            <a:off x="993949" y="382018"/>
            <a:ext cx="2160240" cy="2410736"/>
          </a:xfrm>
          <a:prstGeom prst="teardrop">
            <a:avLst>
              <a:gd name="adj" fmla="val 96040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результатам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освоения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 rot="18690244">
            <a:off x="3491411" y="4529524"/>
            <a:ext cx="2332780" cy="2161762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условиям</a:t>
            </a:r>
          </a:p>
          <a:p>
            <a:pPr algn="ctr"/>
            <a:endParaRPr lang="ru-RU" dirty="0"/>
          </a:p>
        </p:txBody>
      </p:sp>
      <p:sp>
        <p:nvSpPr>
          <p:cNvPr id="7" name="Капля 6"/>
          <p:cNvSpPr/>
          <p:nvPr/>
        </p:nvSpPr>
        <p:spPr>
          <a:xfrm rot="531129">
            <a:off x="1053341" y="3218914"/>
            <a:ext cx="2346587" cy="2179856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контингенту воспитанников</a:t>
            </a:r>
            <a:endParaRPr lang="ru-RU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 rot="15171648">
            <a:off x="6131465" y="2790776"/>
            <a:ext cx="2160240" cy="2363609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10800" rIns="18000" bIns="10800" rtlCol="0" anchor="ctr"/>
          <a:lstStyle/>
          <a:p>
            <a:pPr algn="ctr"/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содержанию</a:t>
            </a:r>
            <a:endParaRPr lang="ru-RU" sz="2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 rot="11634189">
            <a:off x="6011810" y="225454"/>
            <a:ext cx="2160240" cy="2326411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структуре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075385" y="188321"/>
            <a:ext cx="3065239" cy="504375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Уберите лишнее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верх 10">
            <a:hlinkClick r:id="rId3" action="ppaction://hlinksldjump"/>
          </p:cNvPr>
          <p:cNvSpPr/>
          <p:nvPr/>
        </p:nvSpPr>
        <p:spPr>
          <a:xfrm>
            <a:off x="8491736" y="5720786"/>
            <a:ext cx="432398" cy="589571"/>
          </a:xfrm>
          <a:prstGeom prst="up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99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653 0.03675 L 0.37726 0.2988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28" y="1310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25 0.05964 L -0.40608 0.25982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70" y="1000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repeatCount="2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1223</TotalTime>
  <Words>673</Words>
  <Application>Microsoft Office PowerPoint</Application>
  <PresentationFormat>Экран (4:3)</PresentationFormat>
  <Paragraphs>149</Paragraphs>
  <Slides>30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Кнопка</vt:lpstr>
      <vt:lpstr>Муниципальное бюджетное дошкольное образовательное учреждение  «Детский сад № 95 «Улыбка»</vt:lpstr>
      <vt:lpstr>Тренажер   « Самый умный»</vt:lpstr>
      <vt:lpstr> Дошкольная педагогика</vt:lpstr>
      <vt:lpstr>В какой возрастной группе продолжительность утренней гимнастики  8-10 мин. , 7-8 упражнений?</vt:lpstr>
      <vt:lpstr>Ведущими практическими методами обучения являются:</vt:lpstr>
      <vt:lpstr>Презентация PowerPoint</vt:lpstr>
      <vt:lpstr>Задачи трудового воспитания:</vt:lpstr>
      <vt:lpstr>Федеральный государственный образовательный стандарт дошкольного образования</vt:lpstr>
      <vt:lpstr>Презентация PowerPoint</vt:lpstr>
      <vt:lpstr>Презентация PowerPoint</vt:lpstr>
      <vt:lpstr>Презентация PowerPoint</vt:lpstr>
      <vt:lpstr>Развивающая среда согласно ФГОС ДО - это</vt:lpstr>
      <vt:lpstr>Презентация PowerPoint</vt:lpstr>
      <vt:lpstr>Уберите лишнее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соответствии с требования СанПиН  продолжительность прогулки составляет…</vt:lpstr>
      <vt:lpstr>Презентация PowerPoint</vt:lpstr>
      <vt:lpstr>Продолжительность непосредственно образовательной деятельности в средней группе…</vt:lpstr>
      <vt:lpstr>Презентация PowerPoint</vt:lpstr>
      <vt:lpstr>Непрерывная продолжительность работы с компьютером для детей 6-7 лет не должна превышать…</vt:lpstr>
      <vt:lpstr>Презентация PowerPoint</vt:lpstr>
      <vt:lpstr>Презентация PowerPoint</vt:lpstr>
      <vt:lpstr>Презентация PowerPoint</vt:lpstr>
      <vt:lpstr>Какой из принципов требует от педагога применения  знаний из области  математически?</vt:lpstr>
      <vt:lpstr>Презентация PowerPoint</vt:lpstr>
      <vt:lpstr>Инструкция по применению тренажера «Самый умный»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Тренажер   « Самый умный»</dc:title>
  <dc:creator>admin</dc:creator>
  <cp:lastModifiedBy>admin</cp:lastModifiedBy>
  <cp:revision>102</cp:revision>
  <dcterms:created xsi:type="dcterms:W3CDTF">2016-02-18T07:27:13Z</dcterms:created>
  <dcterms:modified xsi:type="dcterms:W3CDTF">2019-10-02T04:28:50Z</dcterms:modified>
</cp:coreProperties>
</file>