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82" r:id="rId4"/>
    <p:sldId id="258" r:id="rId5"/>
    <p:sldId id="270" r:id="rId6"/>
    <p:sldId id="268" r:id="rId7"/>
    <p:sldId id="269" r:id="rId8"/>
    <p:sldId id="275" r:id="rId9"/>
    <p:sldId id="279" r:id="rId10"/>
    <p:sldId id="267" r:id="rId11"/>
    <p:sldId id="273" r:id="rId12"/>
    <p:sldId id="280" r:id="rId13"/>
    <p:sldId id="259" r:id="rId14"/>
    <p:sldId id="277" r:id="rId15"/>
    <p:sldId id="265" r:id="rId16"/>
    <p:sldId id="274" r:id="rId17"/>
    <p:sldId id="264" r:id="rId18"/>
    <p:sldId id="276" r:id="rId19"/>
    <p:sldId id="272" r:id="rId20"/>
    <p:sldId id="263" r:id="rId21"/>
    <p:sldId id="278" r:id="rId22"/>
    <p:sldId id="262" r:id="rId23"/>
    <p:sldId id="261" r:id="rId24"/>
    <p:sldId id="260" r:id="rId25"/>
    <p:sldId id="281" r:id="rId26"/>
    <p:sldId id="283" r:id="rId27"/>
    <p:sldId id="27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15D4D8-6E8C-4957-A883-220F35296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C09D4E2-9499-4F53-AEAB-1B3BBBDDE7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A4DB53-E0FC-4F29-813E-22053031E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21F3F3D-C1FB-4021-B90B-5CAC4765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0E88BB-358A-4720-8391-E639EFB4F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20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5C551A-3DA1-4BE0-9E29-98EC1D330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C70F86F-BA29-4FFB-80EC-573A022A15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EAD5F37-902A-4A52-9909-13988F7DC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307464-F92D-48AD-A8F2-B7BD4BA03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C1E8ED9-647D-449F-9D73-69BCDCB4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438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9C7D59D-B1CD-4A6C-A71D-F097DB6994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9FACCED-EE43-41EE-934F-2BD3F9424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B8EC3C8-62A5-47B1-8E95-016BBDC3E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A3E280-F202-49C5-99D9-F9B9DCADB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DD83333-8E95-4ABF-ABC2-C4AEF53D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60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1993A5-00A1-4DCC-B7A2-1E9C23EF0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4CEA2F9-A78B-4E1B-8E33-D046458E4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D6C1D1-A44E-490E-B7AB-37CEA8BCD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99C3F77-F801-401C-87DC-B92E021AA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53CDE4-9DB7-4275-8CE3-9D12350E2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523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4338E2-9B18-401C-9771-5F40F4A09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35F360-CCF1-4AC7-A481-51FEE2AA4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4AADA02-266A-42E5-9061-4CE6FFFDF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763E613-97DF-47B8-89C6-D8E4A1B74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00D8B4-01B5-4913-AB03-88125E6A1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2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D666F0-6888-4120-B6E9-A3335235B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9307A2-D9C7-456A-A515-7F4F0EAB48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17B0C93-5417-4840-BDC8-218BB66D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CAA37C-8B34-40A3-A61E-9B6769E13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D26824A-61E7-400D-BFC8-77D5B3FAB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DE300DB-9D58-482E-A609-32FBDADCA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21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3BF552-A26E-4973-9650-19F4A5BE8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273C15-128B-42BF-AEDC-8A0DB7A48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0F7309-F1F0-4082-820B-360925646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DBDEF1-A1FA-4A67-9B6B-13A7AC3931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672AAFA-BF38-42AA-BA3D-409FA77980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284035F-064A-4A79-BFE5-A5DC248B1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8B9DF5A-AFF6-424B-AA48-2DF045371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7016384-97E7-43AC-A9F1-61FF02486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3745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821E3A-C77A-4F14-8F9F-9DAC67A01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E3E3E94-8632-4630-BD65-1C1FC307A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178DA9B-7549-44B7-9240-E70EB7BC5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9337DCC-225D-483D-A530-EDA99D540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916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B696935-3D9B-474C-A817-F72142D5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26BD6A6-238C-49DD-8769-43BFEDE2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32F9560-422D-4556-9297-FF6E0E0CD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763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BA0145-E254-41CD-B085-1D01DF3E9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9A791D-F4FE-43D0-9965-EEC547257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13ABBBA-A670-4337-BC37-C47C73E36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3C977E6-ADD4-4577-9CB0-872A6FA55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0682A0-3EFF-4986-AFA9-CFE15A31D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BFA3E4F-9371-4E1E-8EE9-6CA4EA655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554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82E81C-72D8-4919-AE3C-48C0BA11A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01189E9-3957-4B5F-90D2-E6BD8F1A2E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D719A8B-E4C1-4128-9F33-C21EBD6854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458DED8-4925-4E8F-BBB2-1F5581A0D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E3FCF35-9365-4C68-A03C-348DBC5F5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1D18FFF-3E6C-4BA0-8C65-577CC9112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33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95F6CD-23EF-4C08-BD9C-1763DFF6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E8B71AB-4293-4B4D-ABAE-2C1C8F65B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48F5591-C9A8-474B-B888-9D44640BE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26A89-AFD3-4CDC-83B1-E4FD0ABD240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0AD314-DE70-42CD-B3AC-1A77B118A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FE0412E-67DF-4987-8941-363467137B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75BDC-5DAA-428C-870F-D87EA5F03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416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8585" y="0"/>
            <a:ext cx="1259058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1441" y="2502877"/>
            <a:ext cx="105706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Экологическое воспитание дошкольников с ОВЗ.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5384" y="427335"/>
            <a:ext cx="70293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МБДОУ «Детский сад компенсирующего вида 12» г.Иваново 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40184" y="5899220"/>
            <a:ext cx="10182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2022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77099" y="3722079"/>
            <a:ext cx="443108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Выполнили:  Учитель – дефектолог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Салова Наталья Алексеевна 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Воспитатель </a:t>
            </a:r>
          </a:p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Максимова Марина Павловна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Красильникова Надежда Леонидовна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787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  <p:sndAc>
          <p:stSnd>
            <p:snd r:embed="rId4" name="chimes.wav"/>
          </p:stSnd>
        </p:sndAc>
      </p:transition>
    </mc:Choice>
    <mc:Fallback>
      <p:transition spd="slow" advClick="0" advTm="6000">
        <p:comb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9825" y="3931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EA4CB8-B679-4390-B7FD-4000DC5D7DDE}"/>
              </a:ext>
            </a:extLst>
          </p:cNvPr>
          <p:cNvSpPr/>
          <p:nvPr/>
        </p:nvSpPr>
        <p:spPr>
          <a:xfrm>
            <a:off x="4570636" y="378880"/>
            <a:ext cx="32523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Формы работы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6E5F717-25E2-488E-84E7-53C62BF142CB}"/>
              </a:ext>
            </a:extLst>
          </p:cNvPr>
          <p:cNvSpPr/>
          <p:nvPr/>
        </p:nvSpPr>
        <p:spPr>
          <a:xfrm>
            <a:off x="4337538" y="2799471"/>
            <a:ext cx="3516923" cy="19835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795123A-D7A2-492A-8A1F-20F26014F3C9}"/>
              </a:ext>
            </a:extLst>
          </p:cNvPr>
          <p:cNvSpPr/>
          <p:nvPr/>
        </p:nvSpPr>
        <p:spPr>
          <a:xfrm>
            <a:off x="4769119" y="3301462"/>
            <a:ext cx="285539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Сотрудничество с</a:t>
            </a:r>
          </a:p>
          <a:p>
            <a:pPr algn="ctr"/>
            <a:r>
              <a:rPr lang="ru-RU" sz="28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родителями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446F063-C5AF-40B4-A0EE-792C862E2CCC}"/>
              </a:ext>
            </a:extLst>
          </p:cNvPr>
          <p:cNvSpPr/>
          <p:nvPr/>
        </p:nvSpPr>
        <p:spPr>
          <a:xfrm>
            <a:off x="5132196" y="1512231"/>
            <a:ext cx="187179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Анкетирование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EBC9D33-1620-490C-A72E-8F6EEE1B7D48}"/>
              </a:ext>
            </a:extLst>
          </p:cNvPr>
          <p:cNvSpPr/>
          <p:nvPr/>
        </p:nvSpPr>
        <p:spPr>
          <a:xfrm>
            <a:off x="7344135" y="1609840"/>
            <a:ext cx="17802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Экологическая</a:t>
            </a:r>
          </a:p>
          <a:p>
            <a:pPr algn="ctr"/>
            <a:r>
              <a:rPr lang="ru-RU" sz="20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школа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38CDE89-37DD-4558-9D1A-5415C376AFC0}"/>
              </a:ext>
            </a:extLst>
          </p:cNvPr>
          <p:cNvSpPr/>
          <p:nvPr/>
        </p:nvSpPr>
        <p:spPr>
          <a:xfrm>
            <a:off x="8083342" y="2502245"/>
            <a:ext cx="34147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Совместные проекты и акции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A6E3462-54E5-45E2-A35F-FD6F95EC08C2}"/>
              </a:ext>
            </a:extLst>
          </p:cNvPr>
          <p:cNvSpPr/>
          <p:nvPr/>
        </p:nvSpPr>
        <p:spPr>
          <a:xfrm>
            <a:off x="2915119" y="2016611"/>
            <a:ext cx="16555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Видеоролики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5EA9E6E-34A6-415C-9550-DF2274FB8004}"/>
              </a:ext>
            </a:extLst>
          </p:cNvPr>
          <p:cNvSpPr/>
          <p:nvPr/>
        </p:nvSpPr>
        <p:spPr>
          <a:xfrm>
            <a:off x="1438856" y="2992200"/>
            <a:ext cx="25991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Тематические встречи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D5480E3-199E-40B8-8069-E2BBD7664195}"/>
              </a:ext>
            </a:extLst>
          </p:cNvPr>
          <p:cNvSpPr/>
          <p:nvPr/>
        </p:nvSpPr>
        <p:spPr>
          <a:xfrm>
            <a:off x="1323457" y="4783015"/>
            <a:ext cx="314547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Оформление фотоальбома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754AC7B-947D-4ED0-8090-48DB045AC539}"/>
              </a:ext>
            </a:extLst>
          </p:cNvPr>
          <p:cNvSpPr/>
          <p:nvPr/>
        </p:nvSpPr>
        <p:spPr>
          <a:xfrm>
            <a:off x="9040135" y="3391133"/>
            <a:ext cx="130401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Экскурсии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8308EA4-713A-48A6-8E55-45700A4C3438}"/>
              </a:ext>
            </a:extLst>
          </p:cNvPr>
          <p:cNvSpPr/>
          <p:nvPr/>
        </p:nvSpPr>
        <p:spPr>
          <a:xfrm>
            <a:off x="8299696" y="4095493"/>
            <a:ext cx="257448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Дни открытых дверей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83B15018-B383-4399-80B1-AF478CD37AA6}"/>
              </a:ext>
            </a:extLst>
          </p:cNvPr>
          <p:cNvSpPr/>
          <p:nvPr/>
        </p:nvSpPr>
        <p:spPr>
          <a:xfrm>
            <a:off x="7048686" y="4823079"/>
            <a:ext cx="302345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Передвижная библиотека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4D8BEBC-27B8-42F9-A8D0-E3EC7019B32B}"/>
              </a:ext>
            </a:extLst>
          </p:cNvPr>
          <p:cNvSpPr/>
          <p:nvPr/>
        </p:nvSpPr>
        <p:spPr>
          <a:xfrm>
            <a:off x="4337538" y="5364666"/>
            <a:ext cx="29047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Участие в экологических </a:t>
            </a:r>
          </a:p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</a:t>
            </a:r>
            <a:r>
              <a:rPr lang="ru-RU" sz="20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осугах и празд</a:t>
            </a:r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никах</a:t>
            </a:r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0C32F590-6D60-44A3-9E3B-EADAA2F3E5CD}"/>
              </a:ext>
            </a:extLst>
          </p:cNvPr>
          <p:cNvCxnSpPr/>
          <p:nvPr/>
        </p:nvCxnSpPr>
        <p:spPr>
          <a:xfrm flipV="1">
            <a:off x="6068093" y="2016611"/>
            <a:ext cx="0" cy="782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34EA760A-E88B-4FE5-8233-C57907A16193}"/>
              </a:ext>
            </a:extLst>
          </p:cNvPr>
          <p:cNvCxnSpPr/>
          <p:nvPr/>
        </p:nvCxnSpPr>
        <p:spPr>
          <a:xfrm flipV="1">
            <a:off x="7003990" y="2216666"/>
            <a:ext cx="620526" cy="6856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1B7F7434-E8E7-4111-B5C4-8746092E29D4}"/>
              </a:ext>
            </a:extLst>
          </p:cNvPr>
          <p:cNvCxnSpPr/>
          <p:nvPr/>
        </p:nvCxnSpPr>
        <p:spPr>
          <a:xfrm flipV="1">
            <a:off x="7603007" y="2902355"/>
            <a:ext cx="631276" cy="359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C143563C-984B-4EBB-B27A-AF07C874D883}"/>
              </a:ext>
            </a:extLst>
          </p:cNvPr>
          <p:cNvCxnSpPr/>
          <p:nvPr/>
        </p:nvCxnSpPr>
        <p:spPr>
          <a:xfrm>
            <a:off x="7853397" y="3683195"/>
            <a:ext cx="10373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xmlns="" id="{8AF55D19-8B36-4D99-9ECD-CDD64188A98E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7806025" y="4148528"/>
            <a:ext cx="493671" cy="147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xmlns="" id="{D79DA35B-5767-4347-9127-E4803739191F}"/>
              </a:ext>
            </a:extLst>
          </p:cNvPr>
          <p:cNvCxnSpPr>
            <a:cxnSpLocks/>
            <a:stCxn id="3" idx="5"/>
          </p:cNvCxnSpPr>
          <p:nvPr/>
        </p:nvCxnSpPr>
        <p:spPr>
          <a:xfrm>
            <a:off x="7339420" y="4492532"/>
            <a:ext cx="263587" cy="393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xmlns="" id="{BFE15625-9ED5-468F-A27A-4BF205FA8132}"/>
              </a:ext>
            </a:extLst>
          </p:cNvPr>
          <p:cNvCxnSpPr/>
          <p:nvPr/>
        </p:nvCxnSpPr>
        <p:spPr>
          <a:xfrm flipH="1" flipV="1">
            <a:off x="4487855" y="2408041"/>
            <a:ext cx="520243" cy="549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xmlns="" id="{8A0C1D2F-63CA-46BF-ADDF-F17EBFB20FFC}"/>
              </a:ext>
            </a:extLst>
          </p:cNvPr>
          <p:cNvCxnSpPr>
            <a:cxnSpLocks/>
          </p:cNvCxnSpPr>
          <p:nvPr/>
        </p:nvCxnSpPr>
        <p:spPr>
          <a:xfrm flipH="1" flipV="1">
            <a:off x="4038029" y="3298494"/>
            <a:ext cx="449826" cy="130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xmlns="" id="{327FA5FE-E2F1-4EFD-8D21-3ABDF1D472FB}"/>
              </a:ext>
            </a:extLst>
          </p:cNvPr>
          <p:cNvCxnSpPr/>
          <p:nvPr/>
        </p:nvCxnSpPr>
        <p:spPr>
          <a:xfrm>
            <a:off x="6095468" y="4906853"/>
            <a:ext cx="0" cy="316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4B791ED8-74A6-455C-BABE-7ED128A06F37}"/>
              </a:ext>
            </a:extLst>
          </p:cNvPr>
          <p:cNvCxnSpPr>
            <a:stCxn id="3" idx="3"/>
          </p:cNvCxnSpPr>
          <p:nvPr/>
        </p:nvCxnSpPr>
        <p:spPr>
          <a:xfrm flipH="1">
            <a:off x="4377363" y="4492532"/>
            <a:ext cx="475216" cy="3305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50623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IMG-ffe06e4144591a2c5d06c247ac59485e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79828"/>
            <a:ext cx="5242560" cy="3931920"/>
          </a:xfrm>
          <a:prstGeom prst="rect">
            <a:avLst/>
          </a:prstGeom>
        </p:spPr>
      </p:pic>
      <p:pic>
        <p:nvPicPr>
          <p:cNvPr id="6" name="Рисунок 5" descr="n6S-Nhc9wy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026" y="1899139"/>
            <a:ext cx="6133513" cy="448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106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100_24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5113" y="196947"/>
            <a:ext cx="4686887" cy="3657601"/>
          </a:xfrm>
          <a:prstGeom prst="rect">
            <a:avLst/>
          </a:prstGeom>
        </p:spPr>
      </p:pic>
      <p:pic>
        <p:nvPicPr>
          <p:cNvPr id="4" name="Рисунок 3" descr="100_29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21568"/>
            <a:ext cx="3466514" cy="4622018"/>
          </a:xfrm>
          <a:prstGeom prst="rect">
            <a:avLst/>
          </a:prstGeom>
        </p:spPr>
      </p:pic>
      <p:pic>
        <p:nvPicPr>
          <p:cNvPr id="6" name="Рисунок 5" descr="100_29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34043" y="200464"/>
            <a:ext cx="4332850" cy="3632981"/>
          </a:xfrm>
          <a:prstGeom prst="rect">
            <a:avLst/>
          </a:prstGeom>
        </p:spPr>
      </p:pic>
      <p:pic>
        <p:nvPicPr>
          <p:cNvPr id="7" name="Рисунок 6" descr="100_29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7772" y="3713872"/>
            <a:ext cx="4459460" cy="314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5046" y="-3354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F68D1FD-2B28-4AE3-9435-F490E3384C7E}"/>
              </a:ext>
            </a:extLst>
          </p:cNvPr>
          <p:cNvSpPr/>
          <p:nvPr/>
        </p:nvSpPr>
        <p:spPr>
          <a:xfrm>
            <a:off x="1662927" y="294473"/>
            <a:ext cx="88661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Модель экологического пространства в ДОУ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67476B1-8780-42FD-BED9-84C34F6D30DC}"/>
              </a:ext>
            </a:extLst>
          </p:cNvPr>
          <p:cNvSpPr/>
          <p:nvPr/>
        </p:nvSpPr>
        <p:spPr>
          <a:xfrm>
            <a:off x="1561514" y="940804"/>
            <a:ext cx="2799471" cy="409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E46B79D-5397-4E1C-8366-254486005CB5}"/>
              </a:ext>
            </a:extLst>
          </p:cNvPr>
          <p:cNvSpPr/>
          <p:nvPr/>
        </p:nvSpPr>
        <p:spPr>
          <a:xfrm>
            <a:off x="2241632" y="960985"/>
            <a:ext cx="153548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помещении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B43C8E4-68F9-4563-A432-6364BED23407}"/>
              </a:ext>
            </a:extLst>
          </p:cNvPr>
          <p:cNvSpPr/>
          <p:nvPr/>
        </p:nvSpPr>
        <p:spPr>
          <a:xfrm>
            <a:off x="7729601" y="910825"/>
            <a:ext cx="2799471" cy="409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AE32FF1-429D-4720-BEAF-FDD383763115}"/>
              </a:ext>
            </a:extLst>
          </p:cNvPr>
          <p:cNvSpPr/>
          <p:nvPr/>
        </p:nvSpPr>
        <p:spPr>
          <a:xfrm>
            <a:off x="8530329" y="910825"/>
            <a:ext cx="122392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участке</a:t>
            </a:r>
            <a:endParaRPr lang="ru-RU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024701F-E100-49FC-B23F-A1D1788336B9}"/>
              </a:ext>
            </a:extLst>
          </p:cNvPr>
          <p:cNvSpPr/>
          <p:nvPr/>
        </p:nvSpPr>
        <p:spPr>
          <a:xfrm>
            <a:off x="84406" y="1676761"/>
            <a:ext cx="1702190" cy="409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BDF9DA6-D465-4623-88C2-228EFF80FBAE}"/>
              </a:ext>
            </a:extLst>
          </p:cNvPr>
          <p:cNvSpPr/>
          <p:nvPr/>
        </p:nvSpPr>
        <p:spPr>
          <a:xfrm>
            <a:off x="2086888" y="1676761"/>
            <a:ext cx="1535485" cy="409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3F96E019-2FC4-41C0-88E8-E9C62C635B78}"/>
              </a:ext>
            </a:extLst>
          </p:cNvPr>
          <p:cNvSpPr/>
          <p:nvPr/>
        </p:nvSpPr>
        <p:spPr>
          <a:xfrm>
            <a:off x="4010175" y="1564170"/>
            <a:ext cx="2000072" cy="735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CBF2846-567D-4187-8F68-14B0825AC73F}"/>
              </a:ext>
            </a:extLst>
          </p:cNvPr>
          <p:cNvSpPr/>
          <p:nvPr/>
        </p:nvSpPr>
        <p:spPr>
          <a:xfrm>
            <a:off x="7891975" y="1676761"/>
            <a:ext cx="2433711" cy="409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E65CAA6-2C25-4604-98CB-9AF404734C3F}"/>
              </a:ext>
            </a:extLst>
          </p:cNvPr>
          <p:cNvSpPr/>
          <p:nvPr/>
        </p:nvSpPr>
        <p:spPr>
          <a:xfrm>
            <a:off x="10242674" y="2404096"/>
            <a:ext cx="1463040" cy="506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E92B54F-789A-41CA-92F0-9A1BBD796EB7}"/>
              </a:ext>
            </a:extLst>
          </p:cNvPr>
          <p:cNvSpPr/>
          <p:nvPr/>
        </p:nvSpPr>
        <p:spPr>
          <a:xfrm>
            <a:off x="8561689" y="3403913"/>
            <a:ext cx="2000072" cy="53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C4579E3-8BFB-4CD1-8D97-FF25B18C9759}"/>
              </a:ext>
            </a:extLst>
          </p:cNvPr>
          <p:cNvSpPr/>
          <p:nvPr/>
        </p:nvSpPr>
        <p:spPr>
          <a:xfrm>
            <a:off x="6921304" y="2315974"/>
            <a:ext cx="1744393" cy="506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AC35F94-8ABA-460C-8CEF-CA744D90B1CB}"/>
              </a:ext>
            </a:extLst>
          </p:cNvPr>
          <p:cNvSpPr/>
          <p:nvPr/>
        </p:nvSpPr>
        <p:spPr>
          <a:xfrm>
            <a:off x="8361517" y="4719241"/>
            <a:ext cx="2428404" cy="966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2431A15-378D-462D-91BC-85425A0B85B3}"/>
              </a:ext>
            </a:extLst>
          </p:cNvPr>
          <p:cNvSpPr/>
          <p:nvPr/>
        </p:nvSpPr>
        <p:spPr>
          <a:xfrm>
            <a:off x="178191" y="2638145"/>
            <a:ext cx="1608406" cy="43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BA0DCE1E-8552-4A71-A851-C2E031B840EC}"/>
              </a:ext>
            </a:extLst>
          </p:cNvPr>
          <p:cNvSpPr/>
          <p:nvPr/>
        </p:nvSpPr>
        <p:spPr>
          <a:xfrm>
            <a:off x="2874442" y="2696746"/>
            <a:ext cx="1744393" cy="53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5559CC9-3A0F-4C28-929A-48A6A88604D3}"/>
              </a:ext>
            </a:extLst>
          </p:cNvPr>
          <p:cNvSpPr/>
          <p:nvPr/>
        </p:nvSpPr>
        <p:spPr>
          <a:xfrm>
            <a:off x="769629" y="3696273"/>
            <a:ext cx="1786596" cy="506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DDD2BF6E-74D7-48C1-ADC3-EF876DB4AC9A}"/>
              </a:ext>
            </a:extLst>
          </p:cNvPr>
          <p:cNvSpPr/>
          <p:nvPr/>
        </p:nvSpPr>
        <p:spPr>
          <a:xfrm>
            <a:off x="983627" y="4699693"/>
            <a:ext cx="1871002" cy="53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91A42E33-B294-4D80-BE3E-425CD7104187}"/>
              </a:ext>
            </a:extLst>
          </p:cNvPr>
          <p:cNvSpPr/>
          <p:nvPr/>
        </p:nvSpPr>
        <p:spPr>
          <a:xfrm>
            <a:off x="3193469" y="3650461"/>
            <a:ext cx="1378693" cy="506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79DADD8-0840-4B4E-B182-5FF6E0EBB3F8}"/>
              </a:ext>
            </a:extLst>
          </p:cNvPr>
          <p:cNvSpPr/>
          <p:nvPr/>
        </p:nvSpPr>
        <p:spPr>
          <a:xfrm>
            <a:off x="4881814" y="3650461"/>
            <a:ext cx="1711922" cy="506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235D942-15DE-49B6-A7C5-28995E5E023E}"/>
              </a:ext>
            </a:extLst>
          </p:cNvPr>
          <p:cNvSpPr/>
          <p:nvPr/>
        </p:nvSpPr>
        <p:spPr>
          <a:xfrm>
            <a:off x="3319975" y="4449239"/>
            <a:ext cx="1589650" cy="53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359889D-FBE9-40A8-AFE8-CDCAE899B4F6}"/>
              </a:ext>
            </a:extLst>
          </p:cNvPr>
          <p:cNvSpPr/>
          <p:nvPr/>
        </p:nvSpPr>
        <p:spPr>
          <a:xfrm>
            <a:off x="3319975" y="5362443"/>
            <a:ext cx="1589650" cy="53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5CF2CC5F-1A8E-4835-9C05-E513099279F0}"/>
              </a:ext>
            </a:extLst>
          </p:cNvPr>
          <p:cNvSpPr/>
          <p:nvPr/>
        </p:nvSpPr>
        <p:spPr>
          <a:xfrm>
            <a:off x="46578" y="1715303"/>
            <a:ext cx="161634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Коридор и холл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B859F174-EA9F-466E-9312-E89A584D59C6}"/>
              </a:ext>
            </a:extLst>
          </p:cNvPr>
          <p:cNvSpPr/>
          <p:nvPr/>
        </p:nvSpPr>
        <p:spPr>
          <a:xfrm>
            <a:off x="2471287" y="1715303"/>
            <a:ext cx="76668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группа</a:t>
            </a:r>
            <a:endParaRPr lang="ru-RU" sz="12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7E40BCEB-B294-4C57-AAC3-D8E24410A949}"/>
              </a:ext>
            </a:extLst>
          </p:cNvPr>
          <p:cNvSpPr/>
          <p:nvPr/>
        </p:nvSpPr>
        <p:spPr>
          <a:xfrm>
            <a:off x="4070842" y="1544964"/>
            <a:ext cx="177511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Музыкально –физкультурный зал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E93C482F-346B-40B0-98F1-99B44EC19188}"/>
              </a:ext>
            </a:extLst>
          </p:cNvPr>
          <p:cNvSpPr/>
          <p:nvPr/>
        </p:nvSpPr>
        <p:spPr>
          <a:xfrm>
            <a:off x="509070" y="2712391"/>
            <a:ext cx="8528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эколята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8B430BB1-67CF-4400-B1DA-78CE07444F75}"/>
              </a:ext>
            </a:extLst>
          </p:cNvPr>
          <p:cNvSpPr/>
          <p:nvPr/>
        </p:nvSpPr>
        <p:spPr>
          <a:xfrm>
            <a:off x="2945617" y="2772579"/>
            <a:ext cx="160204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Уголки природы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D95739E6-5FF6-43C1-AD85-E027165EA0EF}"/>
              </a:ext>
            </a:extLst>
          </p:cNvPr>
          <p:cNvSpPr/>
          <p:nvPr/>
        </p:nvSpPr>
        <p:spPr>
          <a:xfrm>
            <a:off x="695579" y="3671348"/>
            <a:ext cx="19346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Исследовательский </a:t>
            </a:r>
          </a:p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центр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BA8B1953-8542-48F3-9B55-AC0D8CAFDD21}"/>
              </a:ext>
            </a:extLst>
          </p:cNvPr>
          <p:cNvSpPr/>
          <p:nvPr/>
        </p:nvSpPr>
        <p:spPr>
          <a:xfrm>
            <a:off x="1151257" y="4659307"/>
            <a:ext cx="15357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Экологический </a:t>
            </a:r>
          </a:p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театр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36E90A9F-8437-4571-AEE1-29E246F673F4}"/>
              </a:ext>
            </a:extLst>
          </p:cNvPr>
          <p:cNvSpPr/>
          <p:nvPr/>
        </p:nvSpPr>
        <p:spPr>
          <a:xfrm>
            <a:off x="5164053" y="3604784"/>
            <a:ext cx="11712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Календарь </a:t>
            </a:r>
          </a:p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природы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BF8B661F-9286-43FC-ADA0-8377E5A0EABF}"/>
              </a:ext>
            </a:extLst>
          </p:cNvPr>
          <p:cNvSpPr/>
          <p:nvPr/>
        </p:nvSpPr>
        <p:spPr>
          <a:xfrm>
            <a:off x="3280390" y="3627753"/>
            <a:ext cx="11712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Комнатные</a:t>
            </a:r>
          </a:p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растения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2740E806-1F0E-4687-ADE8-CA3C70B7DF54}"/>
              </a:ext>
            </a:extLst>
          </p:cNvPr>
          <p:cNvSpPr/>
          <p:nvPr/>
        </p:nvSpPr>
        <p:spPr>
          <a:xfrm>
            <a:off x="3444680" y="4400633"/>
            <a:ext cx="13402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Огород на </a:t>
            </a:r>
          </a:p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подоконнике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431D8BB4-90DB-4AAA-9781-22A6C26B040F}"/>
              </a:ext>
            </a:extLst>
          </p:cNvPr>
          <p:cNvSpPr/>
          <p:nvPr/>
        </p:nvSpPr>
        <p:spPr>
          <a:xfrm>
            <a:off x="3444680" y="5313036"/>
            <a:ext cx="13402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Аптека на </a:t>
            </a:r>
          </a:p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подоконнике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06EF708E-339E-46EB-BC94-30E04E3E4F11}"/>
              </a:ext>
            </a:extLst>
          </p:cNvPr>
          <p:cNvSpPr/>
          <p:nvPr/>
        </p:nvSpPr>
        <p:spPr>
          <a:xfrm>
            <a:off x="6912110" y="2391042"/>
            <a:ext cx="168950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Клумбы и газоны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E03C07B0-2100-4F53-8DB6-B385A1B56276}"/>
              </a:ext>
            </a:extLst>
          </p:cNvPr>
          <p:cNvSpPr/>
          <p:nvPr/>
        </p:nvSpPr>
        <p:spPr>
          <a:xfrm>
            <a:off x="7998914" y="1703200"/>
            <a:ext cx="200882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Экологическая тропа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EDFB9B8C-48AD-4823-847D-A9D8C1EF04EC}"/>
              </a:ext>
            </a:extLst>
          </p:cNvPr>
          <p:cNvSpPr/>
          <p:nvPr/>
        </p:nvSpPr>
        <p:spPr>
          <a:xfrm>
            <a:off x="8530329" y="3501922"/>
            <a:ext cx="215232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Деревья и кустарники 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12771741-91B0-4709-B879-A713D1CE8548}"/>
              </a:ext>
            </a:extLst>
          </p:cNvPr>
          <p:cNvSpPr/>
          <p:nvPr/>
        </p:nvSpPr>
        <p:spPr>
          <a:xfrm>
            <a:off x="10556835" y="2455604"/>
            <a:ext cx="82266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Огород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36A50A82-9361-4D90-98E2-723F03257CC4}"/>
              </a:ext>
            </a:extLst>
          </p:cNvPr>
          <p:cNvSpPr/>
          <p:nvPr/>
        </p:nvSpPr>
        <p:spPr>
          <a:xfrm>
            <a:off x="8353054" y="4616191"/>
            <a:ext cx="222321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Природные и ландшафтные </a:t>
            </a:r>
          </a:p>
          <a:p>
            <a:pPr algn="ctr"/>
            <a:r>
              <a:rPr lang="ru-RU" sz="1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особенности территории</a:t>
            </a:r>
            <a:endParaRPr lang="ru-RU" sz="1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40AD4670-6BFE-46E6-9B24-4DC514CEF72F}"/>
              </a:ext>
            </a:extLst>
          </p:cNvPr>
          <p:cNvCxnSpPr>
            <a:cxnSpLocks/>
          </p:cNvCxnSpPr>
          <p:nvPr/>
        </p:nvCxnSpPr>
        <p:spPr>
          <a:xfrm flipH="1">
            <a:off x="1385958" y="1350498"/>
            <a:ext cx="276970" cy="263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xmlns="" id="{3AFC750E-D6C0-475D-8C52-34EAF3D97014}"/>
              </a:ext>
            </a:extLst>
          </p:cNvPr>
          <p:cNvCxnSpPr/>
          <p:nvPr/>
        </p:nvCxnSpPr>
        <p:spPr>
          <a:xfrm>
            <a:off x="2874442" y="1350498"/>
            <a:ext cx="0" cy="263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xmlns="" id="{FD5A7B27-9DE4-4E34-8F0A-C4A99202202D}"/>
              </a:ext>
            </a:extLst>
          </p:cNvPr>
          <p:cNvCxnSpPr>
            <a:cxnSpLocks/>
          </p:cNvCxnSpPr>
          <p:nvPr/>
        </p:nvCxnSpPr>
        <p:spPr>
          <a:xfrm>
            <a:off x="4248443" y="1350498"/>
            <a:ext cx="288098" cy="188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xmlns="" id="{0299C3B6-83CB-4F09-8FFB-161654FD50FE}"/>
              </a:ext>
            </a:extLst>
          </p:cNvPr>
          <p:cNvCxnSpPr/>
          <p:nvPr/>
        </p:nvCxnSpPr>
        <p:spPr>
          <a:xfrm flipH="1">
            <a:off x="1662927" y="2086454"/>
            <a:ext cx="521339" cy="482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xmlns="" id="{B7605F34-B4F8-4F0E-BB0D-95C83962FAC4}"/>
              </a:ext>
            </a:extLst>
          </p:cNvPr>
          <p:cNvCxnSpPr/>
          <p:nvPr/>
        </p:nvCxnSpPr>
        <p:spPr>
          <a:xfrm>
            <a:off x="3319975" y="2110183"/>
            <a:ext cx="235630" cy="5141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xmlns="" id="{067214FB-216D-488C-8BF3-539D2615C8C8}"/>
              </a:ext>
            </a:extLst>
          </p:cNvPr>
          <p:cNvCxnSpPr/>
          <p:nvPr/>
        </p:nvCxnSpPr>
        <p:spPr>
          <a:xfrm flipH="1">
            <a:off x="1662927" y="2134514"/>
            <a:ext cx="732092" cy="1514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xmlns="" id="{579C968F-F45F-4EA0-AF19-DBEF5AB70773}"/>
              </a:ext>
            </a:extLst>
          </p:cNvPr>
          <p:cNvCxnSpPr/>
          <p:nvPr/>
        </p:nvCxnSpPr>
        <p:spPr>
          <a:xfrm flipH="1">
            <a:off x="2630275" y="2110183"/>
            <a:ext cx="56723" cy="2549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>
            <a:extLst>
              <a:ext uri="{FF2B5EF4-FFF2-40B4-BE49-F238E27FC236}">
                <a16:creationId xmlns:a16="http://schemas.microsoft.com/office/drawing/2014/main" xmlns="" id="{377956BB-7330-45D5-9AD2-484E0D8EC978}"/>
              </a:ext>
            </a:extLst>
          </p:cNvPr>
          <p:cNvCxnSpPr/>
          <p:nvPr/>
        </p:nvCxnSpPr>
        <p:spPr>
          <a:xfrm>
            <a:off x="3622373" y="3258035"/>
            <a:ext cx="0" cy="346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5414DF13-F825-4DE6-AFB5-97059D6B6E98}"/>
              </a:ext>
            </a:extLst>
          </p:cNvPr>
          <p:cNvCxnSpPr>
            <a:cxnSpLocks/>
          </p:cNvCxnSpPr>
          <p:nvPr/>
        </p:nvCxnSpPr>
        <p:spPr>
          <a:xfrm>
            <a:off x="4618835" y="3192339"/>
            <a:ext cx="768212" cy="38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xmlns="" id="{DDCB5819-4C0B-4789-9B9A-DDD151758D3A}"/>
              </a:ext>
            </a:extLst>
          </p:cNvPr>
          <p:cNvCxnSpPr>
            <a:cxnSpLocks/>
          </p:cNvCxnSpPr>
          <p:nvPr/>
        </p:nvCxnSpPr>
        <p:spPr>
          <a:xfrm>
            <a:off x="4070842" y="4156898"/>
            <a:ext cx="27062" cy="2752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>
            <a:extLst>
              <a:ext uri="{FF2B5EF4-FFF2-40B4-BE49-F238E27FC236}">
                <a16:creationId xmlns:a16="http://schemas.microsoft.com/office/drawing/2014/main" xmlns="" id="{549E1070-8B97-41F9-AE43-B964CBE919F0}"/>
              </a:ext>
            </a:extLst>
          </p:cNvPr>
          <p:cNvCxnSpPr/>
          <p:nvPr/>
        </p:nvCxnSpPr>
        <p:spPr>
          <a:xfrm>
            <a:off x="4070842" y="4983811"/>
            <a:ext cx="0" cy="329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>
            <a:extLst>
              <a:ext uri="{FF2B5EF4-FFF2-40B4-BE49-F238E27FC236}">
                <a16:creationId xmlns:a16="http://schemas.microsoft.com/office/drawing/2014/main" xmlns="" id="{39404432-5EF2-4068-9011-C3E9759E52B4}"/>
              </a:ext>
            </a:extLst>
          </p:cNvPr>
          <p:cNvCxnSpPr/>
          <p:nvPr/>
        </p:nvCxnSpPr>
        <p:spPr>
          <a:xfrm>
            <a:off x="9246383" y="1350498"/>
            <a:ext cx="0" cy="263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xmlns="" id="{55CDB63A-6612-49DC-83C9-D77ECAA21C91}"/>
              </a:ext>
            </a:extLst>
          </p:cNvPr>
          <p:cNvCxnSpPr/>
          <p:nvPr/>
        </p:nvCxnSpPr>
        <p:spPr>
          <a:xfrm flipH="1">
            <a:off x="7624689" y="1280157"/>
            <a:ext cx="168811" cy="10128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xmlns="" id="{F518C902-3F3B-427E-A540-28897AA9F3AF}"/>
              </a:ext>
            </a:extLst>
          </p:cNvPr>
          <p:cNvCxnSpPr/>
          <p:nvPr/>
        </p:nvCxnSpPr>
        <p:spPr>
          <a:xfrm>
            <a:off x="10529072" y="1280157"/>
            <a:ext cx="365814" cy="1035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>
            <a:extLst>
              <a:ext uri="{FF2B5EF4-FFF2-40B4-BE49-F238E27FC236}">
                <a16:creationId xmlns:a16="http://schemas.microsoft.com/office/drawing/2014/main" xmlns="" id="{5C4A5AAE-6B3A-4A46-BC26-E27697C843ED}"/>
              </a:ext>
            </a:extLst>
          </p:cNvPr>
          <p:cNvCxnSpPr/>
          <p:nvPr/>
        </p:nvCxnSpPr>
        <p:spPr>
          <a:xfrm>
            <a:off x="9524268" y="2053857"/>
            <a:ext cx="0" cy="1204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>
            <a:extLst>
              <a:ext uri="{FF2B5EF4-FFF2-40B4-BE49-F238E27FC236}">
                <a16:creationId xmlns:a16="http://schemas.microsoft.com/office/drawing/2014/main" xmlns="" id="{C47A827F-BD5E-4687-8594-6A4B6AAF7CDF}"/>
              </a:ext>
            </a:extLst>
          </p:cNvPr>
          <p:cNvCxnSpPr/>
          <p:nvPr/>
        </p:nvCxnSpPr>
        <p:spPr>
          <a:xfrm>
            <a:off x="9561725" y="3963735"/>
            <a:ext cx="0" cy="695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0262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49" y="0"/>
            <a:ext cx="5691788" cy="3656897"/>
          </a:xfrm>
          <a:prstGeom prst="rect">
            <a:avLst/>
          </a:prstGeom>
        </p:spPr>
      </p:pic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9446" y="0"/>
            <a:ext cx="5655212" cy="3291841"/>
          </a:xfrm>
          <a:prstGeom prst="rect">
            <a:avLst/>
          </a:prstGeom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048" y="3158900"/>
            <a:ext cx="5663654" cy="3699100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8801" y="3127248"/>
            <a:ext cx="5748060" cy="3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B515FAF-A110-4ACA-BFFF-D3475B7375D1}"/>
              </a:ext>
            </a:extLst>
          </p:cNvPr>
          <p:cNvSpPr/>
          <p:nvPr/>
        </p:nvSpPr>
        <p:spPr>
          <a:xfrm>
            <a:off x="1378634" y="491421"/>
            <a:ext cx="994255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Экологическое воспитание детей дошкольного возраста </a:t>
            </a:r>
          </a:p>
          <a:p>
            <a:pPr algn="ctr"/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  <a:r>
              <a:rPr lang="ru-RU" sz="2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редполагает:</a:t>
            </a:r>
          </a:p>
          <a:p>
            <a:pPr algn="ctr"/>
            <a:endParaRPr lang="ru-RU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sz="2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1.Нравственное воспитание </a:t>
            </a:r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(воспитание гуманного отношения к природе);</a:t>
            </a:r>
          </a:p>
          <a:p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 Интеллектуальное развитие </a:t>
            </a: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(формирование системы экологических знаний </a:t>
            </a:r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 представлений, развитие экологической эрудиции, мышления);</a:t>
            </a:r>
          </a:p>
          <a:p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3.Развитие речи </a:t>
            </a: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(обогащение и активизация словаря детей);</a:t>
            </a:r>
          </a:p>
          <a:p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4.Развитие эстетических </a:t>
            </a: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чувств (умения увидеть и прочувствовать красоту природы, восхититься ею, желание сохранить ее);</a:t>
            </a:r>
          </a:p>
          <a:p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5.Трудовое воспитание </a:t>
            </a: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(участие детей в посильной для них деятельности 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 уходу за растениями и </a:t>
            </a:r>
            <a:r>
              <a:rPr lang="ru-RU" sz="24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животными). </a:t>
            </a:r>
            <a:endParaRPr lang="ru-RU" sz="24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024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мммммоолололю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53217"/>
            <a:ext cx="11830928" cy="6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A942DCD-410A-475D-945F-48C0FF64B159}"/>
              </a:ext>
            </a:extLst>
          </p:cNvPr>
          <p:cNvSpPr/>
          <p:nvPr/>
        </p:nvSpPr>
        <p:spPr>
          <a:xfrm>
            <a:off x="1190171" y="2086877"/>
            <a:ext cx="10580915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Огромную роль в экологическом образовании детей дошкольного </a:t>
            </a:r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возраста играет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практическая, </a:t>
            </a:r>
            <a:endParaRPr lang="ru-RU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исследовательская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деятельность в природных </a:t>
            </a:r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условиях. В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процессе детского исследования ребенок </a:t>
            </a:r>
            <a:endParaRPr lang="ru-RU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получает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конкретные </a:t>
            </a:r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познавательные навыки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учится наблюдать, рассуждать, планировать работу, </a:t>
            </a:r>
            <a:endParaRPr lang="ru-RU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учится прогнозировать результат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экспериментировать, сравнивать, анализировать, делать выводы </a:t>
            </a:r>
            <a:endParaRPr lang="ru-RU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обобщения, словом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развивает познавательные способности.</a:t>
            </a:r>
          </a:p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Насколько бедны оказались бы мы, не будь на земле цветов. При ознакомлении детей с природой мы,</a:t>
            </a:r>
          </a:p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педагоги, стремимся дать образец гуманного отношения ко всему живому, чтобы ребенок понимал, что </a:t>
            </a:r>
          </a:p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у каждого объекта есть свое место в природе и своё назначение. Учитывая то, что детям необходимо </a:t>
            </a:r>
          </a:p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«живое» общение с природой, наблюдения и практическая деятельность в природе, велась познавательно </a:t>
            </a:r>
            <a:r>
              <a:rPr lang="ru-RU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– исследовательская </a:t>
            </a:r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работа.</a:t>
            </a:r>
          </a:p>
          <a:p>
            <a:r>
              <a:rPr lang="ru-RU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</a:t>
            </a:r>
            <a:endParaRPr lang="ru-RU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725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акватерапм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94" y="225084"/>
            <a:ext cx="11507373" cy="638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акватерапмя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948"/>
            <a:ext cx="11816862" cy="648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407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09EBD19-65EF-459D-BBEE-5120FD2F13EF}"/>
              </a:ext>
            </a:extLst>
          </p:cNvPr>
          <p:cNvSpPr/>
          <p:nvPr/>
        </p:nvSpPr>
        <p:spPr>
          <a:xfrm>
            <a:off x="1806927" y="2390560"/>
            <a:ext cx="975985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«Мир, окружающий ребенка, - это, всего,</a:t>
            </a:r>
          </a:p>
          <a:p>
            <a:pPr algn="ctr"/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Мир Природы с безграничным богатством</a:t>
            </a:r>
          </a:p>
          <a:p>
            <a:pPr algn="ctr"/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я</a:t>
            </a:r>
            <a:r>
              <a:rPr lang="ru-RU" sz="4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влений, с неисчерпаемой красотой.</a:t>
            </a:r>
          </a:p>
          <a:p>
            <a:pPr algn="ctr"/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Здесь в природе, вечный источник детского</a:t>
            </a:r>
          </a:p>
          <a:p>
            <a:pPr algn="ctr"/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</a:t>
            </a:r>
            <a:r>
              <a:rPr lang="ru-RU" sz="4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азума».</a:t>
            </a:r>
          </a:p>
          <a:p>
            <a:pPr algn="ctr"/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В. Сухомлинский</a:t>
            </a:r>
            <a:endParaRPr lang="ru-RU" sz="40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906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0666C82-2283-4738-8DB7-5A09649E85A4}"/>
              </a:ext>
            </a:extLst>
          </p:cNvPr>
          <p:cNvSpPr/>
          <p:nvPr/>
        </p:nvSpPr>
        <p:spPr>
          <a:xfrm>
            <a:off x="813418" y="1222941"/>
            <a:ext cx="1107162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Трудовая деятельности детей.</a:t>
            </a:r>
          </a:p>
          <a:p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Осуществляя экологическое воспитание необходимо помнить о роли положительного отношения</a:t>
            </a:r>
          </a:p>
          <a:p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к труду на природе. Разъясняю детям значимость их труда, поощряют тех, кто проявил инициативу</a:t>
            </a:r>
          </a:p>
          <a:p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и добился  хороших результатов. Дети зимой подкармливают птиц на кормушках,  ухаживают за </a:t>
            </a:r>
          </a:p>
          <a:p>
            <a:r>
              <a:rPr lang="ru-RU" sz="2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</a:t>
            </a:r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ветами на клумбах и в группе.  </a:t>
            </a:r>
          </a:p>
          <a:p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86179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ОГОРО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0610"/>
            <a:ext cx="5266007" cy="6174936"/>
          </a:xfrm>
          <a:prstGeom prst="rect">
            <a:avLst/>
          </a:prstGeom>
        </p:spPr>
      </p:pic>
      <p:pic>
        <p:nvPicPr>
          <p:cNvPr id="6" name="Рисунок 5" descr="100_24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9114" y="1"/>
            <a:ext cx="6555544" cy="3981156"/>
          </a:xfrm>
          <a:prstGeom prst="rect">
            <a:avLst/>
          </a:prstGeom>
        </p:spPr>
      </p:pic>
      <p:pic>
        <p:nvPicPr>
          <p:cNvPr id="7" name="Рисунок 6" descr="100_33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6572" y="3432517"/>
            <a:ext cx="6639951" cy="342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46464B4-61B1-44E8-8A2D-65DE62B09A1C}"/>
              </a:ext>
            </a:extLst>
          </p:cNvPr>
          <p:cNvSpPr/>
          <p:nvPr/>
        </p:nvSpPr>
        <p:spPr>
          <a:xfrm>
            <a:off x="1801309" y="913452"/>
            <a:ext cx="6929397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Экологическая тропа:</a:t>
            </a:r>
          </a:p>
          <a:p>
            <a:r>
              <a:rPr lang="ru-RU" sz="2400" b="0" u="sng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помещении детского сада:</a:t>
            </a:r>
          </a:p>
          <a:p>
            <a:pPr algn="ctr"/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Уголки природы и экспериментирования в группах</a:t>
            </a:r>
          </a:p>
          <a:p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Уголки природы в холле детского сада</a:t>
            </a:r>
          </a:p>
          <a:p>
            <a:r>
              <a:rPr lang="ru-RU" sz="2400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территории детского сада:</a:t>
            </a:r>
          </a:p>
          <a:p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«Метеобюро»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«Деревья и кустарники»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«Птичий городок»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«Цветочная мозаика»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«Насекомые»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«Зеленая аптека»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Станция «Тропа  Здоровья»</a:t>
            </a:r>
          </a:p>
          <a:p>
            <a:endParaRPr lang="ru-RU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53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BD3E617-DF2E-4512-AA74-3B188F08CF21}"/>
              </a:ext>
            </a:extLst>
          </p:cNvPr>
          <p:cNvSpPr/>
          <p:nvPr/>
        </p:nvSpPr>
        <p:spPr>
          <a:xfrm>
            <a:off x="1030983" y="1476159"/>
            <a:ext cx="10889689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Экологическая тропа</a:t>
            </a:r>
          </a:p>
          <a:p>
            <a:r>
              <a:rPr lang="ru-RU" sz="2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Это специально оборудованный маршрут в природу, решающий многие п</a:t>
            </a:r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едагогические  и психологические задачи. К объектам экологической тропы  относятся типичные </a:t>
            </a:r>
            <a:r>
              <a:rPr lang="ru-RU" sz="2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экзотичные древесные растения, </a:t>
            </a:r>
            <a:r>
              <a:rPr lang="ru-RU" sz="2000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фитоогород</a:t>
            </a:r>
            <a:r>
              <a:rPr lang="ru-RU" sz="2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(огородные лекарственные травы),уголок нетронутой природой,</a:t>
            </a:r>
          </a:p>
          <a:p>
            <a:r>
              <a:rPr lang="ru-RU" sz="2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  <a:r>
              <a:rPr lang="ru-RU" sz="20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тичий столб. Экологическая тропа оформляется информационными щитами, стендами, указателями.</a:t>
            </a:r>
          </a:p>
        </p:txBody>
      </p:sp>
    </p:spTree>
    <p:extLst>
      <p:ext uri="{BB962C8B-B14F-4D97-AF65-F5344CB8AC3E}">
        <p14:creationId xmlns:p14="http://schemas.microsoft.com/office/powerpoint/2010/main" xmlns="" val="370209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97084ED-9771-45F8-9E6F-AAAEC8589C2D}"/>
              </a:ext>
            </a:extLst>
          </p:cNvPr>
          <p:cNvSpPr/>
          <p:nvPr/>
        </p:nvSpPr>
        <p:spPr>
          <a:xfrm>
            <a:off x="815681" y="1720840"/>
            <a:ext cx="1137631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Результатом такой работы должно быть не только овладение определенными</a:t>
            </a:r>
          </a:p>
          <a:p>
            <a:pPr algn="ctr"/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наниями и умениями, но развитие отзывчивости, желания активно защищать,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облагораживать природную среду. </a:t>
            </a:r>
          </a:p>
          <a:p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Необходимость её диктуется всей нашей жизнью.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Правильное экологическое воспитание позволит в дальнейшем предотвратить 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многие экологические проблемы. Именно в дошкольном возрасте формируются 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</a:t>
            </a:r>
            <a:r>
              <a:rPr lang="ru-RU" sz="24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собенности характера человека, его нравственный облик. Если в воспитании 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дошкольника упущено что – то существенное, эти проблемы проявятся позже и </a:t>
            </a:r>
          </a:p>
          <a:p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останутся неизлечимыми.  </a:t>
            </a:r>
            <a:endParaRPr lang="ru-RU" sz="24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586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4" name="Рисунок 3" descr="D:\Портфель\Study Ольга\Фото с телефона\IMG_20170613_170005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223" y="464234"/>
            <a:ext cx="5205046" cy="6035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Портфель\Study Ольга\Фото с телефона\IMG_20170613_1657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35237"/>
            <a:ext cx="5795889" cy="40374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61106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D:\Портфель\Study Ольга\Фото с телефона\IMG_20170613_1700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734" y="396605"/>
            <a:ext cx="5237358" cy="3851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890" y="2497454"/>
            <a:ext cx="5992836" cy="386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1106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8275" y="3290892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15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  <p:sndAc>
          <p:stSnd>
            <p:snd r:embed="rId4" name="chimes.wav"/>
          </p:stSnd>
        </p:sndAc>
      </p:transition>
    </mc:Choice>
    <mc:Fallback>
      <p:transition spd="slow" advClick="0" advTm="6000">
        <p:comb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59058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03606" y="220014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41200" y="1385724"/>
            <a:ext cx="88000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Актуальность введения экологического воспитания заключается в том, что дети с ОВЗ в период дошкольного возраста не очень любознательные, но добрые и отзывчивые. Так как у них ещё не сформирована модель поведения и отношения к природе. 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2831" y="2739123"/>
            <a:ext cx="92982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Началом формирования экологической направленности личности можно считать дошкольное детство, так как в этот период закладывается фундамент осознанного отношения к окружающей действительности, накапливаются яркие, эмоциональные впечатления, которые надолго остаются в памяти человека. 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0161" y="4152819"/>
            <a:ext cx="943942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2000" b="1" i="0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происходит это только при одном условии: если взрослые, воспитывающие ребенка, сами обладают экологической культурой: понимают общие для всех людей проблемы и беспокоятся по их поводу, показывают маленькому человеку прекрасный мир природы, помогают наладить взаимоотношения с ними.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106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9293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B6A2DC8-80E0-4A33-999A-AF2E4D22B536}"/>
              </a:ext>
            </a:extLst>
          </p:cNvPr>
          <p:cNvSpPr/>
          <p:nvPr/>
        </p:nvSpPr>
        <p:spPr>
          <a:xfrm>
            <a:off x="1728578" y="2376492"/>
            <a:ext cx="1013048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Экологическое воспитание дошкольников</a:t>
            </a:r>
            <a:r>
              <a:rPr lang="ru-RU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</a:t>
            </a:r>
            <a:r>
              <a:rPr lang="ru-RU" sz="40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это познание живого, которое рядом с ребенком, во взаимосвязи со средой обитания и выработка на этой основе правильных форм взаимодействия с ним.</a:t>
            </a:r>
            <a:endParaRPr lang="ru-RU" sz="40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57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F315DFD-2125-4632-A1F1-960487705F6C}"/>
              </a:ext>
            </a:extLst>
          </p:cNvPr>
          <p:cNvSpPr/>
          <p:nvPr/>
        </p:nvSpPr>
        <p:spPr>
          <a:xfrm>
            <a:off x="2451565" y="2446830"/>
            <a:ext cx="9402895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Цель экологического воспитания </a:t>
            </a:r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– формирование</a:t>
            </a:r>
          </a:p>
          <a:p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начал экологической культуры , т. е. бережного</a:t>
            </a:r>
          </a:p>
          <a:p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</a:t>
            </a:r>
            <a:r>
              <a:rPr lang="ru-RU" sz="2800" b="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тношения ребенка к природе, себе и окружающим людям.</a:t>
            </a:r>
          </a:p>
          <a:p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Поэтому началом работы по экологическому воспитанию</a:t>
            </a:r>
          </a:p>
          <a:p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детей в детском саду, является правильно организованная</a:t>
            </a:r>
          </a:p>
          <a:p>
            <a:r>
              <a:rPr lang="ru-RU" sz="28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зона природы.  </a:t>
            </a:r>
            <a:endParaRPr lang="ru-RU" sz="28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11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3A2DDEE-D172-4702-BF1B-965438B0EA67}"/>
              </a:ext>
            </a:extLst>
          </p:cNvPr>
          <p:cNvSpPr/>
          <p:nvPr/>
        </p:nvSpPr>
        <p:spPr>
          <a:xfrm>
            <a:off x="2152357" y="688369"/>
            <a:ext cx="999155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Задачи: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Привлечь семьи к сотрудничеству с воспитателями детского сада.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Развивать познавательный интерес к миру природы.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Развивать представления об опасных для природы действий человека.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Создание оптимальных условий по формированию у дошкольников экологической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Культуры и учете этого в проектной деятельности посредством акций , развлечений, игр, используя нестандартные формы решения проблемной ситуации.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Формирование у детей видеть и понимать прекрасное в природе.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Способствовать формированию экологической культуры и экологического сознания в процессе ознакомления с природой родного края.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Создание развивающей среды в группе, на участке, экологические игры.  </a:t>
            </a:r>
            <a:endParaRPr lang="ru-RU" sz="24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30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2546" y="-2"/>
            <a:ext cx="1259058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F29B3D-C334-4444-8C2F-183D1F047719}"/>
              </a:ext>
            </a:extLst>
          </p:cNvPr>
          <p:cNvSpPr/>
          <p:nvPr/>
        </p:nvSpPr>
        <p:spPr>
          <a:xfrm>
            <a:off x="3777223" y="224135"/>
            <a:ext cx="4637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Формы работы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8B6283B3-04E8-4BF1-9E9C-BEF7C04FF064}"/>
              </a:ext>
            </a:extLst>
          </p:cNvPr>
          <p:cNvSpPr/>
          <p:nvPr/>
        </p:nvSpPr>
        <p:spPr>
          <a:xfrm>
            <a:off x="4149969" y="2584938"/>
            <a:ext cx="3845557" cy="16881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0C3A0CD-4904-4180-AFDE-D62EB4E5B94D}"/>
              </a:ext>
            </a:extLst>
          </p:cNvPr>
          <p:cNvSpPr/>
          <p:nvPr/>
        </p:nvSpPr>
        <p:spPr>
          <a:xfrm>
            <a:off x="5476369" y="4611423"/>
            <a:ext cx="1847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4534CAB3-BCA4-4D7C-9206-76B87E319A87}"/>
              </a:ext>
            </a:extLst>
          </p:cNvPr>
          <p:cNvCxnSpPr/>
          <p:nvPr/>
        </p:nvCxnSpPr>
        <p:spPr>
          <a:xfrm flipV="1">
            <a:off x="6096000" y="1716258"/>
            <a:ext cx="0" cy="868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3FEA0E2-28C8-474A-B206-03360C65F852}"/>
              </a:ext>
            </a:extLst>
          </p:cNvPr>
          <p:cNvSpPr/>
          <p:nvPr/>
        </p:nvSpPr>
        <p:spPr>
          <a:xfrm>
            <a:off x="6244195" y="1170251"/>
            <a:ext cx="1847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43895F2-D7DE-4E0E-8834-E8196888070D}"/>
              </a:ext>
            </a:extLst>
          </p:cNvPr>
          <p:cNvSpPr/>
          <p:nvPr/>
        </p:nvSpPr>
        <p:spPr>
          <a:xfrm>
            <a:off x="5019510" y="1010696"/>
            <a:ext cx="2106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Познавательные</a:t>
            </a:r>
            <a:r>
              <a:rPr lang="ru-RU" sz="20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занятия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B1E2479-F9CB-475E-B6B9-4DD200275B05}"/>
              </a:ext>
            </a:extLst>
          </p:cNvPr>
          <p:cNvSpPr/>
          <p:nvPr/>
        </p:nvSpPr>
        <p:spPr>
          <a:xfrm>
            <a:off x="4502357" y="3013500"/>
            <a:ext cx="31872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 детьми дошкольного</a:t>
            </a:r>
          </a:p>
          <a:p>
            <a:pPr algn="ctr"/>
            <a:r>
              <a:rPr lang="ru-RU" sz="2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возраста с ОВЗ 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ECA2224E-D34C-4765-8A2A-90F23F438672}"/>
              </a:ext>
            </a:extLst>
          </p:cNvPr>
          <p:cNvCxnSpPr>
            <a:cxnSpLocks/>
          </p:cNvCxnSpPr>
          <p:nvPr/>
        </p:nvCxnSpPr>
        <p:spPr>
          <a:xfrm flipV="1">
            <a:off x="7216726" y="1693471"/>
            <a:ext cx="227584" cy="103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530D447-EB57-4256-BDCD-972EAB690165}"/>
              </a:ext>
            </a:extLst>
          </p:cNvPr>
          <p:cNvSpPr/>
          <p:nvPr/>
        </p:nvSpPr>
        <p:spPr>
          <a:xfrm>
            <a:off x="7108585" y="1172300"/>
            <a:ext cx="1306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экскурсии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EEEF80C-12AE-4650-957F-F081D3B039B6}"/>
              </a:ext>
            </a:extLst>
          </p:cNvPr>
          <p:cNvSpPr/>
          <p:nvPr/>
        </p:nvSpPr>
        <p:spPr>
          <a:xfrm>
            <a:off x="8246709" y="1403725"/>
            <a:ext cx="34125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Опытно-экспериментальная </a:t>
            </a:r>
          </a:p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деятельность</a:t>
            </a:r>
            <a:endParaRPr lang="ru-RU" sz="2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46D9559A-4EB3-4A3F-9018-FB2F40787C5E}"/>
              </a:ext>
            </a:extLst>
          </p:cNvPr>
          <p:cNvCxnSpPr>
            <a:cxnSpLocks/>
          </p:cNvCxnSpPr>
          <p:nvPr/>
        </p:nvCxnSpPr>
        <p:spPr>
          <a:xfrm flipV="1">
            <a:off x="7715985" y="1990899"/>
            <a:ext cx="1048187" cy="1037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DC77C6B5-A459-431F-919E-5A81732FBFAF}"/>
              </a:ext>
            </a:extLst>
          </p:cNvPr>
          <p:cNvSpPr/>
          <p:nvPr/>
        </p:nvSpPr>
        <p:spPr>
          <a:xfrm>
            <a:off x="8368315" y="2917404"/>
            <a:ext cx="34419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Музыкальные и спортивные 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развлечения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A21D5625-7412-4BBA-BA11-00B8BFBD8452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7961315" y="3271347"/>
            <a:ext cx="407000" cy="25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E5E448F3-D92F-4276-9676-5CB91DF5A421}"/>
              </a:ext>
            </a:extLst>
          </p:cNvPr>
          <p:cNvSpPr/>
          <p:nvPr/>
        </p:nvSpPr>
        <p:spPr>
          <a:xfrm>
            <a:off x="2491776" y="1431832"/>
            <a:ext cx="276934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Трудовая деятельность</a:t>
            </a:r>
            <a:endParaRPr lang="ru-RU" sz="2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xmlns="" id="{F7837180-665B-4D30-9A9C-95BB7FFCB9B0}"/>
              </a:ext>
            </a:extLst>
          </p:cNvPr>
          <p:cNvCxnSpPr/>
          <p:nvPr/>
        </p:nvCxnSpPr>
        <p:spPr>
          <a:xfrm flipH="1" flipV="1">
            <a:off x="4468151" y="1868723"/>
            <a:ext cx="597866" cy="829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DC9C81CB-0B62-4456-BE22-313B6ED7E6D3}"/>
              </a:ext>
            </a:extLst>
          </p:cNvPr>
          <p:cNvSpPr/>
          <p:nvPr/>
        </p:nvSpPr>
        <p:spPr>
          <a:xfrm>
            <a:off x="870812" y="1898146"/>
            <a:ext cx="239078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Дидактические,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Познавательные,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сюжетно – ролевые</a:t>
            </a:r>
          </a:p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игры</a:t>
            </a:r>
            <a:endParaRPr lang="ru-RU" sz="2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sz="20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xmlns="" id="{C52D2742-425C-4E38-BDE2-ADD7191D78EB}"/>
              </a:ext>
            </a:extLst>
          </p:cNvPr>
          <p:cNvCxnSpPr/>
          <p:nvPr/>
        </p:nvCxnSpPr>
        <p:spPr>
          <a:xfrm flipH="1" flipV="1">
            <a:off x="3347570" y="2724566"/>
            <a:ext cx="878956" cy="539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DB34B2E1-8042-499B-9866-14002388B3C5}"/>
              </a:ext>
            </a:extLst>
          </p:cNvPr>
          <p:cNvSpPr/>
          <p:nvPr/>
        </p:nvSpPr>
        <p:spPr>
          <a:xfrm>
            <a:off x="7810289" y="4810585"/>
            <a:ext cx="37604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Разные виды изобразительной</a:t>
            </a:r>
          </a:p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деятельности на экологическую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тему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4AC15AD5-2A6B-4AFC-9E75-A6B2C593684F}"/>
              </a:ext>
            </a:extLst>
          </p:cNvPr>
          <p:cNvSpPr/>
          <p:nvPr/>
        </p:nvSpPr>
        <p:spPr>
          <a:xfrm>
            <a:off x="1086678" y="3506703"/>
            <a:ext cx="26905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Работа с календарями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C80838C4-DB04-411B-8EF1-A46FBC8D5A27}"/>
              </a:ext>
            </a:extLst>
          </p:cNvPr>
          <p:cNvSpPr/>
          <p:nvPr/>
        </p:nvSpPr>
        <p:spPr>
          <a:xfrm>
            <a:off x="1416480" y="4810585"/>
            <a:ext cx="28110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Сбор коллекций семян,</a:t>
            </a:r>
          </a:p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</a:t>
            </a:r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истьев.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675C9EC-7359-4303-BA8A-CF7A368D8430}"/>
              </a:ext>
            </a:extLst>
          </p:cNvPr>
          <p:cNvSpPr/>
          <p:nvPr/>
        </p:nvSpPr>
        <p:spPr>
          <a:xfrm>
            <a:off x="4577308" y="4722673"/>
            <a:ext cx="29202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Экологические проекты,</a:t>
            </a:r>
          </a:p>
          <a:p>
            <a:pPr algn="ctr"/>
            <a:r>
              <a:rPr lang="ru-RU" sz="20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Экологические акции,</a:t>
            </a:r>
          </a:p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Экологическая тропа.</a:t>
            </a:r>
            <a:endParaRPr lang="ru-RU" sz="2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xmlns="" id="{9CC6C9AF-064B-4E15-A50E-9C2C698C975E}"/>
              </a:ext>
            </a:extLst>
          </p:cNvPr>
          <p:cNvCxnSpPr>
            <a:endCxn id="32" idx="3"/>
          </p:cNvCxnSpPr>
          <p:nvPr/>
        </p:nvCxnSpPr>
        <p:spPr>
          <a:xfrm flipH="1">
            <a:off x="3777223" y="3625290"/>
            <a:ext cx="372746" cy="81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xmlns="" id="{8A8B12D7-349F-442E-A8E4-3B1622B64924}"/>
              </a:ext>
            </a:extLst>
          </p:cNvPr>
          <p:cNvCxnSpPr/>
          <p:nvPr/>
        </p:nvCxnSpPr>
        <p:spPr>
          <a:xfrm flipH="1">
            <a:off x="3787048" y="4051495"/>
            <a:ext cx="790260" cy="7590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E23D3ACF-D5B1-489E-8C13-A40905BE24DE}"/>
              </a:ext>
            </a:extLst>
          </p:cNvPr>
          <p:cNvCxnSpPr/>
          <p:nvPr/>
        </p:nvCxnSpPr>
        <p:spPr>
          <a:xfrm>
            <a:off x="6072747" y="4273061"/>
            <a:ext cx="0" cy="449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8EB07B1F-4FE6-4ACB-A665-A0B9D1CA46FA}"/>
              </a:ext>
            </a:extLst>
          </p:cNvPr>
          <p:cNvCxnSpPr/>
          <p:nvPr/>
        </p:nvCxnSpPr>
        <p:spPr>
          <a:xfrm>
            <a:off x="7689640" y="3906813"/>
            <a:ext cx="1074532" cy="903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56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дльбЛПОР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1016"/>
            <a:ext cx="11830929" cy="643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915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DBA593-C9FA-4A3B-AE21-CE3EC0224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475" y="0"/>
            <a:ext cx="12590585" cy="6858000"/>
          </a:xfrm>
          <a:prstGeom prst="rect">
            <a:avLst/>
          </a:prstGeom>
        </p:spPr>
      </p:pic>
      <p:pic>
        <p:nvPicPr>
          <p:cNvPr id="3" name="Рисунок 2" descr="прогул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11015"/>
            <a:ext cx="11830929" cy="638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29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 advClick="0" advTm="6000">
        <p:comb/>
      </p:transition>
    </mc:Choice>
    <mc:Fallback>
      <p:transition spd="slow" advClick="0" advTm="600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927</Words>
  <Application>Microsoft Office PowerPoint</Application>
  <PresentationFormat>Произвольный</PresentationFormat>
  <Paragraphs>149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bimo</dc:creator>
  <cp:lastModifiedBy>НАТАЛЬЯ</cp:lastModifiedBy>
  <cp:revision>55</cp:revision>
  <dcterms:created xsi:type="dcterms:W3CDTF">2022-01-26T12:10:42Z</dcterms:created>
  <dcterms:modified xsi:type="dcterms:W3CDTF">2022-03-15T07:09:22Z</dcterms:modified>
</cp:coreProperties>
</file>