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  <p:sldId id="295" r:id="rId38"/>
    <p:sldId id="296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285728"/>
            <a:ext cx="7772400" cy="1470025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Муниципальное бюджетное общеобразовательное учреждение</a:t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«Центр образования №58 “Поколение будущего”»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1857364"/>
            <a:ext cx="6400800" cy="17526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Bookman Old Style" pitchFamily="18" charset="0"/>
              </a:rPr>
              <a:t>Как эффективно и правильно подготовиться </a:t>
            </a:r>
            <a:r>
              <a:rPr lang="ru-RU" sz="4800" smtClean="0">
                <a:solidFill>
                  <a:srgbClr val="FF0000"/>
                </a:solidFill>
                <a:latin typeface="Bookman Old Style" pitchFamily="18" charset="0"/>
              </a:rPr>
              <a:t>к </a:t>
            </a:r>
            <a:r>
              <a:rPr lang="ru-RU" sz="4800" smtClean="0">
                <a:solidFill>
                  <a:srgbClr val="FF0000"/>
                </a:solidFill>
                <a:latin typeface="Bookman Old Style" pitchFamily="18" charset="0"/>
              </a:rPr>
              <a:t>ЕГЭ???...</a:t>
            </a:r>
            <a:endParaRPr lang="ru-RU" sz="48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1746" name="Picture 2" descr="https://b.radikal.ru/b10/2103/9b/27f5ce635c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4786322"/>
            <a:ext cx="3857652" cy="1812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142852"/>
            <a:ext cx="721523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Допустим, мы определили, что выпускник готов посвящать тренировкам семь часов в неделю. Посчитаем общее время. 2 месяца умножить на 4 недели и умножить на 7 часов в неделю – получаем 56 часов. Вычтем 6 часов на всякие непредвиденные ситуации, например праздники и т.п. и получим 50 часов. Но это не окончательное число, нам нужно будет его соотнести с нашей дальнейшей работой.</a:t>
            </a:r>
          </a:p>
          <a:p>
            <a:pPr algn="just"/>
            <a:endParaRPr lang="ru-RU" dirty="0" smtClean="0"/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7 часов в неделю.</a:t>
            </a:r>
          </a:p>
          <a:p>
            <a:pPr algn="ctr"/>
            <a:endParaRPr lang="ru-RU" sz="28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2 мес. * 4 </a:t>
            </a:r>
            <a:r>
              <a:rPr lang="ru-RU" sz="2800" b="1" dirty="0" err="1" smtClean="0">
                <a:solidFill>
                  <a:schemeClr val="tx2"/>
                </a:solidFill>
              </a:rPr>
              <a:t>нед</a:t>
            </a:r>
            <a:r>
              <a:rPr lang="ru-RU" sz="2800" b="1" dirty="0" smtClean="0">
                <a:solidFill>
                  <a:schemeClr val="tx2"/>
                </a:solidFill>
              </a:rPr>
              <a:t>. * 7 ч. = 56 часов.</a:t>
            </a:r>
          </a:p>
          <a:p>
            <a:pPr algn="ctr"/>
            <a:endParaRPr lang="ru-RU" sz="28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56 ч. – 6 ч. = </a:t>
            </a:r>
            <a:r>
              <a:rPr lang="ru-RU" sz="4400" b="1" dirty="0" smtClean="0">
                <a:solidFill>
                  <a:srgbClr val="FF0000"/>
                </a:solidFill>
              </a:rPr>
              <a:t>50 часов!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142852"/>
            <a:ext cx="7215238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Следующий ресурс –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деньги.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Хороший репетитор или программа подготовки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стоит определенных денег,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необходимо сразу решить, какой бюджет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 готовы на эту цель потратить.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Также ресурсом будет и </a:t>
            </a:r>
          </a:p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начальный уровень подготовки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выпускника.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 больше знаний у него вначале.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Тем лучше.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 этом поговорим позже.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3554" name="Picture 2" descr="https://img-fotki.yandex.ru/get/15564/200418627.5a/0_117aba_ced23c76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142984"/>
            <a:ext cx="3000396" cy="2461658"/>
          </a:xfrm>
          <a:prstGeom prst="rect">
            <a:avLst/>
          </a:prstGeom>
          <a:noFill/>
        </p:spPr>
      </p:pic>
      <p:pic>
        <p:nvPicPr>
          <p:cNvPr id="23556" name="Picture 4" descr="https://100-bal.ru/pars_docs/refs/36/35263/35263_html_7f0104c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071810"/>
            <a:ext cx="3146307" cy="2884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142852"/>
            <a:ext cx="7215238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Еще один ресурс – это развитые </a:t>
            </a:r>
          </a:p>
          <a:p>
            <a:pPr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когнитивные способности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например натренированные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внимание и память.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выпускник владеет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хорошей памятью и способами быстро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запомнить информацию, у него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натренированное произвольное внимание,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он умеет концентрироваться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нужной задаче, то он подготовиться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к экзамену быстрее и легче.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Естественно, эти способности будут уменьшать время подготовки. Но, если у выпускника по его субъективному мнение память и внимание развиты не на 100% уровне, это не беда! Я обращаю Ваше внимание, что мы сейчас рассматриваем ресурсы!!!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5602" name="Picture 2" descr="https://ds05.infourok.ru/uploads/ex/11b2/00172fa9-45c49137/hello_html_4805f9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500042"/>
            <a:ext cx="2980015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142852"/>
            <a:ext cx="721523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Таким образом, у нас получился следующий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ресурсов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время, которое мы готовы потратить на занятия;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деньги, которые готовы потратить на занятия;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начальный уровень знаний;	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развитие когнитивных способностей, внимание, память.</a:t>
            </a:r>
          </a:p>
          <a:p>
            <a:pPr lvl="0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В итоге получается интересный парадокс: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 больше у нас одного из ресурсов, тем меньше нужны другие.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Например, наличие финансов на сильного репетитора экономит время, так же как и хороший начальный уровень подготовки.</a:t>
            </a:r>
          </a:p>
          <a:p>
            <a:pPr algn="just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142852"/>
            <a:ext cx="7215238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Теперь необходимо определить начальную точку.</a:t>
            </a:r>
          </a:p>
          <a:p>
            <a:pPr algn="ctr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1. Для этого необходимо в течение трех дней написать три различных варианта экзамена, лучше в специализированном центре, где за небольшую сумму проверят работу и дадут более-менее точный результат. 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2. Также можно воспользоваться услугой репетитора или знакомого педагога.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Наша цель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сымитировать экзамен и написать три абсолютно разных варианта за последние три года.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Получаем три разных результата, например: 30 баллов, 42 балла и 70 баллов. Как вы думаете, какой наш текущий уровень? 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Правильно – наш текущий уровень 30 баллов.</a:t>
            </a:r>
          </a:p>
          <a:p>
            <a:pPr algn="ctr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142852"/>
            <a:ext cx="7215238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Мы еще даже не приступили к решению нашей сложной проблемы, лишь проверили небольшой подготовительный этап и получили следующие входные данные: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90 баллов.</a:t>
            </a:r>
          </a:p>
          <a:p>
            <a:pPr lvl="0" algn="just"/>
            <a:endParaRPr lang="ru-RU" sz="1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НАЧАЛЬНЫЙ УРОВЕНЬ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30 баллов.</a:t>
            </a:r>
          </a:p>
          <a:p>
            <a:pPr lvl="0" algn="just"/>
            <a:endParaRPr lang="ru-RU" sz="1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РЕСУРСЫ:</a:t>
            </a:r>
          </a:p>
          <a:p>
            <a:pPr lvl="1" algn="just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готовы потратить на подготовку 50 часов;</a:t>
            </a:r>
          </a:p>
          <a:p>
            <a:pPr lvl="1" algn="just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допустим, финансы позволяют заниматься с репетитором один раз в неделю;</a:t>
            </a:r>
          </a:p>
          <a:p>
            <a:pPr lvl="1" algn="just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начальные знания – слабые (текущий уровень – 30 баллов);</a:t>
            </a:r>
          </a:p>
          <a:p>
            <a:pPr lvl="1" algn="just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развитие внимания и памяти пока не мерили, допустим, уровень средний.</a:t>
            </a:r>
          </a:p>
          <a:p>
            <a:pPr algn="ctr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142852"/>
            <a:ext cx="7215238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 Из полученных исходных данных, напрашивается справедливый вопрос. 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же делать? </a:t>
            </a:r>
          </a:p>
          <a:p>
            <a:pPr algn="just"/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Многие скажут: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- «Натаскивать себя на сдачу ЕГЭ».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это самая большая ошибка!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По причине неправильной подготовки к экзаменам выпускники ненавидят ЕГЭ и набирают на нем низкие баллы. 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Давайте разберем почему, так происходит. На примере обучающегося 9-10-го класса.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6626" name="Picture 2" descr="https://pednavigator.ru/wp-content/uploads/2020/04/%D0%A1%D0%BC%D1%8B%D1%81%D0%B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571612"/>
            <a:ext cx="2996821" cy="1965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210026"/>
            <a:ext cx="721523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Итак, обучающийся 9-10 класса участвовал в олимпиаде по физике, не имеющий знаний 11-го класса и даже никогда не видевший вариантов заданий экзамена, наберет на ЕГЭ по этому предмету 70-80 баллов. 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Догадались почему?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	Да потому, что у него в голове целостная структура знаний по физике. Он понимает, как связана одна тема с другой и откуда что берется.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У выпускника в голове «каша» из не связанных друг с другом разрезанных фактов. Давайте снова разберем на примере, так будет нагляднее.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 			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142852"/>
            <a:ext cx="721523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ПРИМЕР!!!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/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Представим, что школьный параграф по физике – это красное                   яблоко.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Тогда знания обычного школьника представляют собой ящик, куда накидана куча яблок. 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Как вы думаете, когда нужно будет вспомнить (откопать в ящике определенное яблоко), легко будет это сделать?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Думаю, что практически не реально. 	</a:t>
            </a:r>
            <a:endParaRPr lang="ru-RU" dirty="0"/>
          </a:p>
        </p:txBody>
      </p:sp>
      <p:pic>
        <p:nvPicPr>
          <p:cNvPr id="4" name="Рисунок 3" descr="https://image.freepik.com/free-vector/red-apple-in-wooden-crate_41477-1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285860"/>
            <a:ext cx="292895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142852"/>
            <a:ext cx="73581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Теперь давайте посмотри, что представляют собой знания обучающегося участвовавшего в  олимпиаде.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Итак, физика – это предмет, который изучается примерно с 7-го класса (иногда с 6-го) по 11-й класс, то есть 5-6-летний курс. Она является одним их основных предметов на ЕГЭ после математики при поступлении в технические ВУЗы.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Физика состоит из пяти основных блоков. Вот они:</a:t>
            </a:r>
          </a:p>
          <a:p>
            <a:pPr lvl="0"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- механика;</a:t>
            </a:r>
          </a:p>
          <a:p>
            <a:pPr lvl="0"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- молекулярная физика и термодинамика;</a:t>
            </a:r>
          </a:p>
          <a:p>
            <a:pPr lvl="0"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- электродинамика;</a:t>
            </a:r>
          </a:p>
          <a:p>
            <a:pPr lvl="0"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- оптика и электромагнитные явления;</a:t>
            </a:r>
          </a:p>
          <a:p>
            <a:pPr lvl="0"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- атомная и ядерная физика, квантовая 			физика, 	специальная теория 				относительности (отнесем это в общий 						раздел).</a:t>
            </a:r>
          </a:p>
          <a:p>
            <a:r>
              <a:rPr lang="ru-RU" sz="2400" dirty="0" smtClean="0"/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pic>
        <p:nvPicPr>
          <p:cNvPr id="32770" name="Picture 2" descr="https://lms-3.kantiana.ru/pluginfile.php/250842/course/overviewfiles/LogoInYello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0726" y="3786190"/>
            <a:ext cx="2830147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28604"/>
            <a:ext cx="7429552" cy="17526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Дети учатся в школе, потом поступают в институт и устраиваются на работу. Высшее образование – абсолютно необходимое условие для построения успешной карьеры в любой интеллектуальной сфере. Данное определение, является незыблемым постулатом современной эпохи.</a:t>
            </a:r>
          </a:p>
          <a:p>
            <a:endParaRPr lang="ru-RU" sz="14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14342" name="Picture 6" descr="https://i.pinimg.com/originals/61/27/a0/6127a007ce5b99b9eb0317d322c8057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500306"/>
            <a:ext cx="1643074" cy="23967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354" name="Picture 18" descr="https://esystem.rudn.ru/upload2/d621c12b8abef53bdadc64b92e6e07b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643182"/>
            <a:ext cx="2931223" cy="19525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356" name="Picture 20" descr="https://catherineasquithgallery.com/uploads/posts/2021-03/1614563276_75-p-kartinka-cheloveka-na-belom-fone-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2214554"/>
            <a:ext cx="2428892" cy="24288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214290"/>
            <a:ext cx="721523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ПРИМЕР!!!</a:t>
            </a:r>
          </a:p>
          <a:p>
            <a:pPr algn="ctr"/>
            <a:endParaRPr lang="ru-RU" sz="1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/>
              <a:t> 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Коротко пройдем по каждому разделу.</a:t>
            </a:r>
          </a:p>
          <a:p>
            <a:endParaRPr lang="ru-RU" sz="2400" dirty="0" smtClean="0"/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 			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3500430" y="3214686"/>
            <a:ext cx="2857520" cy="1785950"/>
          </a:xfrm>
          <a:prstGeom prst="irregularSeal2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ФИЗИКА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3571868" y="2000240"/>
            <a:ext cx="2571768" cy="1000132"/>
          </a:xfrm>
          <a:prstGeom prst="roundRect">
            <a:avLst>
              <a:gd name="adj" fmla="val 16667"/>
            </a:avLst>
          </a:prstGeom>
          <a:solidFill>
            <a:srgbClr val="4BACC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Оптика и электромагнитные явления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6572264" y="3357562"/>
            <a:ext cx="1906590" cy="928694"/>
          </a:xfrm>
          <a:prstGeom prst="roundRect">
            <a:avLst>
              <a:gd name="adj" fmla="val 16667"/>
            </a:avLst>
          </a:prstGeom>
          <a:solidFill>
            <a:srgbClr val="C0504D"/>
          </a:solidFill>
          <a:ln w="127000" cmpd="dbl">
            <a:solidFill>
              <a:srgbClr val="C0504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Молекулярная физика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5715008" y="5143512"/>
            <a:ext cx="2214578" cy="714380"/>
          </a:xfrm>
          <a:prstGeom prst="roundRect">
            <a:avLst>
              <a:gd name="adj" fmla="val 16667"/>
            </a:avLst>
          </a:prstGeom>
          <a:solidFill>
            <a:srgbClr val="8064A2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Электродинамика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1357290" y="5214950"/>
            <a:ext cx="2928958" cy="857256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Атомная, ядерная, квантовая физика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1500166" y="3214686"/>
            <a:ext cx="1571636" cy="642942"/>
          </a:xfrm>
          <a:prstGeom prst="roundRect">
            <a:avLst>
              <a:gd name="adj" fmla="val 16667"/>
            </a:avLst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Механика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142852"/>
            <a:ext cx="721523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Вот как звучит раздел МЕХАНИКИ: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Говоря простым языком, речь будет идти о движении тел и о силах.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Какой образ приходит вам в голову первым при упоминании слова «механика»?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Мне – шестеренки. Это должен быть ваш собственный образ, возможно, он даже не будет связан с механикой для остальных людей, а у вас будет первая ассоциация.  </a:t>
            </a:r>
          </a:p>
          <a:p>
            <a:pPr algn="just"/>
            <a:r>
              <a:rPr lang="ru-RU" sz="2400" dirty="0" smtClean="0"/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pic>
        <p:nvPicPr>
          <p:cNvPr id="5" name="Рисунок 4" descr="https://yt3.ggpht.com/a/AATXAJxmrHRxrawfxE4Sldk_-L6sneOeLvi3xE5ouQ=s900-c-k-c0xffffffff-no-rj-m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571876"/>
            <a:ext cx="3500462" cy="27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0"/>
            <a:ext cx="721523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Теперь молекулярная физика.</a:t>
            </a:r>
          </a:p>
          <a:p>
            <a:pPr algn="ctr"/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Это достаточно для образного представления. В этом разделе есть еще и термодинамика. Какой образ у вас появляется при упоминании фразы «молекулярная физика»? У меня  - молекула, как она выглядит в школьных учебниках, вот примерно так.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pic>
        <p:nvPicPr>
          <p:cNvPr id="4" name="Рисунок 3" descr="https://im0-tub-ru.yandex.net/i?id=2d43ab65747d3b6d0957bab97f41c366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3357562"/>
            <a:ext cx="4901517" cy="285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214290"/>
            <a:ext cx="721523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ПРИМЕР!!!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Далее –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АТОМНАЯ, ЯДЕРНАЯ И КВАНТОВАЯ ФИЗИКА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специальная теория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относительности А. Эйнштейна.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Объединим разделы в один,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так как каждому из них в курсе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школьной физики уделено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совсем немного времени.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первая моя ассоциация – бочка с ядерными отходами.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У каждого из вас может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быть любая ассоциация,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начиная от ядерной станции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	</a:t>
            </a:r>
          </a:p>
          <a:p>
            <a:pPr algn="r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заканчивая лицом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Альберта Эйнштейна с высунутым языком. 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pic>
        <p:nvPicPr>
          <p:cNvPr id="7" name="Рисунок 6" descr="https://www.pngkey.com/png/detail/182-1825007_free-infographic-cartoon-metal-barrel-pn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571612"/>
            <a:ext cx="2286016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www.imperial.ac.uk/humanities/webdesign/2012/nickyguttridge/images/powerplant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3429000"/>
            <a:ext cx="250033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0-tub-ru.yandex.net/i?id=edbf4c75f0bd9a8c81cfaa180f1eb0ff-l&amp;ref=rim&amp;n=13&amp;w=664&amp;h=66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4572008"/>
            <a:ext cx="2071702" cy="184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0"/>
            <a:ext cx="721523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ПРИМЕР!!!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1071546"/>
            <a:ext cx="7143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Далее – ОПТИКА и ЭЛЕКТРОМАГНИТНЫЕ ЯВЛЕНИЯ. 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Моя первая ассоциация – это лупа. Через нее можно пропустить свет, сфокусировать его на одной точке и зажечь листок бумаги на солнце. Не пример ли это применения законов оптики на практике? 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www.pngitem.com/pimgs/m/48-488162_-hd-png-downloa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928934"/>
            <a:ext cx="3315431" cy="3065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Последний раздел – это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ctr"/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ЭЛЕКТРОДИНАМИКА.</a:t>
            </a:r>
          </a:p>
          <a:p>
            <a:pPr algn="just"/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just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Предмет электродинамики включает связь электрических и магнитных явлений, электромагнитное излучение (в рамках условий, как свободное, так и в различных случаях взаимодействия с веществом), электрический ток (вообще говоря, переменный) и его взаимодействие с электромагнитным полем (электрический ток может быть рассмотрен при этом как совокупность движущихся заряженных частиц). Если не вдаваться в подробности, то речь идет здесь об электрическом токе, электрических и магнитных полях. И моя ассоциация – лампочка.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pic>
        <p:nvPicPr>
          <p:cNvPr id="5" name="Рисунок 4" descr="https://yt3.ggpht.com/ytc/AAUvwngdF9DWjCyyQ8JiF_sgj1i-2mkx2NsayZVCzvhP=s900-c-k-c0x00ffffff-no-rj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642918"/>
            <a:ext cx="2743714" cy="267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214290"/>
            <a:ext cx="721523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ПРИМЕР!!!</a:t>
            </a:r>
          </a:p>
          <a:p>
            <a:pPr algn="ctr"/>
            <a:endParaRPr lang="ru-RU" sz="1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chemeClr val="tx2"/>
                </a:solidFill>
              </a:rPr>
              <a:t>	 </a:t>
            </a:r>
            <a:r>
              <a:rPr lang="ru-RU" dirty="0" smtClean="0">
                <a:solidFill>
                  <a:schemeClr val="tx2"/>
                </a:solidFill>
              </a:rPr>
              <a:t>Теперь у нас в голове есть хоть и очень смутное, но все-таки представление о всех разделах школьной физики. Возможно, он не идеален, но все же это общие представления о предмете. С ассоциациями по каждому разделу интеллект-карта будет выглядеть так. Попробуйте ее запомнить. </a:t>
            </a:r>
          </a:p>
          <a:p>
            <a:pPr algn="just"/>
            <a:endParaRPr lang="ru-RU" b="1" dirty="0" smtClean="0">
              <a:solidFill>
                <a:schemeClr val="tx2"/>
              </a:solidFill>
            </a:endParaRPr>
          </a:p>
          <a:p>
            <a:pPr algn="just"/>
            <a:endParaRPr lang="ru-RU" b="1" dirty="0" smtClean="0">
              <a:solidFill>
                <a:schemeClr val="tx2"/>
              </a:solidFill>
            </a:endParaRPr>
          </a:p>
          <a:p>
            <a:pPr algn="just"/>
            <a:endParaRPr lang="ru-RU" b="1" dirty="0" smtClean="0">
              <a:solidFill>
                <a:schemeClr val="tx2"/>
              </a:solidFill>
            </a:endParaRPr>
          </a:p>
          <a:p>
            <a:pPr algn="just"/>
            <a:endParaRPr lang="ru-RU" b="1" dirty="0" smtClean="0">
              <a:solidFill>
                <a:schemeClr val="tx2"/>
              </a:solidFill>
            </a:endParaRPr>
          </a:p>
          <a:p>
            <a:pPr algn="just"/>
            <a:endParaRPr lang="ru-RU" b="1" dirty="0" smtClean="0">
              <a:solidFill>
                <a:schemeClr val="tx2"/>
              </a:solidFill>
            </a:endParaRPr>
          </a:p>
          <a:p>
            <a:pPr algn="just"/>
            <a:endParaRPr lang="ru-RU" b="1" dirty="0" smtClean="0">
              <a:solidFill>
                <a:schemeClr val="tx2"/>
              </a:solidFill>
            </a:endParaRPr>
          </a:p>
          <a:p>
            <a:pPr algn="just"/>
            <a:endParaRPr lang="ru-RU" b="1" dirty="0" smtClean="0">
              <a:solidFill>
                <a:schemeClr val="tx2"/>
              </a:solidFill>
            </a:endParaRPr>
          </a:p>
          <a:p>
            <a:pPr algn="just"/>
            <a:endParaRPr lang="ru-RU" b="1" dirty="0" smtClean="0">
              <a:solidFill>
                <a:schemeClr val="tx2"/>
              </a:solidFill>
            </a:endParaRPr>
          </a:p>
          <a:p>
            <a:endParaRPr lang="ru-RU" sz="2400" dirty="0" smtClean="0"/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 			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	</a:t>
            </a:r>
            <a:r>
              <a:rPr lang="ru-RU" b="1" dirty="0" smtClean="0">
                <a:solidFill>
                  <a:srgbClr val="FF0000"/>
                </a:solidFill>
              </a:rPr>
              <a:t>Выполняйте это упражнение со своими ассоциациями – так запоминается намного лучше.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3786182" y="3357562"/>
            <a:ext cx="2857520" cy="1785950"/>
          </a:xfrm>
          <a:prstGeom prst="irregularSeal2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ФИЗИКА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3786182" y="2285992"/>
            <a:ext cx="2571768" cy="1000132"/>
          </a:xfrm>
          <a:prstGeom prst="roundRect">
            <a:avLst>
              <a:gd name="adj" fmla="val 16667"/>
            </a:avLst>
          </a:prstGeom>
          <a:solidFill>
            <a:srgbClr val="4BACC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Оптика и электромагнитные явления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6858016" y="3143248"/>
            <a:ext cx="1906590" cy="928694"/>
          </a:xfrm>
          <a:prstGeom prst="roundRect">
            <a:avLst>
              <a:gd name="adj" fmla="val 17596"/>
            </a:avLst>
          </a:prstGeom>
          <a:solidFill>
            <a:srgbClr val="C0504D"/>
          </a:solidFill>
          <a:ln w="127000" cmpd="dbl">
            <a:solidFill>
              <a:srgbClr val="C0504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Молекулярная физика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6500826" y="4500570"/>
            <a:ext cx="2214578" cy="714380"/>
          </a:xfrm>
          <a:prstGeom prst="roundRect">
            <a:avLst>
              <a:gd name="adj" fmla="val 16667"/>
            </a:avLst>
          </a:prstGeom>
          <a:solidFill>
            <a:srgbClr val="8064A2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Электродинамика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1500166" y="4929198"/>
            <a:ext cx="2928958" cy="857256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Атомная, ядерная, квантовая физика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1857356" y="3357562"/>
            <a:ext cx="1571636" cy="642942"/>
          </a:xfrm>
          <a:prstGeom prst="roundRect">
            <a:avLst>
              <a:gd name="adj" fmla="val 16667"/>
            </a:avLst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Механика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https://yt3.ggpht.com/a/AATXAJxmrHRxrawfxE4Sldk_-L6sneOeLvi3xE5ouQ=s900-c-k-c0xffffffff-no-rj-m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786058"/>
            <a:ext cx="640023" cy="640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www.pngkey.com/png/detail/182-1825007_free-infographic-cartoon-metal-barrel-pn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4286256"/>
            <a:ext cx="902174" cy="74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www.pngitem.com/pimgs/m/48-488162_-hd-png-download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1928802"/>
            <a:ext cx="690633" cy="74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im0-tub-ru.yandex.net/i?id=2d43ab65747d3b6d0957bab97f41c366&amp;n=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2396" y="2500306"/>
            <a:ext cx="1087598" cy="702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yt3.ggpht.com/ytc/AAUvwngdF9DWjCyyQ8JiF_sgj1i-2mkx2NsayZVCzvhP=s900-c-k-c0x00ffffff-no-rj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43900" y="5072074"/>
            <a:ext cx="772520" cy="77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ДАВАЙТЕ ПРЕДСТАВИМ!!!</a:t>
            </a: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 теперь включите критическое мышление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дайте волю воображению.</a:t>
            </a:r>
          </a:p>
          <a:p>
            <a:pPr algn="ctr"/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Представьте, как шестеренка катится по дороге, накатывается на большую молекулу и падает. Молекула от удара переворачивается, а к ней прилеплена огромная лупа, которая приподнимается, становится под удобным углом к солнцу и начинает прожигать бочку. В итоге лупа прожигает в бочке дыру, и из бочки начинают выливаться зеленые ядерные отходы. И вдруг как сигнал об утечке радиоактивных отходов загорается лампочка на стене справа.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Вот так вы и запомнили основные разделы школьной физики и теперь с легкостью вспомните их, представив эту картинку!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4295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ПОДВЕДЕНИЕ ИТОГОВ!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Когда у вас есть общие представления о предмете, новые конкретные знания не складываются в огромный набор бессвязной информации, а как яблоки растут на дереве ваших общих представлений. И дерево ваших структурных знаний разрастается.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Такой сложный предмет как физика был выбран для разбора специально. Ведь, например такие предметы, как история, география, биология, обществознание, раскладываются по этой системе значительно легче. Например, в многочисленных историях (история Древнего мира, история России, история Нового времени и т.д.) даже понимать ничего не нужно – необходимо просто запоминать и выстраивать в голове общую хронологию событий.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сихолог\Desktop\1541129705-xSqCQDVKP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071678"/>
            <a:ext cx="2357454" cy="2227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429552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ПОДВЕДЕНИЕ ИТОГОВ!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Итак, возвращаясь к олимпиаднику, получаем, что структура в его голове – это большая, красивая, развесистая яблоня, в которой каждое яблоко весит на своем месте, к каждому из яблок есть доступ.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Выпускник, обладающий такой структурой, может решить сотни вариантов ЕГЭ и тысячи задач за считанные недели перед экзаменом. Вы не ослышались – именно тысячи.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Вернемся к нашему экзамену. Нам осталось еще учесть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 потенциально опасные моменты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которые могут привести к снижению баллов.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Приготовьте не одну ручку, а три ручки.</a:t>
            </a:r>
          </a:p>
          <a:p>
            <a:pPr lvl="1">
              <a:buFont typeface="Wingdings" pitchFamily="2" charset="2"/>
              <a:buChar char="ü"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Заранее отработайте процесс заполнения бланков.</a:t>
            </a:r>
          </a:p>
          <a:p>
            <a:pPr lvl="1">
              <a:buFont typeface="Wingdings" pitchFamily="2" charset="2"/>
              <a:buChar char="ü"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За несколько дней до экзамена не питайтесь продуктами, которые могут привести к проблемам со здоровьем.</a:t>
            </a:r>
          </a:p>
          <a:p>
            <a:pPr lvl="1">
              <a:buFont typeface="Wingdings" pitchFamily="2" charset="2"/>
              <a:buChar char="ü"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Отрабатывайте навык счета до автоматизма, дабы не стать жертвой глупых ошибок.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11476" y="257422"/>
            <a:ext cx="7215238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ОБРАТИМ ВНИМАНИЕ!!!</a:t>
            </a:r>
          </a:p>
          <a:p>
            <a:pPr algn="just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Итак, впереди ОГЭ и ЕГЭ, а у большинства обучающихся присутствует мнение, что их подготовка на минимальном уровне.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Дело в том, что большинство обучающихся готовясь к ЕГЭ или ОГЭ, никак не стремятся к улучшению результатов. Даже решая различные варианты экзамена, они  не замеряют два основных критерия, от которых зависят максимальные баллы: </a:t>
            </a:r>
          </a:p>
          <a:p>
            <a:pPr algn="just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количество ошибок </a:t>
            </a:r>
          </a:p>
          <a:p>
            <a:pPr algn="ctr"/>
            <a:r>
              <a:rPr lang="ru-RU" sz="4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время выполнения.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 идеале нужно стремиться уменьшать оба этих показателя, тогда результаты с каждым разом будут улучшаться.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Поэтому, чтобы получить баллы, которые будут удовлетворять ожидаемый результат, нужно не только потратить большое количество времени на тренировку, но и постоянно увеличивать нагрузку в процессе тренировок, дабы получить действительно хорошие результаты.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42955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ВЫВОДЫ!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 Итак, для решения такой сложной задачи, как, например ЕГЭ по физике на 80 баллов, необходимо: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Иметь структурные знания из разных областей;</a:t>
            </a:r>
          </a:p>
          <a:p>
            <a:pPr lvl="1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Поставить цель;</a:t>
            </a:r>
          </a:p>
          <a:p>
            <a:pPr lvl="1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Определить необходимые ресурсы;</a:t>
            </a:r>
          </a:p>
          <a:p>
            <a:pPr lvl="1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Получить недостаточные ресурсы;</a:t>
            </a:r>
          </a:p>
          <a:p>
            <a:pPr lvl="1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Проанализировать результаты.</a:t>
            </a:r>
          </a:p>
          <a:p>
            <a:pPr lvl="0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Это примерный план.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Прописать пошаговый алгоритм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невозможно, но думаю,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основная мысль вам понятна.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Надеюсь, и описанный выше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алгоритм подготовки к экзаменам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также поможет вам успешно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сдать ЕГЭ или ОГЭ.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kartinki-life.ru/articles/2020/06/17/otkrytki-i-kartinki-mercaushhie-animacionnye-blestyashhie-gif-ni-puha-ni-pera-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714752"/>
            <a:ext cx="3386655" cy="2766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ПОДАРОЧКИ!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3" y="857232"/>
            <a:ext cx="5724941" cy="566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ПОДАРОЧКИ!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759288"/>
            <a:ext cx="4286280" cy="57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ПОДАРОЧКИ!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857231"/>
            <a:ext cx="4733868" cy="5527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ПОДАРОЧКИ!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928670"/>
            <a:ext cx="4463912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ПОДАРОЧКИ!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785794"/>
            <a:ext cx="4267149" cy="562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ПОДАРОЧКИ!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C:\Users\психолог\Desktop\omIdfXcCAryzNdEmDfJ8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428736"/>
            <a:ext cx="7009310" cy="3324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4295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РЕКЛАМА!!!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Уважаемые ребята, будущие студенты!!!</a:t>
            </a:r>
          </a:p>
          <a:p>
            <a:pPr algn="just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Я разработала тренинг эффективного обучения по методике педагога-психолога Шамиля Ахмадулина.</a:t>
            </a:r>
          </a:p>
          <a:p>
            <a:pPr algn="just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 нем 5 - 7 занятий-встреч, на которых мы развиваем необходимы компетенции 21 века, а это:</a:t>
            </a:r>
          </a:p>
          <a:p>
            <a:pPr algn="just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Критическое мышление.</a:t>
            </a:r>
          </a:p>
          <a:p>
            <a:pPr lvl="1"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Творческое мышление.</a:t>
            </a:r>
          </a:p>
          <a:p>
            <a:pPr lvl="1"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Внимание.</a:t>
            </a:r>
          </a:p>
          <a:p>
            <a:pPr lvl="1"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Коммуникативный потенциал. 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Занятия-встречи могут проходить, как индивидуально, так и в группе. 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Приглашаю всех кто заинтересовался.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Запись в 130 кабинете.</a:t>
            </a:r>
          </a:p>
          <a:p>
            <a:pPr algn="just"/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14291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pic>
        <p:nvPicPr>
          <p:cNvPr id="51212" name="Picture 12" descr="https://thumbs.dreamstime.com/b/%D0%B4%D0%B5%D0%B2%D1%83%D1%88%D0%BA%D0%B0-%D0%B3%D1%80%D0%B0-%D0%B0%D1%86%D0%B8%D0%B8-%D0%B1%D1%80%D1%8E%D0%BD%D0%B5%D1%82-49402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714488"/>
            <a:ext cx="4714908" cy="471490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85852" y="500042"/>
            <a:ext cx="7643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Спасибо за внимание!!!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214290"/>
            <a:ext cx="721523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just"/>
            <a:endParaRPr lang="ru-RU" sz="24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ХОРОШИЕ НОВОСТИ!!!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Кстати, в этом плане ОГЭ и ЕГЭ очень хороши! При всех своих минусах ОГЭ и ЕГЭ имеют положительные стороны. 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Во-первых, есть достаточно объективные маркер для тренировок –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баллы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которые выставляются объективно. Такой уровень объективности вряд ли вы найдете на традиционном экзамене, ведь любой человек по определению субъективен. Система оценки ОГЭ и ЕГЭ во многом уменьшает влияние негативных факторов на результаты экзамена.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Во-вторых,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«правила игры»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заранее известны, есть точные темы и примерные задания, поэтому при правильной подготовке результат более чем достижим!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214290"/>
            <a:ext cx="7215238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ХОРОШИЕ НОВОСТИ!!!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Поэтому, если смотреть на ОГЭ или ЕГЭ не как на страшное несправедливое испытание, а как на возможность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выразить свою компетентность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все выглядит гораздо оптимистичнее. А под компетенцией подразумевается: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Умение сохранять и систематизировать информацию.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Навыки логического мышления.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Умение анализировать, раскладывать поставленную задачу на составные части и отдельно их рассматривать.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Умение синтезировать – объединять какие-то составные части вопросов.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Умение сравнивать.</a:t>
            </a:r>
          </a:p>
          <a:p>
            <a:pPr marL="342900" lvl="0" indent="-342900" algn="just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Отработав эти 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поднавыки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обучающиеся научатся решать сложные комплексные задания, в том числе на ОГЭ или ЕГЭ.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214290"/>
            <a:ext cx="721523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lvl="1"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Подготовку к ЕГЭ рассмотрим на примере физики, поскольку эти принципы отлично переносятся на большинство гуманитарных предметов.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6386" name="Picture 2" descr="https://sun9-58.userapi.com/impg/aHrwOkBNnBAoIG7srNWku0iWfg2F-V4xvFyC2A/vOvX893GG7A.jpg?size=604x302&amp;quality=96&amp;sign=644fce8aadcceba07f2f094594bc4be2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786058"/>
            <a:ext cx="5753100" cy="28765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214290"/>
            <a:ext cx="7215238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Итак, у нас есть задача – поступить в определенный ВУЗ, а для этого на ЕГЭ по физике нужно набрать не менее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80 баллов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Сразу оговоримся, если нам нужно набрать 80 баллов, то ставим задачу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набрать 90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поскольку возможностей потерять баллы у нас предостаточно.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Есть масса факторов на экзамене, которые могут помешать сдать экзамен на тот балл, который у нас был на пробных тестированиях (в дальнейшем будем называть их тренировками):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Банальные ошибки в расчетах из-за невнимательности.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  называемые нерешаемые задания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очень часто в определенных вариантах ЕГЭ попадаются заведомо сложные задания, решить которые практически невозможно, если не знать специального хитрого приема, а именно нужно подключить </a:t>
            </a: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анализ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чтобы знать, что такие задачи попадаются, необходимо проанализировать опыт выпускников предыдущих лет.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Стресс, который присутствует на тренировках.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Неучтенные случайности. </a:t>
            </a:r>
          </a:p>
          <a:p>
            <a:pPr lvl="0"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Теоретически может случиться все что угодно, например: ручка перестала писать или еще что-то. Все эти моменты нужно постараться учесть, но об этом позже.</a:t>
            </a:r>
          </a:p>
          <a:p>
            <a:endParaRPr lang="ru-RU" dirty="0" smtClean="0"/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285728"/>
            <a:ext cx="721523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Цель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мы поставили – набрать 90 баллов.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Определим, какие ресурсы у нас есть, а также цену, которую мы хотим заплатить за такой результат.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Да, да! В этом мире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 имеет свою цену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которая измеряется не только деньгами, но еще и временем и усилиями. На начальном этапе очень важно соотнести цену с целью и понять, готов ли обучающийся ее заплатить.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1516" name="Picture 12" descr="https://sun9-25.userapi.com/c536436/u54172683/d15/-3/o_e40c5babf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500438"/>
            <a:ext cx="2895563" cy="2171672"/>
          </a:xfrm>
          <a:prstGeom prst="rect">
            <a:avLst/>
          </a:prstGeom>
          <a:noFill/>
        </p:spPr>
      </p:pic>
      <p:pic>
        <p:nvPicPr>
          <p:cNvPr id="21510" name="Picture 6" descr="https://www.onlygfx.com/wp-content/uploads/2020/11/stack-of-gold-coins-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286124"/>
            <a:ext cx="3786781" cy="3297933"/>
          </a:xfrm>
          <a:prstGeom prst="rect">
            <a:avLst/>
          </a:prstGeom>
          <a:noFill/>
        </p:spPr>
      </p:pic>
      <p:pic>
        <p:nvPicPr>
          <p:cNvPr id="21518" name="Picture 14" descr="https://yt3.ggpht.com/ytc/AAUvwngpgxmN3C8rQhoqwaI6olI4UvpqEGUTeZIlm4fD=s900-c-k-c0x00ffffff-no-rj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3786190"/>
            <a:ext cx="2428868" cy="2428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ca4/0000473b-bccaf7f0/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142852"/>
            <a:ext cx="7215238" cy="744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ПОДГОТОВКА!!!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И если деньги – это ресурс, который можно накопить и иметь в избытке, то со временем и энергией все по-другому. 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В сутках всего 24 часа, из которых 8 точно должны отдать на </a:t>
            </a:r>
            <a:r>
              <a:rPr lang="ru-RU" sz="28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сон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Если мы отдаем время на что-то одно, значит, на другое времени точно не хватит. Да и того, что называется жизненной энергией, в нас ограниченное количество. Невозможно заниматься какой-либо деятельностью очень интенсивно весь день, энергия иссекает. </a:t>
            </a: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Допустим, сегодня 1 апреля и до экзамена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 нас осталось 2 месяца.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Сколько времени мы готовы выделить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тренировкам?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Важно честно ответить себе на этот вопрос, ведь кроме 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подготовки к этому экзамену нужно еще и к другим готовиться. Да и кроме экзаменов есть еще и друзья, спорт или какие-то секции.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2530" name="Picture 2" descr="https://33-podelki.ru/wp-content/uploads/2018/10/trafaret-svini-dlya-vyrezaniya-iz-bumagi-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500166" y="357166"/>
            <a:ext cx="1785950" cy="1499900"/>
          </a:xfrm>
          <a:prstGeom prst="rect">
            <a:avLst/>
          </a:prstGeom>
          <a:noFill/>
        </p:spPr>
      </p:pic>
      <p:pic>
        <p:nvPicPr>
          <p:cNvPr id="22532" name="Picture 4" descr="https://w7.pngwing.com/pngs/899/121/png-transparent-walking-child-s-of-lunch-ladies-hand-computer-friendship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4214818"/>
            <a:ext cx="1473916" cy="1390608"/>
          </a:xfrm>
          <a:prstGeom prst="rect">
            <a:avLst/>
          </a:prstGeom>
          <a:noFill/>
        </p:spPr>
      </p:pic>
      <p:pic>
        <p:nvPicPr>
          <p:cNvPr id="22534" name="Picture 6" descr="https://phonoteka.org/uploads/posts/2021-05/1622172184_16-phonoteka_org-p-zdorovii-obraz-zhizni-art-krasivo-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285728"/>
            <a:ext cx="1571636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215</Words>
  <PresentationFormat>Экран (4:3)</PresentationFormat>
  <Paragraphs>491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Муниципальное бюджетное общеобразовательное учреждение «Центр образования №58 “Поколение будущего”»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психолог</dc:creator>
  <cp:lastModifiedBy>психолог</cp:lastModifiedBy>
  <cp:revision>71</cp:revision>
  <dcterms:created xsi:type="dcterms:W3CDTF">2021-10-04T08:53:12Z</dcterms:created>
  <dcterms:modified xsi:type="dcterms:W3CDTF">2021-10-08T08:54:24Z</dcterms:modified>
</cp:coreProperties>
</file>