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9" r:id="rId3"/>
    <p:sldId id="293" r:id="rId4"/>
    <p:sldId id="294" r:id="rId5"/>
    <p:sldId id="296" r:id="rId6"/>
    <p:sldId id="295" r:id="rId7"/>
    <p:sldId id="297" r:id="rId8"/>
    <p:sldId id="298" r:id="rId9"/>
    <p:sldId id="284" r:id="rId10"/>
    <p:sldId id="310" r:id="rId11"/>
    <p:sldId id="317" r:id="rId12"/>
    <p:sldId id="299" r:id="rId13"/>
    <p:sldId id="288" r:id="rId14"/>
    <p:sldId id="308" r:id="rId15"/>
    <p:sldId id="318" r:id="rId16"/>
    <p:sldId id="319" r:id="rId17"/>
    <p:sldId id="314" r:id="rId18"/>
    <p:sldId id="31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99CCFF"/>
    <a:srgbClr val="660066"/>
    <a:srgbClr val="FFFF00"/>
    <a:srgbClr val="CC0066"/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76F38-5997-4414-86AD-BC8EF78BC47E}" type="datetimeFigureOut">
              <a:rPr lang="ru-RU" smtClean="0"/>
              <a:t>26.12.2023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58960-85C7-44D3-A4BB-9B2471529C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173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Информирует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22502-8A4B-45DC-821D-DB19B4354AF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770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25D5FC-DE01-4714-8191-C134816224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46C05-7018-47A5-B9F4-A034EC81F9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08CEA-8B8D-4F58-A2D8-2A2E79CFB7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9972ABB-C638-44C5-AB96-3DD16E795B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EEB84-3020-45A7-ABFD-7333CF217B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74709-BF08-4970-BB51-AE373F5B0F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7052C-3526-4913-95DC-6EBB9E12AD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F68D6-1825-4DA3-9310-CF0A07E31D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C568B-0173-42EC-BA8C-3E9EF4014C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974A7B-34C4-4F2B-B389-3B50AF8CE7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50BA1-4845-4107-8955-5BE6C76EBC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75EE6-BBF3-44C5-A687-CDECF3B324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rgbClr val="99CCFF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E0BDBE4-6D42-4FA4-9A76-5A49E790F1A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8;&#1072;&#1090;&#1100;&#1103;&#1085;&#1072;\&#1079;&#1074;&#1091;&#1082;&#1080;\&#1083;&#1077;&#1089;.mp3" TargetMode="Externa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refdt.ru/tw_files2/urls_5/36/d-35499/35499_html_m7d651a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709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ТАНЯ\лес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026" name="Picture 2" descr="H:\ТАНЯ\1188320848_os210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72364" y="3143248"/>
            <a:ext cx="1571636" cy="1729066"/>
          </a:xfrm>
          <a:prstGeom prst="rect">
            <a:avLst/>
          </a:prstGeom>
          <a:noFill/>
        </p:spPr>
      </p:pic>
      <p:pic>
        <p:nvPicPr>
          <p:cNvPr id="1031" name="Picture 7" descr="H:\ТАНЯ\картинкка\лл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7752" y="2071678"/>
            <a:ext cx="2428892" cy="2452313"/>
          </a:xfrm>
          <a:prstGeom prst="rect">
            <a:avLst/>
          </a:prstGeom>
          <a:noFill/>
        </p:spPr>
      </p:pic>
      <p:pic>
        <p:nvPicPr>
          <p:cNvPr id="1032" name="Picture 8" descr="H:\ТАНЯ\картинкка\х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571472" y="5499102"/>
            <a:ext cx="2472345" cy="1358898"/>
          </a:xfrm>
          <a:prstGeom prst="rect">
            <a:avLst/>
          </a:prstGeom>
          <a:noFill/>
        </p:spPr>
      </p:pic>
      <p:pic>
        <p:nvPicPr>
          <p:cNvPr id="1033" name="Picture 9" descr="H:\ТАНЯ\картинкка\апт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4000504"/>
            <a:ext cx="2643206" cy="1253980"/>
          </a:xfrm>
          <a:prstGeom prst="rect">
            <a:avLst/>
          </a:prstGeom>
          <a:noFill/>
        </p:spPr>
      </p:pic>
      <p:pic>
        <p:nvPicPr>
          <p:cNvPr id="1034" name="Picture 10" descr="H:\ТАНЯ\картинкка\5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158" y="1643050"/>
            <a:ext cx="2357454" cy="2365247"/>
          </a:xfrm>
          <a:prstGeom prst="rect">
            <a:avLst/>
          </a:prstGeom>
          <a:noFill/>
        </p:spPr>
      </p:pic>
      <p:pic>
        <p:nvPicPr>
          <p:cNvPr id="16" name="Рисунок 15" descr="апо.pn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058634" y="4429132"/>
            <a:ext cx="1752474" cy="2428868"/>
          </a:xfrm>
          <a:prstGeom prst="rect">
            <a:avLst/>
          </a:prstGeom>
        </p:spPr>
      </p:pic>
      <p:pic>
        <p:nvPicPr>
          <p:cNvPr id="1037" name="Picture 13" descr="H:\ТАНЯ\картинкка\h'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2700000">
            <a:off x="7429520" y="714356"/>
            <a:ext cx="845152" cy="1001417"/>
          </a:xfrm>
          <a:prstGeom prst="rect">
            <a:avLst/>
          </a:prstGeom>
          <a:noFill/>
        </p:spPr>
      </p:pic>
      <p:pic>
        <p:nvPicPr>
          <p:cNvPr id="1038" name="Picture 14" descr="H:\ТАНЯ\картинкка\Изображение7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18000000">
            <a:off x="1135981" y="557754"/>
            <a:ext cx="862025" cy="976473"/>
          </a:xfrm>
          <a:prstGeom prst="rect">
            <a:avLst/>
          </a:prstGeom>
          <a:noFill/>
        </p:spPr>
      </p:pic>
      <p:pic>
        <p:nvPicPr>
          <p:cNvPr id="13" name="л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email"/>
          <a:stretch>
            <a:fillRect/>
          </a:stretch>
        </p:blipFill>
        <p:spPr>
          <a:xfrm>
            <a:off x="5357818" y="4357694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ОХРАНА ЖИВОТНЫХ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84478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https://img.gdz-online.ws/bxg012qc676nmw/76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87" r="6812" b="13145"/>
          <a:stretch/>
        </p:blipFill>
        <p:spPr bwMode="auto">
          <a:xfrm>
            <a:off x="457200" y="274638"/>
            <a:ext cx="8435280" cy="63227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220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http://refdt.ru/tw_files2/urls_5/36/d-35499/35499_html_m7d651a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827088" y="2349500"/>
            <a:ext cx="7705725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728238"/>
            <a:ext cx="8136904" cy="57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ony\Documents\Презентация\slide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332656"/>
            <a:ext cx="80648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1430"/>
                <a:solidFill>
                  <a:srgbClr val="021C0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ЖИВОТНЫЕ В ОПАСНОСТИ</a:t>
            </a:r>
            <a:endParaRPr lang="ru-RU" sz="4400" dirty="0">
              <a:solidFill>
                <a:srgbClr val="021C0E"/>
              </a:solidFill>
            </a:endParaRPr>
          </a:p>
        </p:txBody>
      </p:sp>
      <p:pic>
        <p:nvPicPr>
          <p:cNvPr id="28676" name="Picture 4" descr="http://img.labirint.ru/images/comments_pic/1214/01labvs9q13338899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49923"/>
            <a:ext cx="4104456" cy="530341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788024" y="1052736"/>
            <a:ext cx="38884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Информирует</a:t>
            </a:r>
            <a:r>
              <a:rPr lang="ru-RU" sz="2400" dirty="0" smtClean="0"/>
              <a:t>, какие виды животных и растений в опасности.</a:t>
            </a:r>
          </a:p>
          <a:p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Призывает </a:t>
            </a:r>
            <a:r>
              <a:rPr lang="ru-RU" sz="2400" dirty="0" smtClean="0"/>
              <a:t>изучать редкие виды  растений и животных.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Предупреждает</a:t>
            </a:r>
            <a:r>
              <a:rPr lang="ru-RU" sz="2400" dirty="0" smtClean="0"/>
              <a:t>, что растение или животное в опасности.</a:t>
            </a:r>
          </a:p>
          <a:p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Советует,</a:t>
            </a:r>
            <a:r>
              <a:rPr lang="ru-RU" sz="2800" dirty="0" smtClean="0"/>
              <a:t>    </a:t>
            </a:r>
            <a:r>
              <a:rPr lang="ru-RU" sz="2400" dirty="0" smtClean="0"/>
              <a:t> как сохранить редкие виды растений и животных.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7904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" t="9401" r="3800" b="3800"/>
          <a:stretch/>
        </p:blipFill>
        <p:spPr>
          <a:xfrm>
            <a:off x="2771800" y="26423"/>
            <a:ext cx="6120680" cy="46295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" y="73546"/>
            <a:ext cx="2119064" cy="1410590"/>
          </a:xfrm>
          <a:prstGeom prst="rect">
            <a:avLst/>
          </a:prstGeom>
        </p:spPr>
      </p:pic>
      <p:pic>
        <p:nvPicPr>
          <p:cNvPr id="6" name="Picture 4" descr="тигр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0" y="4780609"/>
            <a:ext cx="1979712" cy="207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anim00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444208" y="4974063"/>
            <a:ext cx="2518103" cy="1757583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55775" y="4798703"/>
            <a:ext cx="3111031" cy="1942665"/>
          </a:xfrm>
          <a:prstGeom prst="rect">
            <a:avLst/>
          </a:prstGeom>
        </p:spPr>
      </p:pic>
      <p:pic>
        <p:nvPicPr>
          <p:cNvPr id="9" name="Picture 6" descr="морж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68" y="1772816"/>
            <a:ext cx="2678596" cy="1736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242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refdt.ru/tw_files2/urls_5/36/d-35499/35499_html_m7d651a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980728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sz="2400" b="1" i="1" dirty="0">
                <a:solidFill>
                  <a:srgbClr val="00B050"/>
                </a:solidFill>
              </a:rPr>
              <a:t>Мы шагаем, мы шагаем,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Руки выше поднимаем,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Голову не опускаем,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Дышим ровно, глубоко.</a:t>
            </a:r>
          </a:p>
          <a:p>
            <a:endParaRPr lang="ru-RU" sz="2400" b="1" i="1" dirty="0" smtClean="0">
              <a:solidFill>
                <a:srgbClr val="00B050"/>
              </a:solidFill>
            </a:endParaRP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Вдруг </a:t>
            </a:r>
            <a:r>
              <a:rPr lang="ru-RU" sz="2400" b="1" i="1" dirty="0">
                <a:solidFill>
                  <a:srgbClr val="00B050"/>
                </a:solidFill>
              </a:rPr>
              <a:t>мы видим: у куста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Выпал птенчик из гнезда.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Тихо птенчика берём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И назад в гнездо кладём.</a:t>
            </a:r>
          </a:p>
          <a:p>
            <a:endParaRPr lang="ru-RU" sz="2400" b="1" i="1" dirty="0">
              <a:solidFill>
                <a:srgbClr val="00B050"/>
              </a:solidFill>
            </a:endParaRPr>
          </a:p>
          <a:p>
            <a:r>
              <a:rPr lang="ru-RU" sz="2400" b="1" i="1" dirty="0">
                <a:solidFill>
                  <a:srgbClr val="00B050"/>
                </a:solidFill>
              </a:rPr>
              <a:t>Впереди из- за куста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Смотрит хитрая лиса.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Мы лисицу обхитрим,</a:t>
            </a:r>
          </a:p>
          <a:p>
            <a:r>
              <a:rPr lang="ru-RU" sz="2400" b="1" i="1" dirty="0">
                <a:solidFill>
                  <a:srgbClr val="00B050"/>
                </a:solidFill>
              </a:rPr>
              <a:t>На носочках побежим.</a:t>
            </a:r>
          </a:p>
        </p:txBody>
      </p:sp>
      <p:pic>
        <p:nvPicPr>
          <p:cNvPr id="7" name="Рисунок 6" descr="https://medspecial.ru/upload/resize_cache/iblock/f30/1200_630_1/na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153" y="1268760"/>
            <a:ext cx="2009775" cy="1220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thumbs.dreamstime.com/z/%D0%B2%D0%B5%D0%BA%D1%82%D0%BE%D1%80-%D0%B3%D0%BD%D0%B5%D0%B7%D0%B4%D1%8F-%D0%B7%D0%B0%D0%B6%D0%B8%D0%BC%D0%B0-%D0%B8%D1%81%D0%BA%D1%83%D1%81%D1%81%D1%82%D0%B2%D0%B0-335427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" b="12543"/>
          <a:stretch/>
        </p:blipFill>
        <p:spPr bwMode="auto">
          <a:xfrm>
            <a:off x="6825139" y="2978804"/>
            <a:ext cx="1975485" cy="1266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8251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d.videouroki.net/html/2017/01/29/v_588db1f969fd7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52520" cy="6939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1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refdt.ru/tw_files2/urls_5/36/d-35499/35499_html_m7d651a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331640" y="1224638"/>
            <a:ext cx="763284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ДОМАШНЕЕ ЗАДАНИЕ</a:t>
            </a:r>
          </a:p>
          <a:p>
            <a:endParaRPr lang="ru-RU" sz="3200" dirty="0"/>
          </a:p>
          <a:p>
            <a:r>
              <a:rPr lang="ru-RU" sz="3200" dirty="0" smtClean="0"/>
              <a:t>1Подобрать </a:t>
            </a:r>
            <a:r>
              <a:rPr lang="ru-RU" sz="3200" dirty="0"/>
              <a:t>пословицы о важности природы и бережном </a:t>
            </a:r>
            <a:r>
              <a:rPr lang="ru-RU" sz="3200" dirty="0" smtClean="0"/>
              <a:t>отношении к ней</a:t>
            </a:r>
            <a:r>
              <a:rPr lang="ru-RU" sz="3200" dirty="0"/>
              <a:t>. </a:t>
            </a:r>
          </a:p>
          <a:p>
            <a:r>
              <a:rPr lang="ru-RU" sz="3200" dirty="0"/>
              <a:t>2.Подготовить сообщение о редких животных </a:t>
            </a:r>
            <a:r>
              <a:rPr lang="ru-RU" sz="3200" dirty="0" smtClean="0"/>
              <a:t>Амурской </a:t>
            </a:r>
            <a:r>
              <a:rPr lang="ru-RU" sz="3200" dirty="0"/>
              <a:t>области.</a:t>
            </a:r>
          </a:p>
          <a:p>
            <a:r>
              <a:rPr lang="ru-RU" sz="3200" dirty="0"/>
              <a:t>3.Придумать и нарисовать свои экологические знаки.</a:t>
            </a:r>
          </a:p>
        </p:txBody>
      </p:sp>
    </p:spTree>
    <p:extLst>
      <p:ext uri="{BB962C8B-B14F-4D97-AF65-F5344CB8AC3E}">
        <p14:creationId xmlns:p14="http://schemas.microsoft.com/office/powerpoint/2010/main" val="107444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://refdt.ru/tw_files2/urls_5/36/d-35499/35499_html_m7d651a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8709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63688" y="1484784"/>
            <a:ext cx="5832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СЕГОДНЯ НА УРОКЕ:</a:t>
            </a:r>
          </a:p>
          <a:p>
            <a:pPr algn="ctr"/>
            <a:endParaRPr lang="ru-RU" b="1" dirty="0"/>
          </a:p>
          <a:p>
            <a:r>
              <a:rPr lang="ru-RU" sz="3600" dirty="0"/>
              <a:t>Я узнал(а)…</a:t>
            </a:r>
          </a:p>
          <a:p>
            <a:r>
              <a:rPr lang="ru-RU" sz="3600" dirty="0"/>
              <a:t>Было интересно…</a:t>
            </a:r>
          </a:p>
          <a:p>
            <a:r>
              <a:rPr lang="ru-RU" sz="3600" dirty="0"/>
              <a:t>Я испытал(а) чувство…</a:t>
            </a:r>
          </a:p>
          <a:p>
            <a:r>
              <a:rPr lang="ru-RU" sz="3600" dirty="0"/>
              <a:t>Я хочу, чтобы…</a:t>
            </a:r>
          </a:p>
        </p:txBody>
      </p:sp>
    </p:spTree>
    <p:extLst>
      <p:ext uri="{BB962C8B-B14F-4D97-AF65-F5344CB8AC3E}">
        <p14:creationId xmlns:p14="http://schemas.microsoft.com/office/powerpoint/2010/main" val="338389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effectLst>
            <a:outerShdw dist="35921" dir="2700000" algn="ctr" rotWithShape="0">
              <a:schemeClr val="accent1"/>
            </a:outerShdw>
          </a:effectLst>
        </p:spPr>
        <p:txBody>
          <a:bodyPr/>
          <a:lstStyle/>
          <a:p>
            <a:r>
              <a:rPr lang="ru-RU" sz="4000" b="1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 какие группы можно разделить всех животных? </a:t>
            </a:r>
          </a:p>
        </p:txBody>
      </p:sp>
      <p:pic>
        <p:nvPicPr>
          <p:cNvPr id="5125" name="Picture 5" descr="http://dni-rebenka.ru/wp-content/uploads/2013/04/zv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751013"/>
            <a:ext cx="5329238" cy="4518025"/>
          </a:xfrm>
          <a:prstGeom prst="rect">
            <a:avLst/>
          </a:prstGeom>
          <a:noFill/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79388" y="1913444"/>
            <a:ext cx="383412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r>
              <a:rPr lang="ru-RU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млекопитающие</a:t>
            </a:r>
            <a:r>
              <a:rPr lang="ru-RU" sz="3200" b="1" dirty="0" smtClean="0">
                <a:latin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7235825" y="3644900"/>
            <a:ext cx="1560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птицы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323850" y="5168900"/>
            <a:ext cx="1257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рыбы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6732588" y="1989138"/>
            <a:ext cx="2227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насекомые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179388" y="3644900"/>
            <a:ext cx="2606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земноводные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5508625" y="5084763"/>
            <a:ext cx="34782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>
            <a:spAutoFit/>
          </a:bodyPr>
          <a:lstStyle/>
          <a:p>
            <a:r>
              <a:rPr lang="ru-RU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пресмыкающиеся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  <p:bldP spid="5129" grpId="0"/>
      <p:bldP spid="5130" grpId="0"/>
      <p:bldP spid="51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Picture 11" descr="American Rob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" t="5669"/>
          <a:stretch>
            <a:fillRect/>
          </a:stretch>
        </p:blipFill>
        <p:spPr bwMode="auto">
          <a:xfrm>
            <a:off x="5219700" y="765175"/>
            <a:ext cx="3576638" cy="26304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81" name="Rectangle 9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2667000" cy="1143000"/>
          </a:xfr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sz="5400" b="1">
                <a:latin typeface="Times New Roman" panose="02020603050405020304" pitchFamily="18" charset="0"/>
              </a:rPr>
              <a:t>ЯЙЦО</a:t>
            </a: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609600" y="4191000"/>
            <a:ext cx="4419600" cy="16764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ВЗРОСЛАЯ ПТИЦА</a:t>
            </a: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0" y="7848600"/>
            <a:ext cx="36576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solidFill>
                  <a:srgbClr val="FF0000"/>
                </a:solidFill>
                <a:latin typeface="Times New Roman" panose="02020603050405020304" pitchFamily="18" charset="0"/>
              </a:rPr>
              <a:t>ПТЕНЕЦ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1600200" y="2286000"/>
            <a:ext cx="22860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600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0434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5 -0.01665 L -0.175 -0.39954 C -0.175 -0.57133 -0.10608 -0.78243 -0.05 -0.78243 L 0.075 -0.78243 " pathEditMode="relative" rAng="0" ptsTypes="FfFF">
                                      <p:cBhvr>
                                        <p:cTn id="11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382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3" grpId="0" animBg="1"/>
      <p:bldP spid="5428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8" descr="33m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066800"/>
            <a:ext cx="3124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685800" y="1066800"/>
            <a:ext cx="42672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ИКРИНКА</a:t>
            </a: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4495800" y="5257800"/>
            <a:ext cx="42672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ЛЯГУШКА</a:t>
            </a: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-533400" y="7696200"/>
            <a:ext cx="57150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solidFill>
                  <a:srgbClr val="FF0000"/>
                </a:solidFill>
                <a:latin typeface="Times New Roman" panose="02020603050405020304" pitchFamily="18" charset="0"/>
              </a:rPr>
              <a:t>ГОЛОВАСТИК</a:t>
            </a: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4114800" y="3124200"/>
            <a:ext cx="22860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600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0597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5 -0.10543 L -0.0125 -0.37179 C -0.0125 -0.49133 0.05868 -0.63815 0.11666 -0.63815 L 0.24583 -0.63815 " pathEditMode="relative" rAng="0" ptsTypes="FfFF">
                                      <p:cBhvr>
                                        <p:cTn id="11" dur="10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17" y="-26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 animBg="1"/>
      <p:bldP spid="553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1" name="Picture 8" descr="fish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143000"/>
            <a:ext cx="2438400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1676400" y="2667000"/>
            <a:ext cx="40386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МАЛЁК</a:t>
            </a: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2209800" y="685800"/>
            <a:ext cx="22860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600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457200" y="4648200"/>
            <a:ext cx="71628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ВЗРОСЛАЯ РЫБА</a:t>
            </a: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0" y="-1981200"/>
            <a:ext cx="40386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solidFill>
                  <a:srgbClr val="FF0000"/>
                </a:solidFill>
                <a:latin typeface="Times New Roman" panose="02020603050405020304" pitchFamily="18" charset="0"/>
              </a:rPr>
              <a:t>ИКРА</a:t>
            </a:r>
          </a:p>
        </p:txBody>
      </p:sp>
    </p:spTree>
    <p:extLst>
      <p:ext uri="{BB962C8B-B14F-4D97-AF65-F5344CB8AC3E}">
        <p14:creationId xmlns:p14="http://schemas.microsoft.com/office/powerpoint/2010/main" val="136057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83 0.00555 L 0.17917 0.40509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1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 animBg="1"/>
      <p:bldP spid="573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1600200" y="381000"/>
            <a:ext cx="42672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ЯЙЦО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1600200" y="2057400"/>
            <a:ext cx="42672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ЛИЧИНКА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0" y="8305800"/>
            <a:ext cx="42672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solidFill>
                  <a:srgbClr val="FF0000"/>
                </a:solidFill>
                <a:latin typeface="Times New Roman" panose="02020603050405020304" pitchFamily="18" charset="0"/>
              </a:rPr>
              <a:t>КУКОЛКА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1295400" y="5181600"/>
            <a:ext cx="49530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5400">
                <a:latin typeface="Times New Roman" panose="02020603050405020304" pitchFamily="18" charset="0"/>
              </a:rPr>
              <a:t>БАБОЧКА</a:t>
            </a:r>
          </a:p>
        </p:txBody>
      </p:sp>
      <p:pic>
        <p:nvPicPr>
          <p:cNvPr id="56335" name="Picture 5" descr="butterfly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28800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2743200" y="3657600"/>
            <a:ext cx="2286000" cy="1143000"/>
          </a:xfrm>
          <a:prstGeom prst="rect">
            <a:avLst/>
          </a:prstGeom>
          <a:solidFill>
            <a:schemeClr val="bg1"/>
          </a:solidFill>
          <a:ln w="76200" cmpd="tri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600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9373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66 -0.08324 L -0.19166 -0.38844 C -0.19166 -0.52624 -0.08871 -0.69364 -0.00416 -0.69364 L 0.18334 -0.69364 " pathEditMode="relative" rAng="0" ptsTypes="FfFF">
                                      <p:cBhvr>
                                        <p:cTn id="11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0" y="-305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3" grpId="0" animBg="1"/>
      <p:bldP spid="563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3" name="Picture 10" descr="P03138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"/>
            <a:ext cx="4038600" cy="2895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4" name="Picture 9" descr="8150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00400"/>
            <a:ext cx="4495800" cy="3429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63" name="Picture 15" descr="Chipmun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2" t="5421" r="3612" b="5421"/>
          <a:stretch>
            <a:fillRect/>
          </a:stretch>
        </p:blipFill>
        <p:spPr bwMode="auto">
          <a:xfrm>
            <a:off x="4953000" y="3200400"/>
            <a:ext cx="4038600" cy="3429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4953000" y="3200400"/>
            <a:ext cx="4038600" cy="3429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latin typeface="Times New Roman" panose="02020603050405020304" pitchFamily="18" charset="0"/>
              </a:rPr>
              <a:t>РОЖДАЕТ ЖИВЫХ </a:t>
            </a:r>
            <a:br>
              <a:rPr lang="ru-RU" altLang="ru-RU" sz="3200">
                <a:latin typeface="Times New Roman" panose="02020603050405020304" pitchFamily="18" charset="0"/>
              </a:rPr>
            </a:br>
            <a:r>
              <a:rPr lang="ru-RU" altLang="ru-RU" sz="3200">
                <a:latin typeface="Times New Roman" panose="02020603050405020304" pitchFamily="18" charset="0"/>
              </a:rPr>
              <a:t>ДЕТЁНЫШЕЙ</a:t>
            </a: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228600" y="152400"/>
            <a:ext cx="4495800" cy="2895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>
                <a:latin typeface="Times New Roman" panose="02020603050405020304" pitchFamily="18" charset="0"/>
              </a:rPr>
              <a:t>КТО ЛИШНИЙ?</a:t>
            </a:r>
          </a:p>
        </p:txBody>
      </p:sp>
    </p:spTree>
    <p:extLst>
      <p:ext uri="{BB962C8B-B14F-4D97-AF65-F5344CB8AC3E}">
        <p14:creationId xmlns:p14="http://schemas.microsoft.com/office/powerpoint/2010/main" val="138183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78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9" descr="03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4473575" cy="30257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22" name="Picture 10" descr="Cuban fr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6"/>
          <a:stretch>
            <a:fillRect/>
          </a:stretch>
        </p:blipFill>
        <p:spPr bwMode="auto">
          <a:xfrm>
            <a:off x="4876800" y="228600"/>
            <a:ext cx="4114800" cy="28717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9" name="Picture 8" descr="03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52800"/>
            <a:ext cx="4473575" cy="33162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0" name="Picture 7" descr="03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276600"/>
            <a:ext cx="4114800" cy="33750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4876800" y="228600"/>
            <a:ext cx="4038600" cy="297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>
                <a:latin typeface="Times New Roman" panose="02020603050405020304" pitchFamily="18" charset="0"/>
              </a:rPr>
              <a:t>ОТКЛАДЫВАЕТ ИКРУ</a:t>
            </a:r>
          </a:p>
        </p:txBody>
      </p:sp>
    </p:spTree>
    <p:extLst>
      <p:ext uri="{BB962C8B-B14F-4D97-AF65-F5344CB8AC3E}">
        <p14:creationId xmlns:p14="http://schemas.microsoft.com/office/powerpoint/2010/main" val="7304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ТАНЯ\лес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026" name="Picture 2" descr="H:\ТАНЯ\1188320848_os21029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72364" y="3143248"/>
            <a:ext cx="1571636" cy="1729066"/>
          </a:xfrm>
          <a:prstGeom prst="rect">
            <a:avLst/>
          </a:prstGeom>
          <a:noFill/>
        </p:spPr>
      </p:pic>
      <p:pic>
        <p:nvPicPr>
          <p:cNvPr id="1031" name="Picture 7" descr="H:\ТАНЯ\картинкка\лл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57752" y="2071678"/>
            <a:ext cx="2428892" cy="2452313"/>
          </a:xfrm>
          <a:prstGeom prst="rect">
            <a:avLst/>
          </a:prstGeom>
          <a:noFill/>
        </p:spPr>
      </p:pic>
      <p:pic>
        <p:nvPicPr>
          <p:cNvPr id="1032" name="Picture 8" descr="H:\ТАНЯ\картинкка\х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>
            <a:off x="571472" y="5499102"/>
            <a:ext cx="2472345" cy="1358898"/>
          </a:xfrm>
          <a:prstGeom prst="rect">
            <a:avLst/>
          </a:prstGeom>
          <a:noFill/>
        </p:spPr>
      </p:pic>
      <p:pic>
        <p:nvPicPr>
          <p:cNvPr id="1033" name="Picture 9" descr="H:\ТАНЯ\картинкка\апт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000504"/>
            <a:ext cx="2643206" cy="1253980"/>
          </a:xfrm>
          <a:prstGeom prst="rect">
            <a:avLst/>
          </a:prstGeom>
          <a:noFill/>
        </p:spPr>
      </p:pic>
      <p:pic>
        <p:nvPicPr>
          <p:cNvPr id="1034" name="Picture 10" descr="H:\ТАНЯ\картинкка\5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57158" y="1643050"/>
            <a:ext cx="2357454" cy="2365247"/>
          </a:xfrm>
          <a:prstGeom prst="rect">
            <a:avLst/>
          </a:prstGeom>
          <a:noFill/>
        </p:spPr>
      </p:pic>
      <p:pic>
        <p:nvPicPr>
          <p:cNvPr id="16" name="Рисунок 15" descr="апо.pn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092280" y="4429132"/>
            <a:ext cx="1752474" cy="2428868"/>
          </a:xfrm>
          <a:prstGeom prst="rect">
            <a:avLst/>
          </a:prstGeom>
        </p:spPr>
      </p:pic>
      <p:pic>
        <p:nvPicPr>
          <p:cNvPr id="1037" name="Picture 13" descr="H:\ТАНЯ\картинкка\h'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2700000">
            <a:off x="7429520" y="714356"/>
            <a:ext cx="845152" cy="1001417"/>
          </a:xfrm>
          <a:prstGeom prst="rect">
            <a:avLst/>
          </a:prstGeom>
          <a:noFill/>
        </p:spPr>
      </p:pic>
      <p:pic>
        <p:nvPicPr>
          <p:cNvPr id="1038" name="Picture 14" descr="H:\ТАНЯ\картинкка\Изображение7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18000000">
            <a:off x="1135981" y="557754"/>
            <a:ext cx="862025" cy="9764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4" name="В мире животных - Заставка к телепрограмме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103252.06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30071" y="6000302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21542266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192</Words>
  <Application>Microsoft Office PowerPoint</Application>
  <PresentationFormat>Экран (4:3)</PresentationFormat>
  <Paragraphs>61</Paragraphs>
  <Slides>18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Оформление по умолчанию</vt:lpstr>
      <vt:lpstr> </vt:lpstr>
      <vt:lpstr>На какие группы можно разделить всех животных? </vt:lpstr>
      <vt:lpstr>ЯЙЦО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ОХРАНА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Охрана животных</dc:title>
  <dc:creator>USER</dc:creator>
  <cp:lastModifiedBy>Пользователь</cp:lastModifiedBy>
  <cp:revision>44</cp:revision>
  <dcterms:created xsi:type="dcterms:W3CDTF">2013-11-08T18:23:22Z</dcterms:created>
  <dcterms:modified xsi:type="dcterms:W3CDTF">2023-12-25T23:49:07Z</dcterms:modified>
</cp:coreProperties>
</file>