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315" r:id="rId2"/>
    <p:sldId id="256" r:id="rId3"/>
    <p:sldId id="257" r:id="rId4"/>
    <p:sldId id="349" r:id="rId5"/>
    <p:sldId id="268" r:id="rId6"/>
    <p:sldId id="316" r:id="rId7"/>
    <p:sldId id="317" r:id="rId8"/>
    <p:sldId id="318" r:id="rId9"/>
    <p:sldId id="321" r:id="rId10"/>
    <p:sldId id="322" r:id="rId11"/>
    <p:sldId id="325" r:id="rId12"/>
    <p:sldId id="330" r:id="rId13"/>
    <p:sldId id="329" r:id="rId14"/>
    <p:sldId id="334" r:id="rId15"/>
    <p:sldId id="335" r:id="rId16"/>
    <p:sldId id="323" r:id="rId17"/>
    <p:sldId id="328" r:id="rId18"/>
    <p:sldId id="339" r:id="rId19"/>
    <p:sldId id="338" r:id="rId20"/>
    <p:sldId id="333" r:id="rId21"/>
    <p:sldId id="336" r:id="rId22"/>
    <p:sldId id="342" r:id="rId23"/>
    <p:sldId id="343" r:id="rId24"/>
    <p:sldId id="327" r:id="rId25"/>
    <p:sldId id="326" r:id="rId26"/>
    <p:sldId id="350" r:id="rId27"/>
    <p:sldId id="362" r:id="rId28"/>
    <p:sldId id="319" r:id="rId29"/>
    <p:sldId id="320" r:id="rId30"/>
    <p:sldId id="331" r:id="rId31"/>
    <p:sldId id="352" r:id="rId32"/>
    <p:sldId id="341" r:id="rId33"/>
    <p:sldId id="345" r:id="rId34"/>
    <p:sldId id="357" r:id="rId35"/>
    <p:sldId id="340" r:id="rId36"/>
    <p:sldId id="358" r:id="rId37"/>
    <p:sldId id="344" r:id="rId38"/>
    <p:sldId id="361" r:id="rId39"/>
    <p:sldId id="346" r:id="rId40"/>
    <p:sldId id="359" r:id="rId41"/>
    <p:sldId id="356" r:id="rId42"/>
    <p:sldId id="360" r:id="rId43"/>
    <p:sldId id="355" r:id="rId44"/>
    <p:sldId id="348" r:id="rId45"/>
    <p:sldId id="353" r:id="rId4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747"/>
    <a:srgbClr val="FF5B5B"/>
    <a:srgbClr val="FF6161"/>
    <a:srgbClr val="003399"/>
    <a:srgbClr val="006600"/>
    <a:srgbClr val="FF4343"/>
    <a:srgbClr val="FF3737"/>
    <a:srgbClr val="FF2D2D"/>
    <a:srgbClr val="FF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67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12A56F-4828-4EFD-AE50-992AAC67258C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3C028C-44A1-4C9E-90DD-D9AA99FD8F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993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C028C-44A1-4C9E-90DD-D9AA99FD8FF3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241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7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6.jpeg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17.jpeg"/><Relationship Id="rId7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Relationship Id="rId9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17.jpeg"/><Relationship Id="rId7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.png"/><Relationship Id="rId4" Type="http://schemas.openxmlformats.org/officeDocument/2006/relationships/image" Target="../media/image37.jpeg"/><Relationship Id="rId9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.png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48.gif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48.gif"/><Relationship Id="rId4" Type="http://schemas.openxmlformats.org/officeDocument/2006/relationships/image" Target="../media/image47.png"/><Relationship Id="rId9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17.jpeg"/><Relationship Id="rId4" Type="http://schemas.openxmlformats.org/officeDocument/2006/relationships/image" Target="../media/image5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5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7.jpeg"/><Relationship Id="rId4" Type="http://schemas.openxmlformats.org/officeDocument/2006/relationships/image" Target="../media/image5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17.jpeg"/><Relationship Id="rId4" Type="http://schemas.openxmlformats.org/officeDocument/2006/relationships/image" Target="../media/image6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17.jpeg"/><Relationship Id="rId4" Type="http://schemas.openxmlformats.org/officeDocument/2006/relationships/image" Target="../media/image6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17.jpeg"/><Relationship Id="rId4" Type="http://schemas.openxmlformats.org/officeDocument/2006/relationships/image" Target="../media/image6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7.jpeg"/><Relationship Id="rId4" Type="http://schemas.openxmlformats.org/officeDocument/2006/relationships/image" Target="../media/image6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0.jpe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8818" y="926"/>
            <a:ext cx="12163182" cy="6885384"/>
            <a:chOff x="28818" y="926"/>
            <a:chExt cx="12163182" cy="6885384"/>
          </a:xfrm>
        </p:grpSpPr>
        <p:pic>
          <p:nvPicPr>
            <p:cNvPr id="10" name="Picture 6" descr="Город огней: 15 потрясающих снимков ночного Токио с высоты небоскребов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57"/>
            <a:stretch/>
          </p:blipFill>
          <p:spPr bwMode="auto">
            <a:xfrm>
              <a:off x="28818" y="926"/>
              <a:ext cx="12163182" cy="688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489829" y="2166345"/>
              <a:ext cx="8496944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0" dirty="0" smtClean="0">
                  <a:ln>
                    <a:solidFill>
                      <a:srgbClr val="C00000"/>
                    </a:solidFill>
                  </a:ln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 Black" panose="020B0A04020102020204" pitchFamily="34" charset="0"/>
                </a:rPr>
                <a:t>ДОРОЖНЫЙ</a:t>
              </a:r>
            </a:p>
            <a:p>
              <a:r>
                <a:rPr lang="ru-RU" sz="8000" dirty="0" smtClean="0">
                  <a:ln>
                    <a:solidFill>
                      <a:srgbClr val="C00000"/>
                    </a:solidFill>
                  </a:ln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 Black" panose="020B0A04020102020204" pitchFamily="34" charset="0"/>
                </a:rPr>
                <a:t>МИКС </a:t>
              </a:r>
              <a:endParaRPr lang="ru-RU" sz="8000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89829" y="188640"/>
              <a:ext cx="88491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Интеллектуально - познавательная</a:t>
              </a:r>
              <a:r>
                <a:rPr lang="ru-RU" sz="2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командная</a:t>
              </a:r>
              <a:r>
                <a:rPr lang="ru-RU" sz="28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игра</a:t>
              </a:r>
              <a:endPara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530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25347" y="0"/>
            <a:ext cx="12267955" cy="7029400"/>
            <a:chOff x="-96002" y="32819"/>
            <a:chExt cx="12267955" cy="7029400"/>
          </a:xfrm>
        </p:grpSpPr>
        <p:pic>
          <p:nvPicPr>
            <p:cNvPr id="7" name="Picture 4" descr="Голубой фон 42 Бесплатная фотография - Public Domain Pictures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566"/>
            <a:stretch/>
          </p:blipFill>
          <p:spPr bwMode="auto">
            <a:xfrm>
              <a:off x="-96002" y="32819"/>
              <a:ext cx="12241201" cy="7029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9671893" y="2120646"/>
              <a:ext cx="216277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Вопрос 4</a:t>
              </a:r>
              <a:endParaRPr lang="ru-RU" sz="40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708571" y="802996"/>
              <a:ext cx="1925527" cy="52322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РАУНД 1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400040" y="1415261"/>
              <a:ext cx="2771913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3200" dirty="0">
                  <a:ln>
                    <a:solidFill>
                      <a:srgbClr val="FF0000"/>
                    </a:solidFill>
                  </a:ln>
                  <a:solidFill>
                    <a:schemeClr val="bg1"/>
                  </a:solidFill>
                  <a:latin typeface="Arial Black" panose="020B0A04020102020204" pitchFamily="34" charset="0"/>
                </a:rPr>
                <a:t>РАЗМИНКА</a:t>
              </a:r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>
              <a:off x="9192344" y="32819"/>
              <a:ext cx="72008" cy="7029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Picture 2" descr="Восклицательный Знак Марк Кнопка - Бесплатная векторная графика на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32" y="3068960"/>
            <a:ext cx="1346177" cy="1346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168843" y="414689"/>
            <a:ext cx="9009162" cy="2078207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07368" y="622213"/>
            <a:ext cx="8237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ешь и не пей в общественном транспорте</a:t>
            </a:r>
            <a:endParaRPr lang="ru-RU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8820" y="972407"/>
            <a:ext cx="880276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  <a:p>
            <a:r>
              <a:rPr lang="ru-RU" sz="28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Можно случайно испачкать сиденье в общественном транспорте или одежду пассажиров.</a:t>
            </a:r>
          </a:p>
          <a:p>
            <a:endParaRPr lang="ru-R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12292" name="Picture 4" descr="Правила безопасного поведения пассажиров в городском транспорте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5"/>
          <a:stretch/>
        </p:blipFill>
        <p:spPr bwMode="auto">
          <a:xfrm>
            <a:off x="1919536" y="2686528"/>
            <a:ext cx="6264696" cy="41297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83235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8818" y="926"/>
            <a:ext cx="12163182" cy="6885384"/>
            <a:chOff x="28818" y="926"/>
            <a:chExt cx="12163182" cy="6885384"/>
          </a:xfrm>
        </p:grpSpPr>
        <p:pic>
          <p:nvPicPr>
            <p:cNvPr id="8" name="Picture 6" descr="Город огней: 15 потрясающих снимков ночного Токио с высоты небоскребов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57"/>
            <a:stretch/>
          </p:blipFill>
          <p:spPr bwMode="auto">
            <a:xfrm>
              <a:off x="28818" y="926"/>
              <a:ext cx="12163182" cy="688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12338" y="134718"/>
              <a:ext cx="118796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Интеллектуально - познавательная </a:t>
              </a:r>
              <a:r>
                <a:rPr lang="ru-RU" sz="2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командная </a:t>
              </a:r>
              <a:r>
                <a:rPr lang="ru-RU" sz="28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игра «Дорожный </a:t>
              </a:r>
              <a:r>
                <a:rPr lang="ru-RU" sz="2800" dirty="0" err="1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микс</a:t>
              </a:r>
              <a:r>
                <a:rPr lang="ru-RU" sz="28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»</a:t>
              </a:r>
              <a:endPara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67408" y="1971630"/>
              <a:ext cx="4657044" cy="1200329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7200" dirty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РАУНД </a:t>
              </a:r>
              <a:r>
                <a:rPr lang="ru-RU" sz="7200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2</a:t>
              </a:r>
              <a:endParaRPr lang="ru-RU" sz="72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94988" y="3224072"/>
              <a:ext cx="7364517" cy="830997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800" dirty="0" smtClean="0">
                  <a:ln>
                    <a:solidFill>
                      <a:srgbClr val="C00000"/>
                    </a:solidFill>
                  </a:ln>
                  <a:solidFill>
                    <a:schemeClr val="bg1"/>
                  </a:solidFill>
                  <a:latin typeface="Arial Black" panose="020B0A04020102020204" pitchFamily="34" charset="0"/>
                </a:rPr>
                <a:t>Дорожный марафон</a:t>
              </a:r>
              <a:endParaRPr lang="ru-RU" sz="4800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782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91509" y="2924944"/>
            <a:ext cx="4111399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099939" y="2924944"/>
            <a:ext cx="406235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3344466" y="6319737"/>
            <a:ext cx="3948585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20402" y="-21139"/>
            <a:ext cx="12241201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11669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9793242" y="2087827"/>
            <a:ext cx="21627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5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829920" y="770177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739985" y="1398224"/>
            <a:ext cx="2337499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марафон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1" name="Picture 6" descr="http://st.gde-fon.com/wallpapers_original/wallpapers/64793_(www.Gde-Fon.com).jpg"/>
          <p:cNvPicPr>
            <a:picLocks noChangeAspect="1" noChangeArrowheads="1"/>
          </p:cNvPicPr>
          <p:nvPr/>
        </p:nvPicPr>
        <p:blipFill rotWithShape="1">
          <a:blip r:embed="rId4" cstate="print"/>
          <a:srcRect t="4756" r="16016" b="8709"/>
          <a:stretch/>
        </p:blipFill>
        <p:spPr bwMode="auto">
          <a:xfrm>
            <a:off x="791509" y="341086"/>
            <a:ext cx="4111399" cy="2583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Picture 10" descr="http://i.timeout.ru/pix/474683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62130" y="341086"/>
            <a:ext cx="3987016" cy="2647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12" descr="http://o2journal.ru/uploads/photos/gor2.jpg"/>
          <p:cNvPicPr>
            <a:picLocks noChangeAspect="1" noChangeArrowheads="1"/>
          </p:cNvPicPr>
          <p:nvPr/>
        </p:nvPicPr>
        <p:blipFill rotWithShape="1">
          <a:blip r:embed="rId6" cstate="print"/>
          <a:srcRect l="1105" t="2962" r="19529" b="4226"/>
          <a:stretch/>
        </p:blipFill>
        <p:spPr bwMode="auto">
          <a:xfrm>
            <a:off x="3344466" y="3655638"/>
            <a:ext cx="3935247" cy="26576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759028" y="2949244"/>
            <a:ext cx="414388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15812" y="2982305"/>
            <a:ext cx="3363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ДРЕВНИЙ РИМ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132281" y="2973877"/>
            <a:ext cx="403000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56040" y="3008801"/>
            <a:ext cx="25071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АМЕРИКА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44466" y="6330307"/>
            <a:ext cx="394858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590004" y="6339841"/>
            <a:ext cx="25071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РОССИЯ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13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40125" y="0"/>
            <a:ext cx="12241201" cy="7053742"/>
            <a:chOff x="-40125" y="0"/>
            <a:chExt cx="12241201" cy="7053742"/>
          </a:xfrm>
        </p:grpSpPr>
        <p:pic>
          <p:nvPicPr>
            <p:cNvPr id="18" name="Picture 4" descr="Голубой фон 42 Бесплатная фотография - Public Domain Pictures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566"/>
            <a:stretch/>
          </p:blipFill>
          <p:spPr bwMode="auto">
            <a:xfrm>
              <a:off x="-40125" y="0"/>
              <a:ext cx="12241201" cy="705374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Обои абстракция, зеленый, фон картинки на рабочий стол, раздел ...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03" r="25065"/>
            <a:stretch/>
          </p:blipFill>
          <p:spPr bwMode="auto">
            <a:xfrm>
              <a:off x="9408368" y="11669"/>
              <a:ext cx="2783632" cy="701773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9793242" y="2087827"/>
              <a:ext cx="216277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Вопрос 5</a:t>
              </a:r>
              <a:endParaRPr lang="ru-RU" sz="40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829920" y="770177"/>
              <a:ext cx="1925527" cy="52322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РАУНД </a:t>
              </a:r>
              <a:r>
                <a:rPr lang="ru-RU" sz="2800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2</a:t>
              </a:r>
              <a:endPara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683092" y="1431016"/>
              <a:ext cx="2337499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3200" dirty="0" smtClean="0">
                  <a:ln>
                    <a:solidFill>
                      <a:srgbClr val="FF0000"/>
                    </a:solidFill>
                  </a:ln>
                  <a:solidFill>
                    <a:schemeClr val="bg1"/>
                  </a:solidFill>
                  <a:latin typeface="Arial Black" panose="020B0A04020102020204" pitchFamily="34" charset="0"/>
                </a:rPr>
                <a:t>марафон</a:t>
              </a:r>
              <a:endParaRPr lang="ru-RU" sz="32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pic>
          <p:nvPicPr>
            <p:cNvPr id="13" name="Picture 2" descr="Восклицательный Знак Марк Кнопка - Бесплатная векторная графика на ...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84432" y="3068960"/>
              <a:ext cx="1346177" cy="134617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6" descr="http://st.gde-fon.com/wallpapers_original/wallpapers/64793_(www.Gde-Fon.com).jpg"/>
            <p:cNvPicPr>
              <a:picLocks noChangeAspect="1" noChangeArrowheads="1"/>
            </p:cNvPicPr>
            <p:nvPr/>
          </p:nvPicPr>
          <p:blipFill rotWithShape="1">
            <a:blip r:embed="rId5" cstate="print"/>
            <a:srcRect l="2768" t="4756" r="18587" b="8709"/>
            <a:stretch/>
          </p:blipFill>
          <p:spPr bwMode="auto">
            <a:xfrm>
              <a:off x="767408" y="404665"/>
              <a:ext cx="8352928" cy="560578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7" name="Прямоугольник 16"/>
            <p:cNvSpPr/>
            <p:nvPr/>
          </p:nvSpPr>
          <p:spPr>
            <a:xfrm>
              <a:off x="1487488" y="6131956"/>
              <a:ext cx="6696744" cy="6447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215680" y="6131956"/>
              <a:ext cx="42484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ДРЕВНИЙ РИМ</a:t>
              </a:r>
              <a:endPara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825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-40125" y="-11669"/>
            <a:ext cx="12241201" cy="70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-7541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9793242" y="2076158"/>
            <a:ext cx="21627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6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829920" y="758508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653714" y="1441361"/>
            <a:ext cx="2337499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марафон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Picture 4" descr="https://2016.life/media/upload/piter_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6079" y="3475643"/>
            <a:ext cx="4173993" cy="2782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6" descr="http://rosmuslim.ru/wp-content/uploads/2014/12/Metro_Aleksandrovsky_sad_Kreml_Panorama_01.jpg"/>
          <p:cNvPicPr>
            <a:picLocks noChangeAspect="1" noChangeArrowheads="1"/>
          </p:cNvPicPr>
          <p:nvPr/>
        </p:nvPicPr>
        <p:blipFill rotWithShape="1">
          <a:blip r:embed="rId5" cstate="print"/>
          <a:srcRect r="42161"/>
          <a:stretch/>
        </p:blipFill>
        <p:spPr bwMode="auto">
          <a:xfrm>
            <a:off x="2868600" y="382727"/>
            <a:ext cx="4231554" cy="2331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12" descr="http://champions.name/fifaworldcup2018/img-rostovondon/rostovdon-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1344" y="3475643"/>
            <a:ext cx="4325965" cy="28053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Прямоугольник 22"/>
          <p:cNvSpPr/>
          <p:nvPr/>
        </p:nvSpPr>
        <p:spPr>
          <a:xfrm>
            <a:off x="2859524" y="2714566"/>
            <a:ext cx="421130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МОСКВА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77595" y="6311778"/>
            <a:ext cx="4339713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РОСТОВ – НА - ДОНУ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63027" y="6387782"/>
            <a:ext cx="4339713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САНКТ - ПЕТЕРБУРГ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09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11669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-40125" y="0"/>
            <a:ext cx="12241201" cy="7053742"/>
            <a:chOff x="-40125" y="0"/>
            <a:chExt cx="12241201" cy="7053742"/>
          </a:xfrm>
        </p:grpSpPr>
        <p:pic>
          <p:nvPicPr>
            <p:cNvPr id="18" name="Picture 4" descr="Голубой фон 42 Бесплатная фотография - Public Domain Pictures"/>
            <p:cNvPicPr>
              <a:picLocks noChangeAspect="1" noChangeArrowheads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566"/>
            <a:stretch/>
          </p:blipFill>
          <p:spPr bwMode="auto">
            <a:xfrm>
              <a:off x="-40125" y="0"/>
              <a:ext cx="12241201" cy="70537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9793242" y="2087827"/>
              <a:ext cx="216277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Вопрос 6</a:t>
              </a:r>
              <a:endParaRPr lang="ru-RU" sz="40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829920" y="770177"/>
              <a:ext cx="1925527" cy="52322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РАУНД </a:t>
              </a:r>
              <a:r>
                <a:rPr lang="ru-RU" sz="2800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2</a:t>
              </a:r>
              <a:endPara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705878" y="1398224"/>
              <a:ext cx="2337499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3200" dirty="0" smtClean="0">
                  <a:ln>
                    <a:solidFill>
                      <a:srgbClr val="FF0000"/>
                    </a:solidFill>
                  </a:ln>
                  <a:solidFill>
                    <a:schemeClr val="bg1"/>
                  </a:solidFill>
                  <a:latin typeface="Arial Black" panose="020B0A04020102020204" pitchFamily="34" charset="0"/>
                </a:rPr>
                <a:t>марафон</a:t>
              </a:r>
              <a:endParaRPr lang="ru-RU" sz="32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pic>
          <p:nvPicPr>
            <p:cNvPr id="11" name="Picture 4" descr="https://2016.life/media/upload/piter_12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1384" y="338199"/>
              <a:ext cx="8416622" cy="561108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8" name="Прямоугольник 27"/>
            <p:cNvSpPr/>
            <p:nvPr/>
          </p:nvSpPr>
          <p:spPr>
            <a:xfrm>
              <a:off x="551384" y="6097710"/>
              <a:ext cx="8416622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САНКТ – ПЕТЕРБУРГ (Ленинград)</a:t>
              </a:r>
              <a:endParaRPr lang="ru-RU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3" name="Picture 2" descr="Восклицательный Знак Марк Кнопка - Бесплатная векторная графика на ...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84432" y="3068960"/>
              <a:ext cx="1346177" cy="1346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3015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-40125" y="24342"/>
            <a:ext cx="12241201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540851" y="11669"/>
            <a:ext cx="11651149" cy="7017731"/>
            <a:chOff x="540851" y="11669"/>
            <a:chExt cx="11651149" cy="7017731"/>
          </a:xfrm>
        </p:grpSpPr>
        <p:pic>
          <p:nvPicPr>
            <p:cNvPr id="14" name="Picture 2" descr="Обои абстракция, зеленый, фон картинки на рабочий стол, раздел ...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03" r="25065"/>
            <a:stretch/>
          </p:blipFill>
          <p:spPr bwMode="auto">
            <a:xfrm>
              <a:off x="9408368" y="11669"/>
              <a:ext cx="2783632" cy="70177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9793242" y="2087827"/>
              <a:ext cx="216277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Вопрос 7</a:t>
              </a:r>
              <a:endParaRPr lang="ru-RU" sz="40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829920" y="770177"/>
              <a:ext cx="1925527" cy="52322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РАУНД </a:t>
              </a:r>
              <a:r>
                <a:rPr lang="ru-RU" sz="2800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2</a:t>
              </a:r>
              <a:endPara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599546" y="1415259"/>
              <a:ext cx="2337499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3200" dirty="0" smtClean="0">
                  <a:ln>
                    <a:solidFill>
                      <a:srgbClr val="FF0000"/>
                    </a:solidFill>
                  </a:ln>
                  <a:solidFill>
                    <a:schemeClr val="bg1"/>
                  </a:solidFill>
                  <a:latin typeface="Arial Black" panose="020B0A04020102020204" pitchFamily="34" charset="0"/>
                </a:rPr>
                <a:t>марафон</a:t>
              </a:r>
              <a:endParaRPr lang="ru-RU" sz="32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449474" y="4616826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dirty="0">
                  <a:solidFill>
                    <a:schemeClr val="bg1"/>
                  </a:solidFill>
                  <a:latin typeface="Arial Black" pitchFamily="34" charset="0"/>
                </a:rPr>
                <a:t>3.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40851" y="1584537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dirty="0">
                  <a:solidFill>
                    <a:schemeClr val="bg1"/>
                  </a:solidFill>
                  <a:latin typeface="Arial Black" pitchFamily="34" charset="0"/>
                </a:rPr>
                <a:t>1.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916530" y="1584536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dirty="0">
                  <a:solidFill>
                    <a:schemeClr val="bg1"/>
                  </a:solidFill>
                  <a:latin typeface="Arial Black" pitchFamily="34" charset="0"/>
                </a:rPr>
                <a:t>2.</a:t>
              </a:r>
            </a:p>
          </p:txBody>
        </p:sp>
        <p:pic>
          <p:nvPicPr>
            <p:cNvPr id="14354" name="Picture 18" descr="Развитие малыша. Шофер. Борис Заходер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71" t="4341" r="19680"/>
            <a:stretch/>
          </p:blipFill>
          <p:spPr bwMode="auto">
            <a:xfrm>
              <a:off x="5800064" y="879283"/>
              <a:ext cx="3179538" cy="2761706"/>
            </a:xfrm>
            <a:prstGeom prst="ellipse">
              <a:avLst/>
            </a:prstGeom>
            <a:ln w="63500" cap="rnd">
              <a:solidFill>
                <a:schemeClr val="bg1">
                  <a:lumMod val="75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2" descr="Детям рассказали о правилах поведения в общественном транспорте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707" t="15245" r="4511"/>
            <a:stretch/>
          </p:blipFill>
          <p:spPr bwMode="auto">
            <a:xfrm>
              <a:off x="3382135" y="3928870"/>
              <a:ext cx="3068790" cy="2771841"/>
            </a:xfrm>
            <a:prstGeom prst="ellipse">
              <a:avLst/>
            </a:prstGeom>
            <a:ln w="63500" cap="rnd">
              <a:solidFill>
                <a:schemeClr val="bg1">
                  <a:lumMod val="75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356" name="Picture 20" descr="Паспорт дорожной безопасности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810" b="3886"/>
            <a:stretch/>
          </p:blipFill>
          <p:spPr bwMode="auto">
            <a:xfrm>
              <a:off x="1343472" y="845466"/>
              <a:ext cx="3207940" cy="2631567"/>
            </a:xfrm>
            <a:prstGeom prst="ellipse">
              <a:avLst/>
            </a:prstGeom>
            <a:ln w="63500" cap="rnd">
              <a:solidFill>
                <a:schemeClr val="bg1">
                  <a:lumMod val="75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3523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-24601" y="0"/>
            <a:ext cx="12241201" cy="7029400"/>
            <a:chOff x="-24601" y="0"/>
            <a:chExt cx="12241201" cy="7029400"/>
          </a:xfrm>
        </p:grpSpPr>
        <p:pic>
          <p:nvPicPr>
            <p:cNvPr id="18" name="Picture 4" descr="Голубой фон 42 Бесплатная фотография - Public Domain Pictures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566"/>
            <a:stretch/>
          </p:blipFill>
          <p:spPr bwMode="auto">
            <a:xfrm>
              <a:off x="-24601" y="0"/>
              <a:ext cx="12241201" cy="7029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Обои абстракция, зеленый, фон картинки на рабочий стол, раздел ...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03" r="25065"/>
            <a:stretch/>
          </p:blipFill>
          <p:spPr bwMode="auto">
            <a:xfrm>
              <a:off x="9408368" y="11669"/>
              <a:ext cx="2783632" cy="70177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9793242" y="2087827"/>
              <a:ext cx="216277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Вопрос 7</a:t>
              </a:r>
              <a:endParaRPr lang="ru-RU" sz="40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829920" y="770177"/>
              <a:ext cx="1925527" cy="52322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РАУНД </a:t>
              </a:r>
              <a:r>
                <a:rPr lang="ru-RU" sz="2800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2</a:t>
              </a:r>
              <a:endPara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616261" y="1389452"/>
              <a:ext cx="2337499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3200" dirty="0" smtClean="0">
                  <a:ln>
                    <a:solidFill>
                      <a:srgbClr val="FF0000"/>
                    </a:solidFill>
                  </a:ln>
                  <a:solidFill>
                    <a:schemeClr val="bg1"/>
                  </a:solidFill>
                  <a:latin typeface="Arial Black" panose="020B0A04020102020204" pitchFamily="34" charset="0"/>
                </a:rPr>
                <a:t>марафон</a:t>
              </a:r>
              <a:endParaRPr lang="ru-RU" sz="32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608168" y="3738411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dirty="0">
                  <a:solidFill>
                    <a:schemeClr val="bg1"/>
                  </a:solidFill>
                  <a:latin typeface="Arial Black" pitchFamily="34" charset="0"/>
                </a:rPr>
                <a:t>3.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62785" y="3738411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dirty="0">
                  <a:solidFill>
                    <a:schemeClr val="bg1"/>
                  </a:solidFill>
                  <a:latin typeface="Arial Black" pitchFamily="34" charset="0"/>
                </a:rPr>
                <a:t>1.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461337" y="3738411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dirty="0">
                  <a:solidFill>
                    <a:schemeClr val="bg1"/>
                  </a:solidFill>
                  <a:latin typeface="Arial Black" pitchFamily="34" charset="0"/>
                </a:rPr>
                <a:t>2.</a:t>
              </a: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335359" y="770177"/>
              <a:ext cx="8667799" cy="2514808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551384" y="1085566"/>
              <a:ext cx="8064896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«Участник дорожного движения»</a:t>
              </a:r>
              <a:r>
                <a:rPr lang="ru-RU" sz="28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 — лицо, принимающее непосредственное участие в процессе движения в качестве водителя, пешехода, пассажира транспортного средства.</a:t>
              </a:r>
            </a:p>
          </p:txBody>
        </p:sp>
        <p:pic>
          <p:nvPicPr>
            <p:cNvPr id="16" name="Picture 20" descr="Паспорт дорожной безопасности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810" b="3886"/>
            <a:stretch/>
          </p:blipFill>
          <p:spPr bwMode="auto">
            <a:xfrm>
              <a:off x="211062" y="4552531"/>
              <a:ext cx="2703884" cy="2218075"/>
            </a:xfrm>
            <a:prstGeom prst="ellipse">
              <a:avLst/>
            </a:prstGeom>
            <a:ln w="63500" cap="rnd">
              <a:solidFill>
                <a:schemeClr val="bg1">
                  <a:lumMod val="75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8" descr="Развитие малыша. Шофер. Борис Заходер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71" t="4341" r="19680"/>
            <a:stretch/>
          </p:blipFill>
          <p:spPr bwMode="auto">
            <a:xfrm>
              <a:off x="3366968" y="4569408"/>
              <a:ext cx="2729032" cy="2370402"/>
            </a:xfrm>
            <a:prstGeom prst="ellipse">
              <a:avLst/>
            </a:prstGeom>
            <a:ln w="63500" cap="rnd">
              <a:solidFill>
                <a:schemeClr val="bg1">
                  <a:lumMod val="75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Детям рассказали о правилах поведения в общественном транспорте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707" t="15245" r="4511"/>
            <a:stretch/>
          </p:blipFill>
          <p:spPr bwMode="auto">
            <a:xfrm>
              <a:off x="6633144" y="4569408"/>
              <a:ext cx="2541309" cy="2295401"/>
            </a:xfrm>
            <a:prstGeom prst="ellipse">
              <a:avLst/>
            </a:prstGeom>
            <a:ln w="63500" cap="rnd">
              <a:solidFill>
                <a:schemeClr val="bg1">
                  <a:lumMod val="75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Восклицательный Знак Марк Кнопка - Бесплатная векторная графика на ...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1910" y="3191873"/>
              <a:ext cx="1346177" cy="1346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TextBox 20"/>
          <p:cNvSpPr txBox="1"/>
          <p:nvPr/>
        </p:nvSpPr>
        <p:spPr>
          <a:xfrm>
            <a:off x="6017133" y="2914282"/>
            <a:ext cx="26356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</a:rPr>
              <a:t>Правила дорожного движения п.1.2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62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3283" y="-54678"/>
            <a:ext cx="12241201" cy="70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11669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654821" y="512546"/>
            <a:ext cx="11301193" cy="5904656"/>
            <a:chOff x="654821" y="512546"/>
            <a:chExt cx="11301193" cy="5904656"/>
          </a:xfrm>
        </p:grpSpPr>
        <p:sp>
          <p:nvSpPr>
            <p:cNvPr id="24" name="TextBox 23"/>
            <p:cNvSpPr txBox="1"/>
            <p:nvPr/>
          </p:nvSpPr>
          <p:spPr>
            <a:xfrm>
              <a:off x="9793242" y="2087827"/>
              <a:ext cx="216277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Вопрос 8</a:t>
              </a:r>
              <a:endParaRPr lang="ru-RU" sz="40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829920" y="770177"/>
              <a:ext cx="1925527" cy="52322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РАУНД </a:t>
              </a:r>
              <a:r>
                <a:rPr lang="ru-RU" sz="2800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2</a:t>
              </a:r>
              <a:endPara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618515" y="1398224"/>
              <a:ext cx="2337499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3200" dirty="0" smtClean="0">
                  <a:ln>
                    <a:solidFill>
                      <a:srgbClr val="FF0000"/>
                    </a:solidFill>
                  </a:ln>
                  <a:solidFill>
                    <a:schemeClr val="bg1"/>
                  </a:solidFill>
                  <a:latin typeface="Arial Black" panose="020B0A04020102020204" pitchFamily="34" charset="0"/>
                </a:rPr>
                <a:t>марафон</a:t>
              </a:r>
              <a:endParaRPr lang="ru-RU" sz="32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pic>
          <p:nvPicPr>
            <p:cNvPr id="29698" name="Picture 2" descr="Правила дорожного движения - Валевачёвская СШ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90" b="1230"/>
            <a:stretch/>
          </p:blipFill>
          <p:spPr bwMode="auto">
            <a:xfrm>
              <a:off x="654821" y="512546"/>
              <a:ext cx="8327188" cy="590465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0596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0"/>
            <a:ext cx="12192000" cy="7079258"/>
            <a:chOff x="0" y="0"/>
            <a:chExt cx="12192000" cy="7079258"/>
          </a:xfrm>
        </p:grpSpPr>
        <p:pic>
          <p:nvPicPr>
            <p:cNvPr id="18" name="Picture 4" descr="Голубой фон 42 Бесплатная фотография - Public Domain Pictures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566"/>
            <a:stretch/>
          </p:blipFill>
          <p:spPr bwMode="auto">
            <a:xfrm>
              <a:off x="0" y="0"/>
              <a:ext cx="12183870" cy="7079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24" name="Picture 4" descr="Главное, передать основную мысль. Дорогу можно переходить только ...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9581" y="0"/>
              <a:ext cx="6699894" cy="70294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Правила дорожного движения - Валевачёвская СШ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89"/>
            <a:stretch/>
          </p:blipFill>
          <p:spPr bwMode="auto">
            <a:xfrm>
              <a:off x="51120" y="143924"/>
              <a:ext cx="3148343" cy="2298946"/>
            </a:xfrm>
            <a:prstGeom prst="rect">
              <a:avLst/>
            </a:prstGeom>
            <a:noFill/>
            <a:ln w="76200"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Обои абстракция, зеленый, фон картинки на рабочий стол, раздел ...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03" r="25065"/>
            <a:stretch/>
          </p:blipFill>
          <p:spPr bwMode="auto">
            <a:xfrm>
              <a:off x="9408368" y="30763"/>
              <a:ext cx="2783632" cy="70177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9793242" y="2087827"/>
              <a:ext cx="216277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Вопрос 8</a:t>
              </a:r>
              <a:endParaRPr lang="ru-RU" sz="40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829920" y="770177"/>
              <a:ext cx="1925527" cy="52322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РАУНД </a:t>
              </a:r>
              <a:r>
                <a:rPr lang="ru-RU" sz="2800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2</a:t>
              </a:r>
              <a:endPara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631434" y="1414813"/>
              <a:ext cx="2337499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3200" dirty="0" smtClean="0">
                  <a:ln>
                    <a:solidFill>
                      <a:srgbClr val="FF0000"/>
                    </a:solidFill>
                  </a:ln>
                  <a:solidFill>
                    <a:schemeClr val="bg1"/>
                  </a:solidFill>
                  <a:latin typeface="Arial Black" panose="020B0A04020102020204" pitchFamily="34" charset="0"/>
                </a:rPr>
                <a:t>марафон</a:t>
              </a:r>
              <a:endParaRPr lang="ru-RU" sz="32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pic>
          <p:nvPicPr>
            <p:cNvPr id="10" name="Picture 2" descr="Восклицательный Знак Марк Кнопка - Бесплатная векторная графика на ...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9593" y="3209517"/>
              <a:ext cx="1346177" cy="1346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60591" y="2827792"/>
              <a:ext cx="201622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C00000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ПЕРЕХОДИТЬ</a:t>
              </a:r>
            </a:p>
            <a:p>
              <a:r>
                <a:rPr lang="ru-RU" dirty="0" smtClean="0">
                  <a:solidFill>
                    <a:srgbClr val="C00000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ТАК ДОРОГУ</a:t>
              </a:r>
            </a:p>
            <a:p>
              <a:r>
                <a:rPr lang="ru-RU" dirty="0" smtClean="0">
                  <a:solidFill>
                    <a:srgbClr val="C00000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НЕЛЬЗЯ</a:t>
              </a:r>
              <a:endParaRPr lang="ru-RU" dirty="0"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  <a:p>
              <a:endParaRPr lang="ru-RU" dirty="0"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726" name="Picture 6" descr="Стрелка Красный Символ Логотип, Стрелка, угол, логотип, номер png ...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1601" y="2586794"/>
              <a:ext cx="1490428" cy="10019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8359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8818" y="926"/>
            <a:ext cx="12163182" cy="6885384"/>
            <a:chOff x="28818" y="926"/>
            <a:chExt cx="12163182" cy="6885384"/>
          </a:xfrm>
        </p:grpSpPr>
        <p:pic>
          <p:nvPicPr>
            <p:cNvPr id="10" name="Picture 6" descr="Город огней: 15 потрясающих снимков ночного Токио с высоты небоскребов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57"/>
            <a:stretch/>
          </p:blipFill>
          <p:spPr bwMode="auto">
            <a:xfrm>
              <a:off x="28818" y="926"/>
              <a:ext cx="12163182" cy="688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199456" y="2420888"/>
              <a:ext cx="4657044" cy="1200329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7200" dirty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РАУНД 1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204791" y="3443618"/>
              <a:ext cx="4065537" cy="830997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4800" dirty="0">
                  <a:ln>
                    <a:solidFill>
                      <a:srgbClr val="C00000"/>
                    </a:solidFill>
                  </a:ln>
                  <a:solidFill>
                    <a:schemeClr val="bg1"/>
                  </a:solidFill>
                  <a:latin typeface="Arial Black" panose="020B0A04020102020204" pitchFamily="34" charset="0"/>
                </a:rPr>
                <a:t>РАЗМИНКА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12338" y="188640"/>
              <a:ext cx="118796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Интеллектуально - познавательная </a:t>
              </a:r>
              <a:r>
                <a:rPr lang="ru-RU" sz="28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командная </a:t>
              </a:r>
              <a:r>
                <a:rPr lang="ru-RU" sz="28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игра «Дорожный </a:t>
              </a:r>
              <a:r>
                <a:rPr lang="ru-RU" sz="2800" dirty="0" err="1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микс</a:t>
              </a:r>
              <a:r>
                <a:rPr lang="ru-RU" sz="28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»</a:t>
              </a:r>
              <a:endPara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759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-31493" y="-9759"/>
            <a:ext cx="12241201" cy="70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11669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9793242" y="2087827"/>
            <a:ext cx="21627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9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829920" y="770177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618515" y="1398224"/>
            <a:ext cx="2337499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марафон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6" descr="Беседа «Безопасность движения на велосипеде» 2019, Шелковской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548680"/>
            <a:ext cx="8137101" cy="5832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260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-49337" y="-46047"/>
            <a:ext cx="12241201" cy="70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11669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9793242" y="2087827"/>
            <a:ext cx="21627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9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829920" y="770177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705878" y="1398224"/>
            <a:ext cx="2337499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марафон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2" descr="Восклицательный Знак Марк Кнопка - Бесплатная векторная графика на ..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9593" y="3209517"/>
            <a:ext cx="1346177" cy="1346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643282" y="316015"/>
            <a:ext cx="8531940" cy="1747867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380289" y="314132"/>
            <a:ext cx="79413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Движение велосипедистов в возрасте от 7 до 14 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лет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 возможно по тротуарам, пешеходным, велосипедным и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велопешеходным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дорожкам в пределах пешеходных зон.</a:t>
            </a:r>
          </a:p>
        </p:txBody>
      </p:sp>
      <p:pic>
        <p:nvPicPr>
          <p:cNvPr id="3076" name="Picture 4" descr="Минская Велодорожка — ВелоГродн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202" y="2167317"/>
            <a:ext cx="6134100" cy="4610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456040" y="1710228"/>
            <a:ext cx="26356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75000"/>
                  </a:schemeClr>
                </a:solidFill>
              </a:rPr>
              <a:t>Правила дорожного движения п.24.4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65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-49337" y="-46047"/>
            <a:ext cx="12241201" cy="70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11669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9588955" y="2112606"/>
            <a:ext cx="2422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10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829920" y="770177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542435" y="1398224"/>
            <a:ext cx="2337499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марафон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32770" name="Picture 2" descr="https://a.d-cd.net/qIAAAgLocOA-96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3"/>
          <a:stretch/>
        </p:blipFill>
        <p:spPr bwMode="auto">
          <a:xfrm>
            <a:off x="660572" y="536583"/>
            <a:ext cx="8300296" cy="5844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88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4986" y="-31554"/>
            <a:ext cx="12241201" cy="7060954"/>
            <a:chOff x="4986" y="-31554"/>
            <a:chExt cx="12241201" cy="7060954"/>
          </a:xfrm>
        </p:grpSpPr>
        <p:pic>
          <p:nvPicPr>
            <p:cNvPr id="18" name="Picture 4" descr="Голубой фон 42 Бесплатная фотография - Public Domain Pictures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566"/>
            <a:stretch/>
          </p:blipFill>
          <p:spPr bwMode="auto">
            <a:xfrm>
              <a:off x="4986" y="-31554"/>
              <a:ext cx="12241201" cy="70537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Обои абстракция, зеленый, фон картинки на рабочий стол, раздел ...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03" r="25065"/>
            <a:stretch/>
          </p:blipFill>
          <p:spPr bwMode="auto">
            <a:xfrm>
              <a:off x="9408368" y="11669"/>
              <a:ext cx="2783632" cy="70177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9620919" y="2089968"/>
              <a:ext cx="2422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Вопрос 10</a:t>
              </a:r>
              <a:endParaRPr lang="ru-RU" sz="40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829920" y="770177"/>
              <a:ext cx="1925527" cy="52322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РАУНД </a:t>
              </a:r>
              <a:r>
                <a:rPr lang="ru-RU" sz="2800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2</a:t>
              </a:r>
              <a:endPara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705878" y="1351113"/>
              <a:ext cx="2337499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3200" dirty="0" smtClean="0">
                  <a:ln>
                    <a:solidFill>
                      <a:srgbClr val="FF0000"/>
                    </a:solidFill>
                  </a:ln>
                  <a:solidFill>
                    <a:schemeClr val="bg1"/>
                  </a:solidFill>
                  <a:latin typeface="Arial Black" panose="020B0A04020102020204" pitchFamily="34" charset="0"/>
                </a:rPr>
                <a:t>марафон</a:t>
              </a:r>
              <a:endParaRPr lang="ru-RU" sz="32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pic>
          <p:nvPicPr>
            <p:cNvPr id="7" name="Picture 2" descr="Восклицательный Знак Марк Кнопка - Бесплатная векторная графика на ...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9593" y="3209517"/>
              <a:ext cx="1346177" cy="1346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Как велосипедисту выжить, а автомобилисту не сесть / 19 мая 2017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31" y="770177"/>
            <a:ext cx="8431419" cy="5616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290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40125" y="11669"/>
            <a:ext cx="12255825" cy="7042073"/>
            <a:chOff x="-40125" y="11669"/>
            <a:chExt cx="12255825" cy="7042073"/>
          </a:xfrm>
        </p:grpSpPr>
        <p:pic>
          <p:nvPicPr>
            <p:cNvPr id="18" name="Picture 4" descr="Голубой фон 42 Бесплатная фотография - Public Domain Pictures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566"/>
            <a:stretch/>
          </p:blipFill>
          <p:spPr bwMode="auto">
            <a:xfrm>
              <a:off x="-40125" y="24342"/>
              <a:ext cx="12241201" cy="7029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Обои абстракция, зеленый, фон картинки на рабочий стол, раздел ...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03" r="25065"/>
            <a:stretch/>
          </p:blipFill>
          <p:spPr bwMode="auto">
            <a:xfrm>
              <a:off x="9408368" y="11669"/>
              <a:ext cx="2783632" cy="70177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9793242" y="2087827"/>
              <a:ext cx="2422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Вопрос 11</a:t>
              </a:r>
              <a:endParaRPr lang="ru-RU" sz="40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829920" y="770177"/>
              <a:ext cx="1925527" cy="52322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РАУНД </a:t>
              </a:r>
              <a:r>
                <a:rPr lang="ru-RU" sz="2800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2</a:t>
              </a:r>
              <a:endPara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793242" y="1415259"/>
              <a:ext cx="2337499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3200" dirty="0" smtClean="0">
                  <a:ln>
                    <a:solidFill>
                      <a:srgbClr val="FF0000"/>
                    </a:solidFill>
                  </a:ln>
                  <a:solidFill>
                    <a:schemeClr val="bg1"/>
                  </a:solidFill>
                  <a:latin typeface="Arial Black" panose="020B0A04020102020204" pitchFamily="34" charset="0"/>
                </a:rPr>
                <a:t>марафон</a:t>
              </a:r>
              <a:endParaRPr lang="ru-RU" sz="32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pic>
          <p:nvPicPr>
            <p:cNvPr id="28" name="Picture 2" descr="http://malishi74.ru/content/Photo%20for%20topics/pravila_dorozhnogo_dvizheniya_dlya_detej/ostanovka_avtobusa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35960" y="1068530"/>
              <a:ext cx="3193102" cy="2808312"/>
            </a:xfrm>
            <a:prstGeom prst="ellipse">
              <a:avLst/>
            </a:prstGeom>
            <a:ln w="63500" cap="rnd">
              <a:solidFill>
                <a:schemeClr val="bg1">
                  <a:lumMod val="75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14350" name="Picture 14" descr="В общественном транспорте — урок. Окружающий мир, 2 класс.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3471" y="1031787"/>
              <a:ext cx="3256569" cy="2829261"/>
            </a:xfrm>
            <a:prstGeom prst="ellipse">
              <a:avLst/>
            </a:prstGeom>
            <a:ln w="63500" cap="rnd">
              <a:solidFill>
                <a:schemeClr val="bg1">
                  <a:lumMod val="75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348" name="Picture 12" descr="ᐈ Рисунок мотоциклиста векторные картинки, иллюстрации ...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9696" y="4037647"/>
              <a:ext cx="3186839" cy="2820353"/>
            </a:xfrm>
            <a:prstGeom prst="ellipse">
              <a:avLst/>
            </a:prstGeom>
            <a:ln w="63500" cap="rnd">
              <a:solidFill>
                <a:schemeClr val="bg1">
                  <a:lumMod val="75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TextBox 34"/>
            <p:cNvSpPr txBox="1"/>
            <p:nvPr/>
          </p:nvSpPr>
          <p:spPr>
            <a:xfrm>
              <a:off x="2449474" y="4616826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dirty="0">
                  <a:solidFill>
                    <a:schemeClr val="bg1"/>
                  </a:solidFill>
                  <a:latin typeface="Arial Black" pitchFamily="34" charset="0"/>
                </a:rPr>
                <a:t>3.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40851" y="1584537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dirty="0">
                  <a:solidFill>
                    <a:schemeClr val="bg1"/>
                  </a:solidFill>
                  <a:latin typeface="Arial Black" pitchFamily="34" charset="0"/>
                </a:rPr>
                <a:t>1.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916530" y="1584536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dirty="0">
                  <a:solidFill>
                    <a:schemeClr val="bg1"/>
                  </a:solidFill>
                  <a:latin typeface="Arial Black" pitchFamily="34" charset="0"/>
                </a:rPr>
                <a:t>2.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231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-49201" y="-30024"/>
            <a:ext cx="12241201" cy="7042073"/>
            <a:chOff x="-40125" y="11669"/>
            <a:chExt cx="12241201" cy="7042073"/>
          </a:xfrm>
        </p:grpSpPr>
        <p:pic>
          <p:nvPicPr>
            <p:cNvPr id="18" name="Picture 4" descr="Голубой фон 42 Бесплатная фотография - Public Domain Pictures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566"/>
            <a:stretch/>
          </p:blipFill>
          <p:spPr bwMode="auto">
            <a:xfrm>
              <a:off x="-40125" y="24342"/>
              <a:ext cx="12241201" cy="7029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Обои абстракция, зеленый, фон картинки на рабочий стол, раздел ...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03" r="25065"/>
            <a:stretch/>
          </p:blipFill>
          <p:spPr bwMode="auto">
            <a:xfrm>
              <a:off x="9408368" y="11669"/>
              <a:ext cx="2783632" cy="70177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9665766" y="2092816"/>
              <a:ext cx="2422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Вопрос 11</a:t>
              </a:r>
              <a:endParaRPr lang="ru-RU" sz="40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829920" y="770177"/>
              <a:ext cx="1925527" cy="52322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РАУНД </a:t>
              </a:r>
              <a:r>
                <a:rPr lang="ru-RU" sz="2800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2</a:t>
              </a:r>
              <a:endPara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665766" y="1366428"/>
              <a:ext cx="2337499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3200" dirty="0" smtClean="0">
                  <a:ln>
                    <a:solidFill>
                      <a:srgbClr val="FF0000"/>
                    </a:solidFill>
                  </a:ln>
                  <a:solidFill>
                    <a:schemeClr val="bg1"/>
                  </a:solidFill>
                  <a:latin typeface="Arial Black" panose="020B0A04020102020204" pitchFamily="34" charset="0"/>
                </a:rPr>
                <a:t>марафон</a:t>
              </a:r>
              <a:endParaRPr lang="ru-RU" sz="32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pic>
          <p:nvPicPr>
            <p:cNvPr id="28" name="Picture 2" descr="http://malishi74.ru/content/Photo%20for%20topics/pravila_dorozhnogo_dvizheniya_dlya_detej/ostanovka_avtobusa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60660" y="1037137"/>
              <a:ext cx="2899549" cy="2550134"/>
            </a:xfrm>
            <a:prstGeom prst="ellipse">
              <a:avLst/>
            </a:prstGeom>
            <a:ln w="63500" cap="rnd">
              <a:solidFill>
                <a:schemeClr val="bg1">
                  <a:lumMod val="75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14348" name="Picture 12" descr="ᐈ Рисунок мотоциклиста векторные картинки, иллюстрации ...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9190" y="4233389"/>
              <a:ext cx="2589779" cy="2291955"/>
            </a:xfrm>
            <a:prstGeom prst="ellipse">
              <a:avLst/>
            </a:prstGeom>
            <a:ln w="63500" cap="rnd">
              <a:solidFill>
                <a:schemeClr val="bg1">
                  <a:lumMod val="75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TextBox 34"/>
            <p:cNvSpPr txBox="1"/>
            <p:nvPr/>
          </p:nvSpPr>
          <p:spPr>
            <a:xfrm>
              <a:off x="5499895" y="4725144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dirty="0">
                  <a:solidFill>
                    <a:schemeClr val="bg1"/>
                  </a:solidFill>
                  <a:latin typeface="Arial Black" pitchFamily="34" charset="0"/>
                </a:rPr>
                <a:t>3.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305741" y="2433676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dirty="0">
                  <a:solidFill>
                    <a:schemeClr val="bg1"/>
                  </a:solidFill>
                  <a:latin typeface="Arial Black" pitchFamily="34" charset="0"/>
                </a:rPr>
                <a:t>2.</a:t>
              </a:r>
            </a:p>
          </p:txBody>
        </p:sp>
        <p:pic>
          <p:nvPicPr>
            <p:cNvPr id="13" name="Picture 2" descr="Восклицательный Знак Марк Кнопка - Бесплатная векторная графика на ...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84432" y="3068960"/>
              <a:ext cx="1346177" cy="1346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6394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-49201" y="0"/>
            <a:ext cx="12241201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340243" y="51658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9597641" y="2132805"/>
            <a:ext cx="2422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12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761795" y="810166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597641" y="1406417"/>
            <a:ext cx="2337499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марафон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8" name="Picture 4" descr="Keep silence and be quiet mouth lips and finger Vector Image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3" t="15804" r="19339" b="12384"/>
          <a:stretch/>
        </p:blipFill>
        <p:spPr bwMode="auto">
          <a:xfrm>
            <a:off x="456720" y="255795"/>
            <a:ext cx="1966872" cy="250329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7516" y="4014569"/>
            <a:ext cx="2312668" cy="20371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6" name="Picture 8" descr="Нарушения ПДД пассажирами, ответственность за которые все равно ...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68" t="4812" r="26611" b="39042"/>
          <a:stretch/>
        </p:blipFill>
        <p:spPr bwMode="auto">
          <a:xfrm>
            <a:off x="415300" y="3745005"/>
            <a:ext cx="2646640" cy="237519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703408" y="4120889"/>
            <a:ext cx="2224240" cy="188657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6497786" y="374037"/>
            <a:ext cx="2631681" cy="234147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8" name="Picture 10" descr="Portrait Of Happy Little Girl Is Sticking Her Head Out The Car ..."/>
          <p:cNvPicPr>
            <a:picLocks noChangeAspect="1" noChangeArrowheads="1"/>
          </p:cNvPicPr>
          <p:nvPr/>
        </p:nvPicPr>
        <p:blipFill rotWithShape="1"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21" t="20547" r="43884" b="36678"/>
          <a:stretch/>
        </p:blipFill>
        <p:spPr bwMode="auto">
          <a:xfrm>
            <a:off x="6762258" y="456131"/>
            <a:ext cx="2175913" cy="2175913"/>
          </a:xfrm>
          <a:prstGeom prst="ellipse">
            <a:avLst/>
          </a:prstGeom>
          <a:ln w="762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6501791" y="389060"/>
            <a:ext cx="2627676" cy="224298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3636666" y="3999065"/>
            <a:ext cx="2245251" cy="20526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88932" y="2291901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1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13352" y="2267431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2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05758" y="2267431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0432" y="556402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4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30907" y="5571507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5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723736" y="3999065"/>
            <a:ext cx="2245251" cy="20526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Picture 2" descr="http://iessay.ru/public/page_images/8086/pic%20(130).jpg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 l="69856"/>
          <a:stretch>
            <a:fillRect/>
          </a:stretch>
        </p:blipFill>
        <p:spPr bwMode="auto">
          <a:xfrm>
            <a:off x="6892702" y="4123724"/>
            <a:ext cx="1907318" cy="1861848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34" name="Прямая соединительная линия 33"/>
          <p:cNvCxnSpPr/>
          <p:nvPr/>
        </p:nvCxnSpPr>
        <p:spPr>
          <a:xfrm>
            <a:off x="6769656" y="4032084"/>
            <a:ext cx="2094369" cy="191446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296860" y="5528475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594076" y="366496"/>
            <a:ext cx="2349006" cy="231914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 descr="tvitter on Twitter: &quot;Слева: мусор после сирийских беженцев, справа ..."/>
          <p:cNvPicPr>
            <a:picLocks noChangeAspect="1" noChangeArrowheads="1"/>
          </p:cNvPicPr>
          <p:nvPr/>
        </p:nvPicPr>
        <p:blipFill rotWithShape="1">
          <a:blip r:embed="rId8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" t="48516" r="54875" b="1"/>
          <a:stretch/>
        </p:blipFill>
        <p:spPr bwMode="auto">
          <a:xfrm>
            <a:off x="3691536" y="528669"/>
            <a:ext cx="2152279" cy="1800200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7" name="Прямая соединительная линия 36"/>
          <p:cNvCxnSpPr/>
          <p:nvPr/>
        </p:nvCxnSpPr>
        <p:spPr>
          <a:xfrm>
            <a:off x="3648248" y="422595"/>
            <a:ext cx="2195567" cy="2209449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3856202" y="4102827"/>
            <a:ext cx="1822476" cy="1845106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" name="Picture 4" descr="Persona saltando png 5 » PNG Image"/>
          <p:cNvPicPr>
            <a:picLocks noChangeAspect="1" noChangeArrowheads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074" y="4173104"/>
            <a:ext cx="1127913" cy="1803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1" name="Прямая соединительная линия 30"/>
          <p:cNvCxnSpPr/>
          <p:nvPr/>
        </p:nvCxnSpPr>
        <p:spPr>
          <a:xfrm>
            <a:off x="3647379" y="4059971"/>
            <a:ext cx="2224240" cy="188657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562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23539" y="0"/>
            <a:ext cx="12241201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84754" y="38740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9597641" y="2132805"/>
            <a:ext cx="2422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12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761795" y="810166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597641" y="1406417"/>
            <a:ext cx="2337499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марафон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8" name="Picture 4" descr="Keep silence and be quiet mouth lips and finger Vector Image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3" t="15804" r="19339" b="12384"/>
          <a:stretch/>
        </p:blipFill>
        <p:spPr bwMode="auto">
          <a:xfrm>
            <a:off x="456720" y="77157"/>
            <a:ext cx="1966872" cy="250329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7516" y="3486905"/>
            <a:ext cx="2312668" cy="20371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6" name="Picture 8" descr="Нарушения ПДД пассажирами, ответственность за которые все равно ...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68" t="4812" r="26611" b="39042"/>
          <a:stretch/>
        </p:blipFill>
        <p:spPr bwMode="auto">
          <a:xfrm>
            <a:off x="450191" y="3244864"/>
            <a:ext cx="2646640" cy="237519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641037" y="3514700"/>
            <a:ext cx="2224240" cy="188657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6497786" y="195399"/>
            <a:ext cx="2631681" cy="234147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8" name="Picture 10" descr="Portrait Of Happy Little Girl Is Sticking Her Head Out The Car ..."/>
          <p:cNvPicPr>
            <a:picLocks noChangeAspect="1" noChangeArrowheads="1"/>
          </p:cNvPicPr>
          <p:nvPr/>
        </p:nvPicPr>
        <p:blipFill rotWithShape="1"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21" t="20547" r="43884" b="36678"/>
          <a:stretch/>
        </p:blipFill>
        <p:spPr bwMode="auto">
          <a:xfrm>
            <a:off x="6762258" y="277493"/>
            <a:ext cx="2175913" cy="2175913"/>
          </a:xfrm>
          <a:prstGeom prst="ellipse">
            <a:avLst/>
          </a:prstGeom>
          <a:ln w="762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6501791" y="210422"/>
            <a:ext cx="2627676" cy="224298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3618312" y="3453512"/>
            <a:ext cx="2245251" cy="20526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88932" y="211326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1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13352" y="208879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2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05758" y="208879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46817" y="5068647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4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72554" y="513966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5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638503" y="3444643"/>
            <a:ext cx="2245251" cy="20526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Picture 2" descr="http://iessay.ru/public/page_images/8086/pic%20(130).jpg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 l="69856"/>
          <a:stretch>
            <a:fillRect/>
          </a:stretch>
        </p:blipFill>
        <p:spPr bwMode="auto">
          <a:xfrm>
            <a:off x="6823322" y="3541155"/>
            <a:ext cx="1907318" cy="1861848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34" name="Прямая соединительная линия 33"/>
          <p:cNvCxnSpPr/>
          <p:nvPr/>
        </p:nvCxnSpPr>
        <p:spPr>
          <a:xfrm>
            <a:off x="6683959" y="3507454"/>
            <a:ext cx="2094369" cy="191446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280573" y="509683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6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594076" y="187858"/>
            <a:ext cx="2349006" cy="231914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 descr="tvitter on Twitter: &quot;Слева: мусор после сирийских беженцев, справа ..."/>
          <p:cNvPicPr>
            <a:picLocks noChangeAspect="1" noChangeArrowheads="1"/>
          </p:cNvPicPr>
          <p:nvPr/>
        </p:nvPicPr>
        <p:blipFill rotWithShape="1">
          <a:blip r:embed="rId8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" t="48516" r="54875" b="1"/>
          <a:stretch/>
        </p:blipFill>
        <p:spPr bwMode="auto">
          <a:xfrm>
            <a:off x="3691536" y="350031"/>
            <a:ext cx="2152279" cy="1800200"/>
          </a:xfrm>
          <a:prstGeom prst="ellipse">
            <a:avLst/>
          </a:prstGeom>
          <a:ln w="63500" cap="rnd">
            <a:solidFill>
              <a:schemeClr val="bg1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7" name="Прямая соединительная линия 36"/>
          <p:cNvCxnSpPr/>
          <p:nvPr/>
        </p:nvCxnSpPr>
        <p:spPr>
          <a:xfrm>
            <a:off x="3648248" y="243957"/>
            <a:ext cx="2195567" cy="2209449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3839287" y="3560523"/>
            <a:ext cx="1822476" cy="1845106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88382" y="2612013"/>
            <a:ext cx="19352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шуметь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643436" y="2536645"/>
            <a:ext cx="22469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мусорить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538188" y="2569897"/>
            <a:ext cx="24205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высовывать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голову из окна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29688" y="5433250"/>
            <a:ext cx="20319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отвлекать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водителя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657338" y="5440649"/>
            <a:ext cx="22531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баловаться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385044" y="5421915"/>
            <a:ext cx="308334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открывать дверь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время движения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4100" name="Picture 4" descr="Persona saltando png 5 » PNG Image"/>
          <p:cNvPicPr>
            <a:picLocks noChangeAspect="1" noChangeArrowheads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443" y="3570571"/>
            <a:ext cx="1127913" cy="1803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1" name="Прямая соединительная линия 30"/>
          <p:cNvCxnSpPr/>
          <p:nvPr/>
        </p:nvCxnSpPr>
        <p:spPr>
          <a:xfrm>
            <a:off x="3628817" y="3547606"/>
            <a:ext cx="2224240" cy="188657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2" descr="Восклицательный Знак Марк Кнопка - Бесплатная векторная графика на ...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32" y="3068960"/>
            <a:ext cx="1346177" cy="1346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784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-96002" y="32819"/>
            <a:ext cx="12241201" cy="7029400"/>
            <a:chOff x="-96002" y="32819"/>
            <a:chExt cx="12241201" cy="7029400"/>
          </a:xfrm>
        </p:grpSpPr>
        <p:pic>
          <p:nvPicPr>
            <p:cNvPr id="7" name="Picture 4" descr="Голубой фон 42 Бесплатная фотография - Public Domain Pictures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566"/>
            <a:stretch/>
          </p:blipFill>
          <p:spPr bwMode="auto">
            <a:xfrm>
              <a:off x="-96002" y="32819"/>
              <a:ext cx="12241201" cy="7029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" name="Прямая соединительная линия 5"/>
            <p:cNvCxnSpPr/>
            <p:nvPr/>
          </p:nvCxnSpPr>
          <p:spPr>
            <a:xfrm>
              <a:off x="9192344" y="32819"/>
              <a:ext cx="72008" cy="7029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11669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9665766" y="2092816"/>
            <a:ext cx="2422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13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829920" y="770177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665766" y="1366428"/>
            <a:ext cx="2337499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марафон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106" name="Picture 10" descr="Проект строительства подземного пешеходного перехода к станции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55" y="692696"/>
            <a:ext cx="8162330" cy="576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В Ярославле чудят с пешеходными переходами - КПРФ в Ярославской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151" y="1942703"/>
            <a:ext cx="1008112" cy="100811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50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-96002" y="32819"/>
            <a:ext cx="12241201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9192344" y="32819"/>
            <a:ext cx="72008" cy="70294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11669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9665766" y="2092816"/>
            <a:ext cx="2422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13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829920" y="770177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665766" y="1366428"/>
            <a:ext cx="2337499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марафон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5" name="Picture 2" descr="Восклицательный Знак Марк Кнопка - Бесплатная векторная графика на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32" y="3068960"/>
            <a:ext cx="1346177" cy="1346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Знак 5.19.2 Пешеходный переход - Магистраль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7941"/>
            <a:ext cx="1704102" cy="1520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04102" y="6237312"/>
            <a:ext cx="5931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Сравни знаки, они имеют разное значение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3" name="Picture 10" descr="Проект строительства подземного пешеходного перехода к станции ...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107" y="425612"/>
            <a:ext cx="7214385" cy="5091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81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33821" y="-3645"/>
            <a:ext cx="12241201" cy="7029400"/>
            <a:chOff x="-33821" y="-3645"/>
            <a:chExt cx="12241201" cy="7029400"/>
          </a:xfrm>
        </p:grpSpPr>
        <p:pic>
          <p:nvPicPr>
            <p:cNvPr id="7" name="Picture 4" descr="Голубой фон 42 Бесплатная фотография - Public Domain Pictures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566"/>
            <a:stretch/>
          </p:blipFill>
          <p:spPr bwMode="auto">
            <a:xfrm>
              <a:off x="-33821" y="-3645"/>
              <a:ext cx="12241201" cy="7029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8" name="Picture 6" descr="Детям о светофоре и правилах дорожного движения. (с изображениями ...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5520" y="116632"/>
              <a:ext cx="4752975" cy="6572251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9773102" y="796891"/>
              <a:ext cx="1925527" cy="52322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РАУНД 1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400040" y="1415261"/>
              <a:ext cx="2771913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3200" dirty="0">
                  <a:ln>
                    <a:solidFill>
                      <a:srgbClr val="C00000"/>
                    </a:solidFill>
                  </a:ln>
                  <a:solidFill>
                    <a:schemeClr val="bg1"/>
                  </a:solidFill>
                  <a:latin typeface="Arial Black" panose="020B0A04020102020204" pitchFamily="34" charset="0"/>
                </a:rPr>
                <a:t>РАЗМИНКА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671893" y="2120646"/>
              <a:ext cx="250870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Вопрос 1</a:t>
              </a:r>
              <a:endParaRPr lang="ru-RU" sz="40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" name="Прямая соединительная линия 3"/>
            <p:cNvCxnSpPr/>
            <p:nvPr/>
          </p:nvCxnSpPr>
          <p:spPr>
            <a:xfrm>
              <a:off x="9192344" y="0"/>
              <a:ext cx="72008" cy="7025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7731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-40125" y="0"/>
            <a:ext cx="12241201" cy="70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Дорожный знак Пешеходная дорожка 4.5.1 от компании ООО «Дорожные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9" y="400901"/>
            <a:ext cx="2674340" cy="267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 descr="Fichier:4.4.1 Russian road sign.svg — Wikipédi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48" y="4067890"/>
            <a:ext cx="2622751" cy="262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6" name="Picture 12" descr="Знак 3.8. Движение на велосипедах запрещено – ПДД Украин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441" y="2072124"/>
            <a:ext cx="2808034" cy="2808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11669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9665766" y="2092816"/>
            <a:ext cx="2422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14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829920" y="770177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665766" y="1366428"/>
            <a:ext cx="2337499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марафон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4079" y="231396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1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912628" y="339966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2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54335" y="195120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62420" y="498830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4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673517" y="500108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5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5122" name="Picture 2" descr="Дорожный знак 3.26 - Подача звукового сигнала запрещена - купить ..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743" y="4023654"/>
            <a:ext cx="2779068" cy="2779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Урок 19. берегись автомобиля! - Окружающий мир - 2 класс ...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601" y="522453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79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-40125" y="0"/>
            <a:ext cx="12241201" cy="70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Дорожный знак Пешеходная дорожка 4.5.1 от компании ООО «Дорожные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777" y="594584"/>
            <a:ext cx="2674340" cy="267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 descr="Fichier:4.4.1 Russian road sign.svg — Wikipédi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491" y="3875583"/>
            <a:ext cx="2622751" cy="262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6" name="Picture 12" descr="Знак 3.8. Движение на велосипедах запрещено – ПДД Украин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288" y="3782942"/>
            <a:ext cx="2808034" cy="2808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11669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9665766" y="2092816"/>
            <a:ext cx="2422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14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829920" y="770177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665766" y="1366428"/>
            <a:ext cx="2337499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марафон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3" name="Picture 2" descr="Восклицательный Знак Марк Кнопка - Бесплатная векторная графика на ..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32" y="3068960"/>
            <a:ext cx="1346177" cy="1346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4227" y="1635616"/>
            <a:ext cx="3070188" cy="29455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112193" y="5663979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2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22083" y="2771171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1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97397" y="2771171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3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93836" y="569352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4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9720" y="3935557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5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22" name="Picture 2" descr="Восклицательный Знак Марк Кнопка - Бесплатная векторная графика на ..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3444" y="3069458"/>
            <a:ext cx="1346177" cy="1346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Дорожный знак 3.26 - Подача звукового сигнала запрещена - купить ...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11" y="1811192"/>
            <a:ext cx="2574734" cy="257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Урок 19. берегись автомобиля! - Окружающий мир - 2 класс ...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601" y="522453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50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Город огней: 15 потрясающих снимков ночного Токио с высоты небоскребо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7"/>
          <a:stretch/>
        </p:blipFill>
        <p:spPr bwMode="auto">
          <a:xfrm>
            <a:off x="28818" y="926"/>
            <a:ext cx="1216318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1068" y="196764"/>
            <a:ext cx="118796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Интеллектуально - познавательная</a:t>
            </a: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командная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игра «Дорожный </a:t>
            </a:r>
            <a:r>
              <a:rPr lang="ru-RU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микс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1424" y="1993655"/>
            <a:ext cx="4657044" cy="120032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72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72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ru-RU" sz="72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1858" y="3214908"/>
            <a:ext cx="3044423" cy="83099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4800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ЛОГИКА</a:t>
            </a:r>
            <a:endParaRPr lang="ru-RU" sz="4800" dirty="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96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-57331" y="25516"/>
            <a:ext cx="12241201" cy="70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mirnogotkov.ru/wp-content/uploads/2013/06/mozoli-na-ryka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943" y="506912"/>
            <a:ext cx="4766480" cy="31618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Picture 6" descr="http://skarvit.ru/wp-content/uploads/2013/07/1214911638__glaza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26605" y="4150137"/>
            <a:ext cx="4759786" cy="17938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4818" name="Picture 2" descr="Вскрытие автомобиля в Москв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16" y="1864940"/>
            <a:ext cx="3799699" cy="2642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11669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9793242" y="2087827"/>
            <a:ext cx="2422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15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829920" y="770177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878595" y="1393344"/>
            <a:ext cx="209063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ЛОГИКА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43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-57331" y="25516"/>
            <a:ext cx="12241201" cy="70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mirnogotkov.ru/wp-content/uploads/2013/06/mozoli-na-ryka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943" y="506912"/>
            <a:ext cx="4766480" cy="31618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Picture 6" descr="http://skarvit.ru/wp-content/uploads/2013/07/1214911638__glaza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6062" y="4507530"/>
            <a:ext cx="4759786" cy="17938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4818" name="Picture 2" descr="Вскрытие автомобиля в Москв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16" y="1864940"/>
            <a:ext cx="3799699" cy="2642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11669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9793242" y="2087827"/>
            <a:ext cx="2422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15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829920" y="770177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878595" y="1393344"/>
            <a:ext cx="209063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ЛОГИКА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1384" y="4725144"/>
            <a:ext cx="28840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Открытая дверь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04637" y="3744073"/>
            <a:ext cx="31870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Открытые ладони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66892" y="6343610"/>
            <a:ext cx="2862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Открытые глаза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2" descr="Восклицательный Знак Марк Кнопка - Бесплатная векторная графика на ..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3444" y="3069458"/>
            <a:ext cx="1346177" cy="1346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768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-57331" y="25516"/>
            <a:ext cx="12241201" cy="70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Картинки по запросу СНЕГ ИДЕТ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72"/>
          <a:stretch/>
        </p:blipFill>
        <p:spPr bwMode="auto">
          <a:xfrm>
            <a:off x="211422" y="2363983"/>
            <a:ext cx="4143403" cy="273240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spokoino.ru/i/upload/images/%D0%9A%D0%B0%D0%BA%20%D1%83%D0%B1%D0%B5%D1%80%D0%B5%D1%87%D1%8C%20%D0%BF%D0%B5%D1%88%D0%B5%D1%85%D0%BE%D0%B4%D0%BE%D0%B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3910" y="309172"/>
            <a:ext cx="4085622" cy="314327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7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11669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9793242" y="2087827"/>
            <a:ext cx="2422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16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829920" y="770177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878595" y="1393344"/>
            <a:ext cx="209063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ЛОГИКА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TV a sleep detriment in children, study finds – Harvard Gazett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577" y="3845969"/>
            <a:ext cx="4130487" cy="2751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37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-57331" y="25516"/>
            <a:ext cx="12241201" cy="70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Картинки по запросу СНЕГ ИДЕТ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72"/>
          <a:stretch/>
        </p:blipFill>
        <p:spPr bwMode="auto">
          <a:xfrm>
            <a:off x="211422" y="2363983"/>
            <a:ext cx="4143403" cy="273240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spokoino.ru/i/upload/images/%D0%9A%D0%B0%D0%BA%20%D1%83%D0%B1%D0%B5%D1%80%D0%B5%D1%87%D1%8C%20%D0%BF%D0%B5%D1%88%D0%B5%D1%85%D0%BE%D0%B4%D0%BE%D0%B2.jpg"/>
          <p:cNvPicPr>
            <a:picLocks noChangeAspect="1" noChangeArrowheads="1"/>
          </p:cNvPicPr>
          <p:nvPr/>
        </p:nvPicPr>
        <p:blipFill rotWithShape="1">
          <a:blip r:embed="rId4" cstate="print"/>
          <a:srcRect t="19074"/>
          <a:stretch/>
        </p:blipFill>
        <p:spPr bwMode="auto">
          <a:xfrm>
            <a:off x="4653564" y="350997"/>
            <a:ext cx="4085622" cy="254372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7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11669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9793242" y="2087827"/>
            <a:ext cx="2422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16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829920" y="770177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878595" y="1393344"/>
            <a:ext cx="209063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ЛОГИКА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55440" y="5302992"/>
            <a:ext cx="18382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Снег идет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44139" y="3089693"/>
            <a:ext cx="24706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Мальчик идет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43872" y="6348464"/>
            <a:ext cx="3144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мультфильм 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идет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2" descr="Восклицательный Знак Марк Кнопка - Бесплатная векторная графика на ..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3444" y="3069458"/>
            <a:ext cx="1346177" cy="1346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TV a sleep detriment in children, study finds – Harvard Gazett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834" y="3626760"/>
            <a:ext cx="4115629" cy="2741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261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0" y="-6337"/>
            <a:ext cx="12241201" cy="70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cosmicconvergence.org/wp-content/uploads/2012/05/Stock-Lightning-stock-17004503-1280-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344" y="2137701"/>
            <a:ext cx="4132157" cy="258259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2" name="Picture 4" descr="http://brightwallpapers.com.ua/Uploads/1-9-2014/698866c0-04d1-49de-8791-3e6d54461394/thumb2-feb6e99ad391f1b3c5a9b2248a4121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51638" y="234388"/>
            <a:ext cx="4490768" cy="280831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9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11669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9793242" y="2087827"/>
            <a:ext cx="2422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17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829920" y="770177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878595" y="1393344"/>
            <a:ext cx="209063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ЛОГИКА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35842" name="Picture 2" descr="Самый сильные удары рукой и ногой в мире, самый сильный удар в ..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176" y="3624904"/>
            <a:ext cx="4522937" cy="2907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283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0" y="-6337"/>
            <a:ext cx="12241201" cy="70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cosmicconvergence.org/wp-content/uploads/2012/05/Stock-Lightning-stock-17004503-1280-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344" y="2137701"/>
            <a:ext cx="4132157" cy="258259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2" name="Picture 4" descr="http://brightwallpapers.com.ua/Uploads/1-9-2014/698866c0-04d1-49de-8791-3e6d54461394/thumb2-feb6e99ad391f1b3c5a9b2248a4121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51638" y="234388"/>
            <a:ext cx="4490768" cy="280831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9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11669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9793242" y="2087827"/>
            <a:ext cx="2422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17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829920" y="770177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878595" y="1393344"/>
            <a:ext cx="209063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ЛОГИКА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35842" name="Picture 2" descr="Самый сильные удары рукой и ногой в мире, самый сильный удар в ..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176" y="3624904"/>
            <a:ext cx="4522937" cy="2907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76912" y="5078705"/>
            <a:ext cx="29539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Ударила молния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43872" y="3042700"/>
            <a:ext cx="3274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Ударил свет фар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36779" y="6412331"/>
            <a:ext cx="27510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Ударил  боксер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2" descr="Восклицательный Знак Марк Кнопка - Бесплатная векторная графика на ..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8595" y="3042700"/>
            <a:ext cx="1346177" cy="1346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16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-57331" y="25516"/>
            <a:ext cx="12241201" cy="70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rusalki-in-russia.ru/wp-content/uploads/2015/07/multfilm-pro-rusalku-arijel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0423" y="3303857"/>
            <a:ext cx="4383207" cy="350656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7894" name="Picture 6" descr="Ассоциации: картинка на картинку - Part 2 [Архив] - Страница 49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63" y="2025384"/>
            <a:ext cx="4191778" cy="2841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11669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9793242" y="2087827"/>
            <a:ext cx="2422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18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829920" y="770177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878595" y="1393344"/>
            <a:ext cx="209063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ЛОГИКА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Picture 2" descr="ДЛЯ ЧЕГО ТРИ КРАСНЫХ ФОНАРЯ В ХВОСТЕ ПАССАЖИРСКОГО ПОЕЗДА???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24"/>
          <a:stretch/>
        </p:blipFill>
        <p:spPr bwMode="auto">
          <a:xfrm>
            <a:off x="4680424" y="411882"/>
            <a:ext cx="4383207" cy="2657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074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335360" y="787049"/>
            <a:ext cx="8348233" cy="2425927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-33821" y="-3645"/>
            <a:ext cx="12241201" cy="7029400"/>
            <a:chOff x="-33821" y="-3645"/>
            <a:chExt cx="12241201" cy="7029400"/>
          </a:xfrm>
        </p:grpSpPr>
        <p:pic>
          <p:nvPicPr>
            <p:cNvPr id="7" name="Picture 4" descr="Голубой фон 42 Бесплатная фотография - Public Domain Pictures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566"/>
            <a:stretch/>
          </p:blipFill>
          <p:spPr bwMode="auto">
            <a:xfrm>
              <a:off x="-33821" y="-3645"/>
              <a:ext cx="12241201" cy="7029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9773102" y="796891"/>
              <a:ext cx="1925527" cy="52322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РАУНД 1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400040" y="1415261"/>
              <a:ext cx="2771913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3200" dirty="0">
                  <a:ln>
                    <a:solidFill>
                      <a:srgbClr val="C00000"/>
                    </a:solidFill>
                  </a:ln>
                  <a:solidFill>
                    <a:schemeClr val="bg1"/>
                  </a:solidFill>
                  <a:latin typeface="Arial Black" panose="020B0A04020102020204" pitchFamily="34" charset="0"/>
                </a:rPr>
                <a:t>РАЗМИНКА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671893" y="2120646"/>
              <a:ext cx="250870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Вопрос 1</a:t>
              </a:r>
              <a:endParaRPr lang="ru-RU" sz="40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" name="Прямая соединительная линия 3"/>
            <p:cNvCxnSpPr/>
            <p:nvPr/>
          </p:nvCxnSpPr>
          <p:spPr>
            <a:xfrm>
              <a:off x="9192344" y="0"/>
              <a:ext cx="72008" cy="70257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2" descr="Восклицательный Знак Марк Кнопка - Бесплатная векторная графика на ...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84432" y="3068960"/>
              <a:ext cx="1346177" cy="1346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6" descr="Детям о светофоре и правилах дорожного движения. (с изображениями ...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672" y="2793316"/>
              <a:ext cx="2808312" cy="3883237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Скругленный прямоугольник 19"/>
          <p:cNvSpPr/>
          <p:nvPr/>
        </p:nvSpPr>
        <p:spPr>
          <a:xfrm>
            <a:off x="223490" y="252268"/>
            <a:ext cx="8667799" cy="2384644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567725" y="661184"/>
            <a:ext cx="8138125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Мигающий зелёный – это предупреждение о том, </a:t>
            </a:r>
            <a:endParaRPr lang="ru-RU" sz="2800" dirty="0" smtClean="0"/>
          </a:p>
          <a:p>
            <a:r>
              <a:rPr lang="ru-RU" sz="2800" dirty="0" smtClean="0"/>
              <a:t>что </a:t>
            </a:r>
            <a:r>
              <a:rPr lang="ru-RU" sz="2800" dirty="0"/>
              <a:t>через несколько секунд сигнал светофора </a:t>
            </a:r>
            <a:endParaRPr lang="ru-RU" sz="2800" dirty="0" smtClean="0"/>
          </a:p>
          <a:p>
            <a:r>
              <a:rPr lang="ru-RU" sz="2800" dirty="0" smtClean="0"/>
              <a:t>поменяется. </a:t>
            </a:r>
            <a:r>
              <a:rPr lang="ru-RU" sz="2800" dirty="0"/>
              <a:t>Начинать переход улицы на </a:t>
            </a:r>
            <a:r>
              <a:rPr lang="ru-RU" sz="2800" dirty="0" smtClean="0"/>
              <a:t>мигающий</a:t>
            </a:r>
          </a:p>
          <a:p>
            <a:r>
              <a:rPr lang="ru-RU" sz="2800" dirty="0" smtClean="0"/>
              <a:t>зелёный </a:t>
            </a:r>
            <a:r>
              <a:rPr lang="ru-RU" sz="2800" dirty="0"/>
              <a:t>нельзя</a:t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3278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-57331" y="25516"/>
            <a:ext cx="12241201" cy="70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rusalki-in-russia.ru/wp-content/uploads/2015/07/multfilm-pro-rusalku-arijel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5834" y="3228871"/>
            <a:ext cx="4091706" cy="327336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7894" name="Picture 6" descr="Ассоциации: картинка на картинку - Part 2 [Архив] - Страница 49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63" y="2025384"/>
            <a:ext cx="4191778" cy="2841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11669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9793242" y="2087827"/>
            <a:ext cx="2422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18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829920" y="770177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878595" y="1393344"/>
            <a:ext cx="209063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ЛОГИКА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76912" y="5078705"/>
            <a:ext cx="2248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Хвост мыши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89135" y="2597810"/>
            <a:ext cx="24090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Хвост поезда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09811" y="6463701"/>
            <a:ext cx="2616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Хвост Русалки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2" descr="Восклицательный Знак Марк Кнопка - Бесплатная векторная графика на ..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3444" y="3069458"/>
            <a:ext cx="1346177" cy="1346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ДЛЯ ЧЕГО ТРИ КРАСНЫХ ФОНАРЯ В ХВОСТЕ ПАССАЖИРСКОГО ПОЕЗДА???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24"/>
          <a:stretch/>
        </p:blipFill>
        <p:spPr bwMode="auto">
          <a:xfrm>
            <a:off x="4727203" y="246973"/>
            <a:ext cx="3942525" cy="2389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504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-57331" y="25516"/>
            <a:ext cx="12241201" cy="70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11669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9793242" y="2087827"/>
            <a:ext cx="2422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19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829920" y="770177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878595" y="1393344"/>
            <a:ext cx="209063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ЛОГИКА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8130" name="Picture 2" descr="Знак &quot;Движение пешеходов запрещено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685731"/>
            <a:ext cx="2241098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2" name="Picture 4" descr="Дорожный знак &quot;Движение велосипедов запрещено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282" y="1685731"/>
            <a:ext cx="2259324" cy="319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4" name="Picture 6" descr="Дорожный знак &quot;Въезд запрещен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267" y="1685731"/>
            <a:ext cx="2261450" cy="319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230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-57331" y="25516"/>
            <a:ext cx="12241201" cy="70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Обои абстракция, зеленый, фон картинки на рабочий стол, раздел ...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3" r="25065"/>
          <a:stretch/>
        </p:blipFill>
        <p:spPr bwMode="auto">
          <a:xfrm>
            <a:off x="9408368" y="11669"/>
            <a:ext cx="2783632" cy="7017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9793242" y="2087827"/>
            <a:ext cx="2422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Вопрос 19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829920" y="770177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878595" y="1393344"/>
            <a:ext cx="209063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ЛОГИКА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8130" name="Picture 2" descr="Знак &quot;Движение пешеходов запрещено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685731"/>
            <a:ext cx="2241098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2" name="Picture 4" descr="Дорожный знак &quot;Движение велосипедов запрещено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282" y="1685731"/>
            <a:ext cx="2259324" cy="319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4" name="Picture 6" descr="Дорожный знак &quot;Въезд запрещен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267" y="1685731"/>
            <a:ext cx="2261450" cy="319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99456" y="5366745"/>
            <a:ext cx="6382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ЗАПРЕЩАЮЩИЕ ЗНАКИ КРУГЛЫЕ И КРАСНОГО ЦВЕТА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2" descr="Восклицательный Знак Марк Кнопка - Бесплатная векторная графика на ..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3444" y="3069458"/>
            <a:ext cx="1346177" cy="1346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75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Город огней: 15 потрясающих снимков ночного Токио с высоты небоскребо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7"/>
          <a:stretch/>
        </p:blipFill>
        <p:spPr bwMode="auto">
          <a:xfrm>
            <a:off x="28818" y="926"/>
            <a:ext cx="1216318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7482" y="2933637"/>
            <a:ext cx="8496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ДОРОЖНЫЙ</a:t>
            </a:r>
          </a:p>
          <a:p>
            <a:r>
              <a:rPr lang="ru-RU" sz="7200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МИКС </a:t>
            </a:r>
            <a:endParaRPr lang="ru-RU" sz="7200" dirty="0">
              <a:ln>
                <a:solidFill>
                  <a:srgbClr val="C00000"/>
                </a:solidFill>
              </a:ln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7482" y="188640"/>
            <a:ext cx="88491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Интеллектуально - познавательная </a:t>
            </a: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командная 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игра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7368" y="1733308"/>
            <a:ext cx="5929828" cy="120032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72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итоги игры</a:t>
            </a:r>
            <a:endParaRPr lang="ru-RU" sz="72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60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8" name="Picture 6" descr="Воздушные шарики Улыбка (Смайлы) - купить с доставкой в Спб г 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62" t="43796" r="30249"/>
          <a:stretch/>
        </p:blipFill>
        <p:spPr bwMode="auto">
          <a:xfrm>
            <a:off x="8976320" y="1068668"/>
            <a:ext cx="2703946" cy="397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1078894"/>
            <a:ext cx="2964652" cy="40062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22" y="1071389"/>
            <a:ext cx="3955824" cy="39558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5360" y="5229200"/>
            <a:ext cx="3951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ОТЛИЧНО РАБОТАЛИ</a:t>
            </a:r>
            <a:endParaRPr lang="ru-RU" sz="2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83832" y="5229200"/>
            <a:ext cx="4293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6600"/>
                </a:solidFill>
                <a:latin typeface="Arial Black" panose="020B0A04020102020204" pitchFamily="34" charset="0"/>
              </a:rPr>
              <a:t>ХОРОШО СПРАВИЛИСЬ</a:t>
            </a:r>
            <a:endParaRPr lang="ru-RU" sz="2400" dirty="0">
              <a:solidFill>
                <a:srgbClr val="0066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48328" y="5215604"/>
            <a:ext cx="29530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3399"/>
                </a:solidFill>
                <a:latin typeface="Arial Black" panose="020B0A04020102020204" pitchFamily="34" charset="0"/>
              </a:rPr>
              <a:t>БЫЛО СЛОЖНО</a:t>
            </a:r>
            <a:endParaRPr lang="ru-RU" sz="2400" dirty="0">
              <a:solidFill>
                <a:srgbClr val="003399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3632" y="182845"/>
            <a:ext cx="63321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КОМАНДНЫЙ ШАРИК УСПЕХА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95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6" name="Picture 6" descr="Город огней: 15 потрясающих снимков ночного Токио с высоты небоскребо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7"/>
          <a:stretch/>
        </p:blipFill>
        <p:spPr bwMode="auto">
          <a:xfrm>
            <a:off x="43553" y="0"/>
            <a:ext cx="1216318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1384" y="1988840"/>
            <a:ext cx="9324989" cy="156966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4800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СОБЛЮДАЙТЕ ПРАВИЛА</a:t>
            </a:r>
          </a:p>
          <a:p>
            <a:r>
              <a:rPr lang="ru-RU" sz="4800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ДОРОЖНОГО ДВИЖЕНИЯ!</a:t>
            </a:r>
            <a:endParaRPr lang="ru-RU" sz="4800" dirty="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3352" y="209590"/>
            <a:ext cx="12095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Интеллектуально - познавательная </a:t>
            </a: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командная 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игра «Дорожный </a:t>
            </a:r>
            <a:r>
              <a:rPr lang="ru-RU" sz="2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микс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5283" y="4221088"/>
            <a:ext cx="6939720" cy="83099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480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СПАСИБО ЗА ИГРУ!</a:t>
            </a:r>
            <a:endParaRPr lang="ru-RU" sz="4800" dirty="0">
              <a:ln>
                <a:solidFill>
                  <a:schemeClr val="bg1"/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08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-33821" y="-3645"/>
            <a:ext cx="12241201" cy="7029400"/>
            <a:chOff x="-33821" y="-3645"/>
            <a:chExt cx="12241201" cy="7029400"/>
          </a:xfrm>
        </p:grpSpPr>
        <p:pic>
          <p:nvPicPr>
            <p:cNvPr id="7" name="Picture 4" descr="Голубой фон 42 Бесплатная фотография - Public Domain Pictures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566"/>
            <a:stretch/>
          </p:blipFill>
          <p:spPr bwMode="auto">
            <a:xfrm>
              <a:off x="-33821" y="-3645"/>
              <a:ext cx="12241201" cy="7029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082" name="Picture 2" descr="http://www.lipetskmedia.ru/image/1%20(2)(4).jpg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5041" t="6544" r="12144" b="5118"/>
            <a:stretch/>
          </p:blipFill>
          <p:spPr bwMode="auto">
            <a:xfrm>
              <a:off x="695400" y="548680"/>
              <a:ext cx="8280920" cy="5832648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" name="Прямоугольник 3"/>
            <p:cNvSpPr/>
            <p:nvPr/>
          </p:nvSpPr>
          <p:spPr>
            <a:xfrm>
              <a:off x="6015275" y="3511055"/>
              <a:ext cx="792088" cy="78204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 rot="151862">
              <a:off x="5980976" y="3438930"/>
              <a:ext cx="643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dirty="0" smtClean="0">
                  <a:solidFill>
                    <a:srgbClr val="FF6161"/>
                  </a:solidFill>
                  <a:latin typeface="Arial Black" panose="020B0A04020102020204" pitchFamily="34" charset="0"/>
                </a:rPr>
                <a:t>1</a:t>
              </a:r>
              <a:endParaRPr lang="ru-RU" sz="4800" dirty="0">
                <a:solidFill>
                  <a:srgbClr val="FF616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558096" y="2116792"/>
              <a:ext cx="245580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Вопрос</a:t>
              </a:r>
              <a:r>
                <a:rPr lang="ru-RU" sz="4000" b="1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</a:rPr>
                <a:t> 2</a:t>
              </a:r>
              <a:endParaRPr lang="ru-RU" sz="40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708571" y="802996"/>
              <a:ext cx="1925527" cy="52322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РАУНД 1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400040" y="1415261"/>
              <a:ext cx="2771913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3200" dirty="0">
                  <a:ln>
                    <a:solidFill>
                      <a:srgbClr val="C00000"/>
                    </a:solidFill>
                  </a:ln>
                  <a:solidFill>
                    <a:schemeClr val="bg1"/>
                  </a:solidFill>
                  <a:latin typeface="Arial Black" panose="020B0A04020102020204" pitchFamily="34" charset="0"/>
                </a:rPr>
                <a:t>РАЗМИНКА</a:t>
              </a:r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>
              <a:off x="9264352" y="116632"/>
              <a:ext cx="0" cy="69091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3218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Голубой фон 42 Бесплатная фотография - Public Domain Pictures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66"/>
          <a:stretch/>
        </p:blipFill>
        <p:spPr bwMode="auto">
          <a:xfrm>
            <a:off x="-33821" y="-3645"/>
            <a:ext cx="12241201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9671893" y="2120646"/>
            <a:ext cx="21627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Вопрос 2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08571" y="802996"/>
            <a:ext cx="1925527" cy="52322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8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РАУНД 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400040" y="1415261"/>
            <a:ext cx="2771913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РАЗМИНКА</a:t>
            </a:r>
          </a:p>
        </p:txBody>
      </p:sp>
      <p:pic>
        <p:nvPicPr>
          <p:cNvPr id="9" name="Picture 2" descr="http://www.lipetskmedia.ru/image/1%20(2)(4).jpg"/>
          <p:cNvPicPr>
            <a:picLocks noChangeAspect="1" noChangeArrowheads="1"/>
          </p:cNvPicPr>
          <p:nvPr/>
        </p:nvPicPr>
        <p:blipFill rotWithShape="1">
          <a:blip r:embed="rId3" cstate="print"/>
          <a:srcRect l="2443" t="5435" r="14120" b="6521"/>
          <a:stretch/>
        </p:blipFill>
        <p:spPr bwMode="auto">
          <a:xfrm>
            <a:off x="407368" y="476672"/>
            <a:ext cx="8280920" cy="583264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098" name="Picture 2" descr="Восклицательный Знак Марк Кнопка - Бесплатная векторная графика на ..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32" y="3068960"/>
            <a:ext cx="1346177" cy="1346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9264352" y="116632"/>
            <a:ext cx="0" cy="690912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975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-52314" y="-54576"/>
            <a:ext cx="12241201" cy="7116795"/>
            <a:chOff x="-52314" y="-54576"/>
            <a:chExt cx="12241201" cy="7116795"/>
          </a:xfrm>
        </p:grpSpPr>
        <p:pic>
          <p:nvPicPr>
            <p:cNvPr id="7" name="Picture 4" descr="Голубой фон 42 Бесплатная фотография - Public Domain Pictures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566"/>
            <a:stretch/>
          </p:blipFill>
          <p:spPr bwMode="auto">
            <a:xfrm>
              <a:off x="-52314" y="-54576"/>
              <a:ext cx="12241201" cy="7029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9531646" y="2089081"/>
              <a:ext cx="250870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Вопрос 3</a:t>
              </a:r>
              <a:endParaRPr lang="ru-RU" sz="40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708571" y="802996"/>
              <a:ext cx="1925527" cy="52322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РАУНД 1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400040" y="1415261"/>
              <a:ext cx="2771913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3200" dirty="0">
                  <a:ln>
                    <a:solidFill>
                      <a:srgbClr val="C00000"/>
                    </a:solidFill>
                  </a:ln>
                  <a:solidFill>
                    <a:schemeClr val="bg1"/>
                  </a:solidFill>
                  <a:latin typeface="Arial Black" panose="020B0A04020102020204" pitchFamily="34" charset="0"/>
                </a:rPr>
                <a:t>РАЗМИНКА</a:t>
              </a:r>
            </a:p>
          </p:txBody>
        </p:sp>
        <p:cxnSp>
          <p:nvCxnSpPr>
            <p:cNvPr id="13" name="Прямая соединительная линия 12"/>
            <p:cNvCxnSpPr/>
            <p:nvPr/>
          </p:nvCxnSpPr>
          <p:spPr>
            <a:xfrm>
              <a:off x="9192344" y="32819"/>
              <a:ext cx="72008" cy="7029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182" name="Picture 14" descr="Скорая помощь 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0306" y="760898"/>
              <a:ext cx="4523579" cy="3528392"/>
            </a:xfrm>
            <a:prstGeom prst="ellipse">
              <a:avLst/>
            </a:prstGeom>
            <a:ln w="63500" cap="rnd">
              <a:solidFill>
                <a:srgbClr val="00206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84" name="Picture 16" descr="Ulefone S11 1/16Gb Twilight 6937748733034, купить мобильный ...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06" r="25807"/>
            <a:stretch/>
          </p:blipFill>
          <p:spPr bwMode="auto">
            <a:xfrm>
              <a:off x="553893" y="1427027"/>
              <a:ext cx="2461675" cy="51298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86" name="Picture 18" descr="Картинки с вопросительным знаком» — карточка пользователя Юлия в ...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3432" y="3117177"/>
              <a:ext cx="1563171" cy="15631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6284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-96002" y="32819"/>
            <a:ext cx="12267955" cy="7029400"/>
            <a:chOff x="-96002" y="32819"/>
            <a:chExt cx="12267955" cy="7029400"/>
          </a:xfrm>
        </p:grpSpPr>
        <p:pic>
          <p:nvPicPr>
            <p:cNvPr id="7" name="Picture 4" descr="Голубой фон 42 Бесплатная фотография - Public Domain Pictures"/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566"/>
            <a:stretch/>
          </p:blipFill>
          <p:spPr bwMode="auto">
            <a:xfrm>
              <a:off x="-96002" y="32819"/>
              <a:ext cx="12241201" cy="7029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9671893" y="2120646"/>
              <a:ext cx="216277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Вопрос 3</a:t>
              </a:r>
              <a:endParaRPr lang="ru-RU" sz="40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708571" y="802996"/>
              <a:ext cx="1925527" cy="52322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2800" dirty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latin typeface="Arial Black" panose="020B0A04020102020204" pitchFamily="34" charset="0"/>
                </a:rPr>
                <a:t>РАУНД 1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400040" y="1415261"/>
              <a:ext cx="2771913" cy="584775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3200" dirty="0">
                  <a:ln>
                    <a:solidFill>
                      <a:srgbClr val="FF0000"/>
                    </a:solidFill>
                  </a:ln>
                  <a:solidFill>
                    <a:schemeClr val="bg1"/>
                  </a:solidFill>
                  <a:latin typeface="Arial Black" panose="020B0A04020102020204" pitchFamily="34" charset="0"/>
                </a:rPr>
                <a:t>РАЗМИНКА</a:t>
              </a:r>
            </a:p>
          </p:txBody>
        </p:sp>
        <p:pic>
          <p:nvPicPr>
            <p:cNvPr id="8194" name="Picture 2" descr="Скорая помощь: следуйте указаниям диспетчера - Тюменская линия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5339" b="95893" l="274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5" t="7342" r="66854" b="9401"/>
            <a:stretch/>
          </p:blipFill>
          <p:spPr bwMode="auto">
            <a:xfrm>
              <a:off x="479376" y="1982514"/>
              <a:ext cx="2232248" cy="446449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551384" y="720974"/>
              <a:ext cx="49455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dirty="0" smtClean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Arial Black" panose="020B0A04020102020204" pitchFamily="34" charset="0"/>
                </a:rPr>
                <a:t>СКОРАЯ ПОМОЩЬ</a:t>
              </a:r>
              <a:endParaRPr lang="ru-RU" sz="3600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endParaRPr>
            </a:p>
          </p:txBody>
        </p:sp>
        <p:sp>
          <p:nvSpPr>
            <p:cNvPr id="4" name="Скругленный прямоугольник 3"/>
            <p:cNvSpPr/>
            <p:nvPr/>
          </p:nvSpPr>
          <p:spPr>
            <a:xfrm>
              <a:off x="2999656" y="1982514"/>
              <a:ext cx="5400600" cy="446449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729023" y="2098748"/>
              <a:ext cx="37937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Главная информация</a:t>
              </a:r>
              <a:endPara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>
              <a:off x="9192344" y="32819"/>
              <a:ext cx="72008" cy="7029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196" name="Picture 4" descr="Скорая помощь: следуйте указаниям диспетчера - Тюменская линия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76" t="24838" r="57539" b="41011"/>
            <a:stretch/>
          </p:blipFill>
          <p:spPr bwMode="auto">
            <a:xfrm>
              <a:off x="3431704" y="2996952"/>
              <a:ext cx="864096" cy="2376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4405003" y="3089365"/>
              <a:ext cx="21839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Куда ехать?</a:t>
              </a:r>
              <a:endParaRPr lang="ru-RU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405002" y="3900631"/>
              <a:ext cx="28232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Что случилось?</a:t>
              </a:r>
              <a:endParaRPr lang="ru-RU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05003" y="4650600"/>
              <a:ext cx="37690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Кому нужна помощь?</a:t>
              </a:r>
              <a:endParaRPr lang="ru-RU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Picture 2" descr="Восклицательный Знак Марк Кнопка - Бесплатная векторная графика на ...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84432" y="3068960"/>
              <a:ext cx="1346177" cy="1346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3525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96002" y="32819"/>
            <a:ext cx="12267955" cy="7029400"/>
            <a:chOff x="-96002" y="32819"/>
            <a:chExt cx="12267955" cy="7029400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-96002" y="32819"/>
              <a:ext cx="12267955" cy="7029400"/>
              <a:chOff x="-96002" y="32819"/>
              <a:chExt cx="12267955" cy="7029400"/>
            </a:xfrm>
          </p:grpSpPr>
          <p:pic>
            <p:nvPicPr>
              <p:cNvPr id="7" name="Picture 4" descr="Голубой фон 42 Бесплатная фотография - Public Domain Pictures"/>
              <p:cNvPicPr>
                <a:picLocks noChangeAspect="1" noChangeArrowheads="1"/>
              </p:cNvPicPr>
              <p:nvPr/>
            </p:nvPicPr>
            <p:blipFill rotWithShape="1">
              <a:blip r:embed="rId2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566"/>
              <a:stretch/>
            </p:blipFill>
            <p:spPr bwMode="auto">
              <a:xfrm>
                <a:off x="-96002" y="32819"/>
                <a:ext cx="12241201" cy="70294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9671893" y="2120646"/>
                <a:ext cx="216277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000" b="1" dirty="0" smtClean="0">
                    <a:ln>
                      <a:solidFill>
                        <a:schemeClr val="bg1"/>
                      </a:solidFill>
                    </a:ln>
                    <a:solidFill>
                      <a:srgbClr val="C00000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</a:rPr>
                  <a:t>Вопрос 4</a:t>
                </a:r>
                <a:endParaRPr lang="ru-RU" sz="4000" b="1" dirty="0">
                  <a:ln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9708571" y="802996"/>
                <a:ext cx="1925527" cy="523220"/>
              </a:xfrm>
              <a:prstGeom prst="rect">
                <a:avLst/>
              </a:prstGeom>
              <a:noFill/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r>
                  <a:rPr lang="ru-RU" sz="2800" dirty="0">
                    <a:ln>
                      <a:solidFill>
                        <a:schemeClr val="bg1"/>
                      </a:solidFill>
                    </a:ln>
                    <a:solidFill>
                      <a:srgbClr val="C00000"/>
                    </a:solidFill>
                    <a:latin typeface="Arial Black" panose="020B0A04020102020204" pitchFamily="34" charset="0"/>
                  </a:rPr>
                  <a:t>РАУНД 1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9400040" y="1415261"/>
                <a:ext cx="2771913" cy="584775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:r>
                  <a:rPr lang="ru-RU" sz="3200" dirty="0">
                    <a:ln>
                      <a:solidFill>
                        <a:srgbClr val="FF0000"/>
                      </a:solidFill>
                    </a:ln>
                    <a:solidFill>
                      <a:schemeClr val="bg1"/>
                    </a:solidFill>
                    <a:latin typeface="Arial Black" panose="020B0A04020102020204" pitchFamily="34" charset="0"/>
                  </a:rPr>
                  <a:t>РАЗМИНКА</a:t>
                </a:r>
              </a:p>
            </p:txBody>
          </p:sp>
          <p:cxnSp>
            <p:nvCxnSpPr>
              <p:cNvPr id="6" name="Прямая соединительная линия 5"/>
              <p:cNvCxnSpPr/>
              <p:nvPr/>
            </p:nvCxnSpPr>
            <p:spPr>
              <a:xfrm>
                <a:off x="9192344" y="32819"/>
                <a:ext cx="72008" cy="70294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/>
            <p:cNvSpPr txBox="1"/>
            <p:nvPr/>
          </p:nvSpPr>
          <p:spPr>
            <a:xfrm>
              <a:off x="2711624" y="4619629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dirty="0">
                  <a:solidFill>
                    <a:srgbClr val="FF0000"/>
                  </a:solidFill>
                  <a:latin typeface="Arial Black" pitchFamily="34" charset="0"/>
                </a:rPr>
                <a:t>3.</a:t>
              </a:r>
            </a:p>
          </p:txBody>
        </p:sp>
        <p:pic>
          <p:nvPicPr>
            <p:cNvPr id="16" name="Picture 2" descr="http://img-fotki.yandex.ru/get/9260/16969765.218/0_8e373_4faf624a_orig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14301" y="573617"/>
              <a:ext cx="1465695" cy="32654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540851" y="1584537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dirty="0">
                  <a:solidFill>
                    <a:srgbClr val="FF0000"/>
                  </a:solidFill>
                  <a:latin typeface="Arial Black" pitchFamily="34" charset="0"/>
                </a:rPr>
                <a:t>1.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794230" y="1584536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800" dirty="0">
                  <a:solidFill>
                    <a:srgbClr val="FF0000"/>
                  </a:solidFill>
                  <a:latin typeface="Arial Black" pitchFamily="34" charset="0"/>
                </a:rPr>
                <a:t>2.</a:t>
              </a:r>
            </a:p>
          </p:txBody>
        </p:sp>
        <p:pic>
          <p:nvPicPr>
            <p:cNvPr id="9226" name="Picture 10" descr="mcsundae #mcsundaechocolate #yummy #mcdonalds #schokolade ...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1497" y="1379219"/>
              <a:ext cx="1880408" cy="2459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28" name="Picture 12" descr="Мороженое 48 КОПЕЕК® Пломбир Эскимо | Nestlé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8546" y="3318742"/>
              <a:ext cx="1665793" cy="3539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34" name="Picture 18" descr="Палочка для мороженого и эскимо деревянная 104х9,6х1.5 мм (по ...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4266" y="3068960"/>
              <a:ext cx="1342390" cy="1342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2176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5526</TotalTime>
  <Words>477</Words>
  <Application>Microsoft Office PowerPoint</Application>
  <PresentationFormat>Широкоэкранный</PresentationFormat>
  <Paragraphs>226</Paragraphs>
  <Slides>45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9" baseType="lpstr">
      <vt:lpstr>Arial</vt:lpstr>
      <vt:lpstr>Arial Black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Larisa</cp:lastModifiedBy>
  <cp:revision>162</cp:revision>
  <dcterms:created xsi:type="dcterms:W3CDTF">2016-12-17T11:05:52Z</dcterms:created>
  <dcterms:modified xsi:type="dcterms:W3CDTF">2020-06-22T19:46:55Z</dcterms:modified>
</cp:coreProperties>
</file>