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Женщины</c:v>
                </c:pt>
                <c:pt idx="1">
                  <c:v>Мужчины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0.66000000000000081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Женщины</c:v>
                </c:pt>
                <c:pt idx="1">
                  <c:v>Мужчины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0.44000000000000028</c:v>
                </c:pt>
              </c:numCache>
            </c:numRef>
          </c:val>
        </c:ser>
        <c:axId val="90387200"/>
        <c:axId val="90388736"/>
      </c:barChart>
      <c:catAx>
        <c:axId val="90387200"/>
        <c:scaling>
          <c:orientation val="minMax"/>
        </c:scaling>
        <c:axPos val="b"/>
        <c:tickLblPos val="nextTo"/>
        <c:crossAx val="90388736"/>
        <c:crosses val="autoZero"/>
        <c:auto val="1"/>
        <c:lblAlgn val="ctr"/>
        <c:lblOffset val="100"/>
      </c:catAx>
      <c:valAx>
        <c:axId val="90388736"/>
        <c:scaling>
          <c:orientation val="minMax"/>
        </c:scaling>
        <c:axPos val="l"/>
        <c:majorGridlines/>
        <c:numFmt formatCode="0%" sourceLinked="1"/>
        <c:tickLblPos val="nextTo"/>
        <c:crossAx val="9038720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3 года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8 респондентов</c:v>
                </c:pt>
                <c:pt idx="1">
                  <c:v>2 респондента</c:v>
                </c:pt>
                <c:pt idx="2">
                  <c:v>5 респондента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0.53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 год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8 респондентов</c:v>
                </c:pt>
                <c:pt idx="1">
                  <c:v>2 респондента</c:v>
                </c:pt>
                <c:pt idx="2">
                  <c:v>5 респондента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0.13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6 мес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8 респондентов</c:v>
                </c:pt>
                <c:pt idx="1">
                  <c:v>2 респондента</c:v>
                </c:pt>
                <c:pt idx="2">
                  <c:v>5 респондента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0.3300000000000004</c:v>
                </c:pt>
              </c:numCache>
            </c:numRef>
          </c:val>
        </c:ser>
        <c:axId val="109682048"/>
        <c:axId val="109700224"/>
      </c:barChart>
      <c:catAx>
        <c:axId val="109682048"/>
        <c:scaling>
          <c:orientation val="minMax"/>
        </c:scaling>
        <c:axPos val="b"/>
        <c:tickLblPos val="nextTo"/>
        <c:crossAx val="109700224"/>
        <c:crosses val="autoZero"/>
        <c:auto val="1"/>
        <c:lblAlgn val="ctr"/>
        <c:lblOffset val="100"/>
      </c:catAx>
      <c:valAx>
        <c:axId val="109700224"/>
        <c:scaling>
          <c:orientation val="minMax"/>
        </c:scaling>
        <c:axPos val="l"/>
        <c:majorGridlines/>
        <c:numFmt formatCode="0%" sourceLinked="1"/>
        <c:tickLblPos val="nextTo"/>
        <c:crossAx val="10968204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Традиционная</c:v>
                </c:pt>
                <c:pt idx="1">
                  <c:v>Нетрадиционная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0.46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Традиционная</c:v>
                </c:pt>
                <c:pt idx="1">
                  <c:v>Нетрадиционная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0.54</c:v>
                </c:pt>
              </c:numCache>
            </c:numRef>
          </c:val>
        </c:ser>
        <c:axId val="109819392"/>
        <c:axId val="109820928"/>
      </c:barChart>
      <c:catAx>
        <c:axId val="109819392"/>
        <c:scaling>
          <c:orientation val="minMax"/>
        </c:scaling>
        <c:axPos val="b"/>
        <c:tickLblPos val="nextTo"/>
        <c:crossAx val="109820928"/>
        <c:crosses val="autoZero"/>
        <c:auto val="1"/>
        <c:lblAlgn val="ctr"/>
        <c:lblOffset val="100"/>
      </c:catAx>
      <c:valAx>
        <c:axId val="109820928"/>
        <c:scaling>
          <c:orientation val="minMax"/>
        </c:scaling>
        <c:axPos val="l"/>
        <c:majorGridlines/>
        <c:numFmt formatCode="0%" sourceLinked="1"/>
        <c:tickLblPos val="nextTo"/>
        <c:crossAx val="1098193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боли в суставах</c:v>
                </c:pt>
                <c:pt idx="1">
                  <c:v>артериальная гипертензия </c:v>
                </c:pt>
                <c:pt idx="2">
                  <c:v>головные боли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0.3300000000000004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боли в суставах</c:v>
                </c:pt>
                <c:pt idx="1">
                  <c:v>артериальная гипертензия </c:v>
                </c:pt>
                <c:pt idx="2">
                  <c:v>головные боли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0.4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боли в суставах</c:v>
                </c:pt>
                <c:pt idx="1">
                  <c:v>артериальная гипертензия </c:v>
                </c:pt>
                <c:pt idx="2">
                  <c:v>головные боли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2" formatCode="0%">
                  <c:v>0.26</c:v>
                </c:pt>
              </c:numCache>
            </c:numRef>
          </c:val>
        </c:ser>
        <c:axId val="109889792"/>
        <c:axId val="109895680"/>
      </c:barChart>
      <c:catAx>
        <c:axId val="109889792"/>
        <c:scaling>
          <c:orientation val="minMax"/>
        </c:scaling>
        <c:axPos val="b"/>
        <c:tickLblPos val="nextTo"/>
        <c:crossAx val="109895680"/>
        <c:crosses val="autoZero"/>
        <c:auto val="1"/>
        <c:lblAlgn val="ctr"/>
        <c:lblOffset val="100"/>
      </c:catAx>
      <c:valAx>
        <c:axId val="109895680"/>
        <c:scaling>
          <c:orientation val="minMax"/>
        </c:scaling>
        <c:axPos val="l"/>
        <c:majorGridlines/>
        <c:numFmt formatCode="0%" sourceLinked="1"/>
        <c:tickLblPos val="nextTo"/>
        <c:crossAx val="1098897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0%">
                  <c:v>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Лист1!$C$2:$C$5</c:f>
              <c:numCache>
                <c:formatCode>0%</c:formatCode>
                <c:ptCount val="4"/>
                <c:pt idx="1">
                  <c:v>0.2</c:v>
                </c:pt>
              </c:numCache>
            </c:numRef>
          </c:val>
        </c:ser>
        <c:axId val="122903936"/>
        <c:axId val="122713216"/>
      </c:barChart>
      <c:catAx>
        <c:axId val="122903936"/>
        <c:scaling>
          <c:orientation val="minMax"/>
        </c:scaling>
        <c:axPos val="b"/>
        <c:tickLblPos val="nextTo"/>
        <c:crossAx val="122713216"/>
        <c:crosses val="autoZero"/>
        <c:auto val="1"/>
        <c:lblAlgn val="ctr"/>
        <c:lblOffset val="100"/>
      </c:catAx>
      <c:valAx>
        <c:axId val="122713216"/>
        <c:scaling>
          <c:orientation val="minMax"/>
        </c:scaling>
        <c:axPos val="l"/>
        <c:majorGridlines/>
        <c:numFmt formatCode="0%" sourceLinked="1"/>
        <c:tickLblPos val="nextTo"/>
        <c:crossAx val="12290393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9AC8C1B-C529-4AF6-92E6-C2103A72C928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7932BAA-F5D6-4164-9221-17436764A7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85927"/>
            <a:ext cx="7772400" cy="1814524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Оздоровление с помощью конского волоса в культуре народов Саха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3886200"/>
            <a:ext cx="4786346" cy="17526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Иванова Клара </a:t>
            </a:r>
            <a:r>
              <a:rPr lang="ru-RU" sz="2900" dirty="0" err="1">
                <a:latin typeface="Times New Roman" pitchFamily="18" charset="0"/>
                <a:cs typeface="Times New Roman" pitchFamily="18" charset="0"/>
              </a:rPr>
              <a:t>Гаврильевна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Библиотекарь </a:t>
            </a:r>
          </a:p>
          <a:p>
            <a:pPr algn="r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Алексеева Елена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Геннадиевна</a:t>
            </a:r>
            <a:endParaRPr lang="en-US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Преподаватель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УД «Основы патологии» 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785926"/>
          <a:ext cx="8229600" cy="4340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2910" y="500042"/>
            <a:ext cx="75009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Какие  болезни можно вылечить нетрадиционным методом лечения  из «конского волоса»?</a:t>
            </a:r>
          </a:p>
          <a:p>
            <a:pPr algn="just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Помогло ли Вам лечение из конского волоса?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заключении следует отметить, что скотоводство играла очень большую роль в жизни наших предков. Лошадь служила не только пищей и одеждой, но и была прекрасным средством лечения от различных болезней. По нашему наблюдению, здоровье людей, которые лечились с помощью конского волоса и гривы, значительно улучшилось по сравнению с теми, кто применял сильнодействующие, дорогостоящие препараты. Хотелось бы, чтобы этот метод знали не только люди старшего поколения, но и молодежь.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Новая папка (2)\IMG-20180228-WA00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7" y="571481"/>
            <a:ext cx="4191030" cy="3143272"/>
          </a:xfrm>
          <a:prstGeom prst="rect">
            <a:avLst/>
          </a:prstGeom>
          <a:noFill/>
        </p:spPr>
      </p:pic>
      <p:pic>
        <p:nvPicPr>
          <p:cNvPr id="3075" name="Picture 3" descr="C:\Users\Администратор\Desktop\Новая папка (2)\IMG-20180228-WA00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071810"/>
            <a:ext cx="4024297" cy="3018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Новая папка (2)\IMG-20180228-WA001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4773092" cy="3579819"/>
          </a:xfrm>
          <a:prstGeom prst="rect">
            <a:avLst/>
          </a:prstGeom>
          <a:noFill/>
        </p:spPr>
      </p:pic>
      <p:pic>
        <p:nvPicPr>
          <p:cNvPr id="2051" name="Picture 3" descr="C:\Users\Администратор\Desktop\Новая папка (2)\IMG-20180228-WA000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857496"/>
            <a:ext cx="3581186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Новая папка (2)\IMG-20180228-WA000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3394472" cy="4525962"/>
          </a:xfrm>
          <a:prstGeom prst="rect">
            <a:avLst/>
          </a:prstGeom>
          <a:noFill/>
        </p:spPr>
      </p:pic>
      <p:pic>
        <p:nvPicPr>
          <p:cNvPr id="1027" name="Picture 3" descr="C:\Users\Администратор\Desktop\Новая папка (2)\IMG-20180228-WA0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00174"/>
            <a:ext cx="3952860" cy="4500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sakha.ysia.ru/wp-content/uploads/2016/03/IMG_0093-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04800" y="2563653"/>
            <a:ext cx="4191000" cy="2797493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err="1" smtClean="0"/>
              <a:t>Сэттэ</a:t>
            </a:r>
            <a:r>
              <a:rPr lang="ru-RU" i="1" dirty="0" smtClean="0"/>
              <a:t> </a:t>
            </a:r>
            <a:r>
              <a:rPr lang="ru-RU" i="1" dirty="0" err="1" smtClean="0"/>
              <a:t>уон</a:t>
            </a:r>
            <a:r>
              <a:rPr lang="ru-RU" i="1" dirty="0" smtClean="0"/>
              <a:t> </a:t>
            </a:r>
            <a:r>
              <a:rPr lang="ru-RU" i="1" dirty="0" err="1" smtClean="0"/>
              <a:t>быластаах</a:t>
            </a:r>
            <a:endParaRPr lang="ru-RU" dirty="0" smtClean="0"/>
          </a:p>
          <a:p>
            <a:pPr>
              <a:buNone/>
            </a:pPr>
            <a:r>
              <a:rPr lang="ru-RU" i="1" dirty="0" err="1" smtClean="0"/>
              <a:t>Сиэлинэн</a:t>
            </a:r>
            <a:r>
              <a:rPr lang="ru-RU" i="1" dirty="0" smtClean="0"/>
              <a:t> </a:t>
            </a:r>
            <a:r>
              <a:rPr lang="ru-RU" i="1" dirty="0" err="1" smtClean="0"/>
              <a:t>хатан</a:t>
            </a:r>
            <a:r>
              <a:rPr lang="ru-RU" i="1" dirty="0" smtClean="0"/>
              <a:t> </a:t>
            </a:r>
            <a:r>
              <a:rPr lang="ru-RU" i="1" dirty="0" err="1" smtClean="0"/>
              <a:t>онорбут</a:t>
            </a:r>
            <a:endParaRPr lang="ru-RU" dirty="0" smtClean="0"/>
          </a:p>
          <a:p>
            <a:pPr>
              <a:buNone/>
            </a:pPr>
            <a:r>
              <a:rPr lang="ru-RU" i="1" dirty="0" err="1" smtClean="0"/>
              <a:t>Сэлэбит</a:t>
            </a:r>
            <a:r>
              <a:rPr lang="ru-RU" i="1" dirty="0" smtClean="0"/>
              <a:t> </a:t>
            </a:r>
            <a:r>
              <a:rPr lang="ru-RU" i="1" dirty="0" err="1" smtClean="0"/>
              <a:t>быатын</a:t>
            </a:r>
            <a:endParaRPr lang="ru-RU" dirty="0" smtClean="0"/>
          </a:p>
          <a:p>
            <a:pPr>
              <a:buNone/>
            </a:pPr>
            <a:r>
              <a:rPr lang="ru-RU" i="1" dirty="0" err="1" smtClean="0"/>
              <a:t>Сэргэттэн</a:t>
            </a:r>
            <a:r>
              <a:rPr lang="ru-RU" i="1" dirty="0" smtClean="0"/>
              <a:t> </a:t>
            </a:r>
            <a:r>
              <a:rPr lang="ru-RU" i="1" dirty="0" err="1" smtClean="0"/>
              <a:t>сэргэтигэр</a:t>
            </a:r>
            <a:r>
              <a:rPr lang="ru-RU" i="1" dirty="0" smtClean="0"/>
              <a:t> </a:t>
            </a:r>
            <a:r>
              <a:rPr lang="ru-RU" i="1" dirty="0" err="1" smtClean="0"/>
              <a:t>эрийэн</a:t>
            </a:r>
            <a:r>
              <a:rPr lang="ru-RU" i="1" dirty="0" smtClean="0"/>
              <a:t>,</a:t>
            </a:r>
            <a:endParaRPr lang="ru-RU" dirty="0" smtClean="0"/>
          </a:p>
          <a:p>
            <a:pPr>
              <a:buNone/>
            </a:pPr>
            <a:r>
              <a:rPr lang="ru-RU" i="1" dirty="0" err="1" smtClean="0"/>
              <a:t>Сиэллээн</a:t>
            </a:r>
            <a:r>
              <a:rPr lang="ru-RU" i="1" dirty="0" smtClean="0"/>
              <a:t> </a:t>
            </a:r>
            <a:r>
              <a:rPr lang="ru-RU" i="1" dirty="0" err="1" smtClean="0"/>
              <a:t>ситэрэн</a:t>
            </a:r>
            <a:r>
              <a:rPr lang="ru-RU" i="1" dirty="0" smtClean="0"/>
              <a:t>,</a:t>
            </a:r>
            <a:endParaRPr lang="ru-RU" dirty="0" smtClean="0"/>
          </a:p>
          <a:p>
            <a:pPr>
              <a:buNone/>
            </a:pPr>
            <a:r>
              <a:rPr lang="ru-RU" i="1" dirty="0" err="1" smtClean="0"/>
              <a:t>Сиэр</a:t>
            </a:r>
            <a:r>
              <a:rPr lang="ru-RU" i="1" dirty="0" smtClean="0"/>
              <a:t> </a:t>
            </a:r>
            <a:r>
              <a:rPr lang="ru-RU" i="1" dirty="0" err="1" smtClean="0"/>
              <a:t>Кулуну</a:t>
            </a:r>
            <a:endParaRPr lang="ru-RU" dirty="0" smtClean="0"/>
          </a:p>
          <a:p>
            <a:pPr>
              <a:buNone/>
            </a:pPr>
            <a:r>
              <a:rPr lang="ru-RU" i="1" dirty="0" err="1" smtClean="0"/>
              <a:t>Сиэтиьиннэри</a:t>
            </a:r>
            <a:r>
              <a:rPr lang="ru-RU" i="1" dirty="0" smtClean="0"/>
              <a:t> </a:t>
            </a:r>
            <a:r>
              <a:rPr lang="ru-RU" i="1" dirty="0" err="1" smtClean="0"/>
              <a:t>иилэммит</a:t>
            </a:r>
            <a:endParaRPr lang="ru-RU" dirty="0" smtClean="0"/>
          </a:p>
          <a:p>
            <a:pPr>
              <a:buNone/>
            </a:pPr>
            <a:r>
              <a:rPr lang="ru-RU" i="1" dirty="0" err="1" smtClean="0"/>
              <a:t>Ситэрэн</a:t>
            </a:r>
            <a:r>
              <a:rPr lang="ru-RU" i="1" dirty="0" smtClean="0"/>
              <a:t> </a:t>
            </a:r>
            <a:r>
              <a:rPr lang="ru-RU" i="1" dirty="0" err="1" smtClean="0"/>
              <a:t>ииппиппит</a:t>
            </a:r>
            <a:r>
              <a:rPr lang="ru-RU" i="1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                                                                               </a:t>
            </a:r>
            <a:r>
              <a:rPr lang="ru-RU" i="1" dirty="0" err="1" smtClean="0"/>
              <a:t>Суорун</a:t>
            </a:r>
            <a:r>
              <a:rPr lang="ru-RU" i="1" dirty="0" smtClean="0"/>
              <a:t> </a:t>
            </a:r>
            <a:r>
              <a:rPr lang="ru-RU" i="1" dirty="0" err="1" smtClean="0"/>
              <a:t>Омоллоон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Применение методов лечение и оздоровления конским волосом  наших предков в настоящее время является актуальным.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Изучить методы  оздоровления с помощью конского волоса в культуре народов Саха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 Изучить и освоить традиционные технологии плетения из  конского волоса.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Провести опрос о пользе конского волоса среди участников школы третьего  возраста г. Якутска.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Гордостью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любого народа является его богатая культура. Гордость якутского народа- это лошадь. Разведение лошадей с давних времен было основным занятием якутов. Наши предки, забивая скот, использовали всю продукцию по назначению, ничего не выбрасывали: из выделанной шкуры лошади шили одежду, из шкуры конских ног шили торбаса, из конского волоса и гривы делали стельки для обуви.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Опрос состоял из 6 вопросов. Участвовали 15 человек из них 5 мужчин и 10 женщин, в возрасте от 45 до 65 лет. Из опроса мы выяснили что большинство из опрошенных предпочитают нетрадиционное лечение из конского волоса.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785818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лет занимаетесь плетением из конских волос?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лечение вы предпочитаете?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а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традиционное</a:t>
            </a:r>
          </a:p>
          <a:p>
            <a:pPr marL="514350" indent="-51435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б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нетрадиционное</a:t>
            </a:r>
          </a:p>
          <a:p>
            <a:pPr marL="514350" indent="-514350">
              <a:buAutoNum type="arabicPeriod" startAt="5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 болезни можно вылечить нетрадиционным методом лечения  из «конского волоса»?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а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) боли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опорно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двигательного аппарата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б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артериальная гипертензия 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в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головные боли</a:t>
            </a:r>
          </a:p>
          <a:p>
            <a:pPr marL="514350" indent="-514350">
              <a:buAutoNum type="arabicPeriod" startAt="6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Помогло ли Вам лечение из конского волоса?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а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) да</a:t>
            </a:r>
          </a:p>
          <a:p>
            <a:pPr marL="514350" indent="-514350">
              <a:buNone/>
            </a:pPr>
            <a:r>
              <a:rPr lang="sah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ah-RU" dirty="0" smtClean="0">
                <a:latin typeface="Times New Roman" pitchFamily="18" charset="0"/>
                <a:cs typeface="Times New Roman" pitchFamily="18" charset="0"/>
              </a:rPr>
              <a:t>       б) нет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175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Сколько лет занимаетесь плетением из конских волос?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лечение вы предпочитаете?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</TotalTime>
  <Words>390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Оздоровление с помощью конского волоса в культуре народов Саха  </vt:lpstr>
      <vt:lpstr>Слайд 2</vt:lpstr>
      <vt:lpstr>Слайд 3</vt:lpstr>
      <vt:lpstr>Слайд 4</vt:lpstr>
      <vt:lpstr>Слайд 5</vt:lpstr>
      <vt:lpstr>Вопросы:</vt:lpstr>
      <vt:lpstr>Пол? </vt:lpstr>
      <vt:lpstr>Сколько лет занимаетесь плетением из конских волос? </vt:lpstr>
      <vt:lpstr>Какое лечение вы предпочитаете? </vt:lpstr>
      <vt:lpstr> </vt:lpstr>
      <vt:lpstr>Помогло ли Вам лечение из конского волоса? </vt:lpstr>
      <vt:lpstr>Заключение</vt:lpstr>
      <vt:lpstr>Слайд 13</vt:lpstr>
      <vt:lpstr>Слайд 14</vt:lpstr>
      <vt:lpstr>Слайд 15</vt:lpstr>
      <vt:lpstr>СПАСИБО ЗА ВНИМАНИЕ</vt:lpstr>
    </vt:vector>
  </TitlesOfParts>
  <Company>DNA Project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народов Якутии и оздоровление с помощью конского волоса.</dc:title>
  <dc:creator>DNA7 X64</dc:creator>
  <cp:lastModifiedBy>Bibl4</cp:lastModifiedBy>
  <cp:revision>27</cp:revision>
  <dcterms:created xsi:type="dcterms:W3CDTF">2018-02-26T06:13:52Z</dcterms:created>
  <dcterms:modified xsi:type="dcterms:W3CDTF">2018-03-12T05:14:07Z</dcterms:modified>
</cp:coreProperties>
</file>