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87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96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09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164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7311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140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180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783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364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76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92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484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99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3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30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80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22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73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FE2BF-AEB0-44AC-BFCB-5572775C4204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3C6B2-CBA0-49C5-BB7B-200C6056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00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A47F0-265D-4613-964E-7754E0AC47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956602"/>
            <a:ext cx="9448800" cy="3379095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Проект</a:t>
            </a:r>
            <a:br>
              <a:rPr lang="ru-RU" i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i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 Школьной службы примирения (ШСП)</a:t>
            </a:r>
            <a:br>
              <a:rPr lang="ru-RU" i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i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«Учимся дружить»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117980-2EA9-49FD-BC1E-FBFC7A57AB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56338" y="4121835"/>
            <a:ext cx="9448800" cy="2278966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dirty="0">
                <a:latin typeface="Arial Black" panose="020B0A04020102020204" pitchFamily="34" charset="0"/>
              </a:rPr>
              <a:t>Руководитель проекта:</a:t>
            </a:r>
          </a:p>
          <a:p>
            <a:pPr algn="r">
              <a:lnSpc>
                <a:spcPct val="100000"/>
              </a:lnSpc>
            </a:pPr>
            <a:r>
              <a:rPr lang="ru-RU" u="sng" dirty="0" err="1">
                <a:latin typeface="Arial Black" panose="020B0A04020102020204" pitchFamily="34" charset="0"/>
              </a:rPr>
              <a:t>Голузина</a:t>
            </a:r>
            <a:r>
              <a:rPr lang="ru-RU" u="sng" dirty="0">
                <a:latin typeface="Arial Black" panose="020B0A04020102020204" pitchFamily="34" charset="0"/>
              </a:rPr>
              <a:t> Анастасия Васильевна</a:t>
            </a:r>
          </a:p>
          <a:p>
            <a:pPr algn="r">
              <a:lnSpc>
                <a:spcPct val="100000"/>
              </a:lnSpc>
            </a:pPr>
            <a:r>
              <a:rPr lang="ru-RU" dirty="0">
                <a:latin typeface="Arial Black" panose="020B0A04020102020204" pitchFamily="34" charset="0"/>
              </a:rPr>
              <a:t>Социальный педагог </a:t>
            </a:r>
          </a:p>
          <a:p>
            <a:pPr algn="r">
              <a:lnSpc>
                <a:spcPct val="100000"/>
              </a:lnSpc>
            </a:pPr>
            <a:r>
              <a:rPr lang="ru-RU" dirty="0">
                <a:latin typeface="Arial Black" panose="020B0A04020102020204" pitchFamily="34" charset="0"/>
              </a:rPr>
              <a:t>МБОУ «</a:t>
            </a:r>
            <a:r>
              <a:rPr lang="ru-RU" dirty="0" err="1">
                <a:latin typeface="Arial Black" panose="020B0A04020102020204" pitchFamily="34" charset="0"/>
              </a:rPr>
              <a:t>Ергачинская</a:t>
            </a:r>
            <a:r>
              <a:rPr lang="ru-RU" dirty="0">
                <a:latin typeface="Arial Black" panose="020B0A04020102020204" pitchFamily="34" charset="0"/>
              </a:rPr>
              <a:t> СОШ»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C6334D-6BC9-4836-8BD1-4BB718DC0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46" y="95879"/>
            <a:ext cx="2723356" cy="181751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245716-6392-4B9E-B276-0597D76BC5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5360" y="70339"/>
            <a:ext cx="2225039" cy="200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519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B1E303-C306-4055-864B-9A28E160E1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057" y="304800"/>
            <a:ext cx="5588000" cy="3018971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EBE5577-235F-49E6-8097-236D324A6D29}"/>
              </a:ext>
            </a:extLst>
          </p:cNvPr>
          <p:cNvSpPr/>
          <p:nvPr/>
        </p:nvSpPr>
        <p:spPr>
          <a:xfrm>
            <a:off x="-1260069" y="3429000"/>
            <a:ext cx="13249141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i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«Если Вам нужна поддержка</a:t>
            </a:r>
          </a:p>
          <a:p>
            <a:pPr algn="ctr"/>
            <a:r>
              <a:rPr lang="ru-RU" sz="2800" i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             Иль обидел кто-то Вас</a:t>
            </a:r>
          </a:p>
          <a:p>
            <a:pPr algn="ctr"/>
            <a:r>
              <a:rPr lang="ru-RU" sz="2800" i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             Мы Оркестр - дружбы Поспешим на помощь к Вам!»</a:t>
            </a:r>
          </a:p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673AACA-D1A1-4710-B12B-034A12B14465}"/>
              </a:ext>
            </a:extLst>
          </p:cNvPr>
          <p:cNvSpPr/>
          <p:nvPr/>
        </p:nvSpPr>
        <p:spPr>
          <a:xfrm>
            <a:off x="1108030" y="2222224"/>
            <a:ext cx="38218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u="sng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Наш девиз:</a:t>
            </a:r>
            <a:endParaRPr lang="ru-RU" sz="4400" b="0" u="sng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411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A786784-9595-435D-86A2-EC1D3CCA7D27}"/>
              </a:ext>
            </a:extLst>
          </p:cNvPr>
          <p:cNvSpPr/>
          <p:nvPr/>
        </p:nvSpPr>
        <p:spPr>
          <a:xfrm>
            <a:off x="2027320" y="1806192"/>
            <a:ext cx="836959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i="1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Спасибо </a:t>
            </a:r>
          </a:p>
          <a:p>
            <a:pPr algn="ctr"/>
            <a:r>
              <a:rPr lang="ru-RU" sz="8000" b="0" i="1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2538937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3A4F4-4DBE-4740-8267-F3E286D2F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0991" y="107630"/>
            <a:ext cx="7975209" cy="1735293"/>
          </a:xfrm>
        </p:spPr>
        <p:txBody>
          <a:bodyPr>
            <a:normAutofit fontScale="90000"/>
          </a:bodyPr>
          <a:lstStyle/>
          <a:p>
            <a:r>
              <a:rPr lang="ru-RU" i="1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Сведения об инициативной группы (медиаторы)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5244AC-5177-4A3B-B226-52FB8ABEDC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" y="1727200"/>
            <a:ext cx="6587197" cy="4863513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err="1">
                <a:latin typeface="Arial Black" panose="020B0A04020102020204" pitchFamily="34" charset="0"/>
              </a:rPr>
              <a:t>Кашапова</a:t>
            </a:r>
            <a:r>
              <a:rPr lang="ru-RU" sz="3200" dirty="0">
                <a:latin typeface="Arial Black" panose="020B0A04020102020204" pitchFamily="34" charset="0"/>
              </a:rPr>
              <a:t> Лилиана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Ганиева Наргиза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Шилина Ляна </a:t>
            </a:r>
          </a:p>
          <a:p>
            <a:r>
              <a:rPr lang="ru-RU" sz="3200" dirty="0" err="1">
                <a:latin typeface="Arial Black" panose="020B0A04020102020204" pitchFamily="34" charset="0"/>
              </a:rPr>
              <a:t>Шейпак</a:t>
            </a:r>
            <a:r>
              <a:rPr lang="ru-RU" sz="3200" dirty="0">
                <a:latin typeface="Arial Black" panose="020B0A04020102020204" pitchFamily="34" charset="0"/>
              </a:rPr>
              <a:t> Вероника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Шилина Ляна </a:t>
            </a:r>
          </a:p>
          <a:p>
            <a:r>
              <a:rPr lang="ru-RU" sz="3200" dirty="0" err="1">
                <a:latin typeface="Arial Black" panose="020B0A04020102020204" pitchFamily="34" charset="0"/>
              </a:rPr>
              <a:t>Гакашев</a:t>
            </a:r>
            <a:r>
              <a:rPr lang="ru-RU" sz="3200" dirty="0">
                <a:latin typeface="Arial Black" panose="020B0A04020102020204" pitchFamily="34" charset="0"/>
              </a:rPr>
              <a:t> </a:t>
            </a:r>
            <a:r>
              <a:rPr lang="ru-RU" sz="3200" dirty="0" err="1">
                <a:latin typeface="Arial Black" panose="020B0A04020102020204" pitchFamily="34" charset="0"/>
              </a:rPr>
              <a:t>Мираис</a:t>
            </a:r>
            <a:endParaRPr lang="ru-RU" sz="32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3200" dirty="0">
                <a:latin typeface="Arial Black" panose="020B0A04020102020204" pitchFamily="34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ru-RU" sz="3200" dirty="0">
                <a:latin typeface="Arial Black" panose="020B0A04020102020204" pitchFamily="34" charset="0"/>
              </a:rPr>
              <a:t>Куратор ШСП: </a:t>
            </a:r>
            <a:r>
              <a:rPr lang="ru-RU" sz="3200" dirty="0" err="1">
                <a:latin typeface="Arial Black" panose="020B0A04020102020204" pitchFamily="34" charset="0"/>
              </a:rPr>
              <a:t>Голузина</a:t>
            </a:r>
            <a:r>
              <a:rPr lang="ru-RU" sz="3200" dirty="0">
                <a:latin typeface="Arial Black" panose="020B0A04020102020204" pitchFamily="34" charset="0"/>
              </a:rPr>
              <a:t> Анастасия Васильевна, социальный педагог</a:t>
            </a:r>
          </a:p>
        </p:txBody>
      </p:sp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9C4C1614-2125-4FCE-A8DC-15311CF1C85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595" y="2772228"/>
            <a:ext cx="4233203" cy="3281456"/>
          </a:xfrm>
        </p:spPr>
      </p:pic>
    </p:spTree>
    <p:extLst>
      <p:ext uri="{BB962C8B-B14F-4D97-AF65-F5344CB8AC3E}">
        <p14:creationId xmlns:p14="http://schemas.microsoft.com/office/powerpoint/2010/main" val="2511205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FC926B-B878-4B6F-9ABE-A3EE51D80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239151"/>
            <a:ext cx="8610600" cy="1055077"/>
          </a:xfrm>
        </p:spPr>
        <p:txBody>
          <a:bodyPr>
            <a:normAutofit/>
          </a:bodyPr>
          <a:lstStyle/>
          <a:p>
            <a:r>
              <a:rPr lang="ru-RU" sz="4800" i="1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Цель 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0C4F2B-E34E-4F1E-8F8A-8FE0619763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1BD5DD-EA39-4368-9D35-639E3E15D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1544" y="1465944"/>
            <a:ext cx="10726048" cy="4752742"/>
          </a:xfrm>
        </p:spPr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Формирование духовно – нравственных качеств личности;</a:t>
            </a:r>
          </a:p>
          <a:p>
            <a:r>
              <a:rPr lang="ru-RU" dirty="0">
                <a:latin typeface="Arial Black" panose="020B0A04020102020204" pitchFamily="34" charset="0"/>
              </a:rPr>
              <a:t>сплочение коллектива;</a:t>
            </a:r>
          </a:p>
          <a:p>
            <a:r>
              <a:rPr lang="ru-RU" dirty="0">
                <a:latin typeface="Arial Black" panose="020B0A04020102020204" pitchFamily="34" charset="0"/>
              </a:rPr>
              <a:t>расширение представлений о дружбе;</a:t>
            </a:r>
          </a:p>
          <a:p>
            <a:r>
              <a:rPr lang="ru-RU" dirty="0">
                <a:latin typeface="Arial Black" panose="020B0A04020102020204" pitchFamily="34" charset="0"/>
              </a:rPr>
              <a:t>развитие творческой активности и познавательных способностей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A83794F-0E5D-4CBB-A494-F1534DF6D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F03A52D-C1F6-4CF3-866A-97295AFDC8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1543" y="3132666"/>
            <a:ext cx="10954657" cy="3086019"/>
          </a:xfrm>
        </p:spPr>
        <p:txBody>
          <a:bodyPr/>
          <a:lstStyle/>
          <a:p>
            <a:pPr marL="0" indent="0" algn="r">
              <a:buNone/>
            </a:pPr>
            <a:r>
              <a:rPr lang="ru-RU" sz="4800" i="1" u="sng" cap="all" dirty="0">
                <a:solidFill>
                  <a:srgbClr val="588FE2">
                    <a:lumMod val="75000"/>
                  </a:srgbClr>
                </a:solidFill>
                <a:latin typeface="Arial Black" panose="020B0A04020102020204" pitchFamily="34" charset="0"/>
                <a:ea typeface="+mj-ea"/>
                <a:cs typeface="+mj-cs"/>
              </a:rPr>
              <a:t>Задачи:</a:t>
            </a:r>
          </a:p>
          <a:p>
            <a:r>
              <a:rPr lang="ru-RU" dirty="0">
                <a:latin typeface="Arial Black" panose="020B0A04020102020204" pitchFamily="34" charset="0"/>
              </a:rPr>
              <a:t>воспитывать коммуникативные навыки, умение общаться в группе;</a:t>
            </a:r>
          </a:p>
          <a:p>
            <a:r>
              <a:rPr lang="ru-RU" dirty="0">
                <a:latin typeface="Arial Black" panose="020B0A04020102020204" pitchFamily="34" charset="0"/>
              </a:rPr>
              <a:t>формировать позитивное отношение к окружающим;</a:t>
            </a:r>
          </a:p>
          <a:p>
            <a:r>
              <a:rPr lang="ru-RU" dirty="0">
                <a:latin typeface="Arial Black" panose="020B0A04020102020204" pitchFamily="34" charset="0"/>
              </a:rPr>
              <a:t>развивать мышление, воображение, речь.</a:t>
            </a:r>
          </a:p>
        </p:txBody>
      </p:sp>
    </p:spTree>
    <p:extLst>
      <p:ext uri="{BB962C8B-B14F-4D97-AF65-F5344CB8AC3E}">
        <p14:creationId xmlns:p14="http://schemas.microsoft.com/office/powerpoint/2010/main" val="1084713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188A89E-E0F6-454F-B7E7-7DF3A3F69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35314"/>
            <a:ext cx="10820400" cy="488337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Сроки реализации проекта </a:t>
            </a:r>
            <a:r>
              <a:rPr lang="ru-RU" dirty="0"/>
              <a:t>– </a:t>
            </a:r>
            <a:r>
              <a:rPr lang="ru-RU" dirty="0">
                <a:latin typeface="Arial Black" panose="020B0A04020102020204" pitchFamily="34" charset="0"/>
              </a:rPr>
              <a:t>2 года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Целевая группа, на которую направлен проект</a:t>
            </a:r>
            <a:r>
              <a:rPr lang="ru-RU" dirty="0"/>
              <a:t> – </a:t>
            </a:r>
            <a:r>
              <a:rPr lang="ru-RU" dirty="0">
                <a:latin typeface="Arial Black" panose="020B0A04020102020204" pitchFamily="34" charset="0"/>
              </a:rPr>
              <a:t>учащиеся с 3 по 6 класс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Карая проблема </a:t>
            </a:r>
            <a:r>
              <a:rPr lang="ru-RU" dirty="0">
                <a:latin typeface="Arial Black" panose="020B0A04020102020204" pitchFamily="34" charset="0"/>
              </a:rPr>
              <a:t>- Конфликт между учащимися, неумение работать в коллективе (частые споры, недоверие друг другу)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Решает проект </a:t>
            </a:r>
            <a:r>
              <a:rPr lang="ru-RU" dirty="0">
                <a:latin typeface="Arial Black" panose="020B0A04020102020204" pitchFamily="34" charset="0"/>
              </a:rPr>
              <a:t>- конфликтную ситуацию конструктивным способом, учит учащихся работать в коллективе.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18CBAA5-31D2-4309-A3E6-E222DC898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0" y="5050971"/>
            <a:ext cx="3483428" cy="180702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5AA1CD8-CD64-4A34-8682-2B795D0B6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00" y="5203371"/>
            <a:ext cx="3483428" cy="180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802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C35462-60E9-4784-B6EF-63D16697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435429"/>
            <a:ext cx="8977086" cy="1204685"/>
          </a:xfrm>
        </p:spPr>
        <p:txBody>
          <a:bodyPr>
            <a:normAutofit/>
          </a:bodyPr>
          <a:lstStyle/>
          <a:p>
            <a:r>
              <a:rPr lang="ru-RU" sz="4400" i="1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Пояснительная часть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4C90BC-5D1F-4BFD-8702-2B8E55F25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10606314" cy="469468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Arial Black" panose="020B0A04020102020204" pitchFamily="34" charset="0"/>
              </a:rPr>
              <a:t>Данный проект разработан для учащихся 3 – 6 классов совместно со школьной службой примирения «Учимся дружить». Разработано для того, чтобы научить ребят дружить, общаться друг с другом, участвовать в совместной деятельности, профилактика конфликтных ситуаций, помощь прохождения «кризисного возраста», помощь в адаптации к обучению в среднем звене.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24D3EC-E466-458A-AAD3-88619A370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743" y="4568371"/>
            <a:ext cx="4441371" cy="228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6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DD5D0D-21A6-425F-91D6-7F0AC00D7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543" y="764373"/>
            <a:ext cx="10820400" cy="875741"/>
          </a:xfrm>
        </p:spPr>
        <p:txBody>
          <a:bodyPr/>
          <a:lstStyle/>
          <a:p>
            <a:r>
              <a:rPr lang="ru-RU" i="1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Описание действие проекта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F19E43-ACC1-4F5C-8EF0-F960D12DA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687" y="1538513"/>
            <a:ext cx="11691256" cy="56170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Arial Black" panose="020B0A04020102020204" pitchFamily="34" charset="0"/>
              </a:rPr>
              <a:t>Для реализации проекта необходимо собрать всех медиаторов школьной службы примирения, обсудить и утвердить с участниками проекта план работы на учебный год. Проговорить с медиаторами кто за что отвечает в течение учебного года, какие мероприятия проводим в течение года.</a:t>
            </a:r>
          </a:p>
          <a:p>
            <a:pPr marL="0" indent="0" algn="just">
              <a:buNone/>
            </a:pPr>
            <a:r>
              <a:rPr lang="ru-RU" sz="2000" dirty="0">
                <a:latin typeface="Arial Black" panose="020B0A04020102020204" pitchFamily="34" charset="0"/>
              </a:rPr>
              <a:t>     Каждому классу с 3 по 6 прикрепляется куратор школьной группы примирения, который и в дальнейшем ведет этот класс совместно с классным руководителем, школьным психологом. Курирует и помогает ШСП сам руководитель (куратор) ШСП.  В течение учебного года раз в месяц будут проведены мероприятия по теме данного проекта классные часы, тренинги, спортивные мероприятия совместно с педагогом физической культуры, чтобы научить учащихся дружить, общаться друг с другом. </a:t>
            </a:r>
          </a:p>
          <a:p>
            <a:pPr marL="0" indent="0" algn="just">
              <a:buNone/>
            </a:pPr>
            <a:r>
              <a:rPr lang="ru-RU" sz="2000" dirty="0">
                <a:latin typeface="Arial Black" panose="020B0A04020102020204" pitchFamily="34" charset="0"/>
              </a:rPr>
              <a:t>     Для этого был разработан план мероприятий с медиаторами для реализации проекта.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30F305-0E11-4D0E-92DB-5050C88B5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2729" y="5210628"/>
            <a:ext cx="3487214" cy="164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925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0C46B-B32B-4E8A-A653-26032CB3C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2C6CC56D-658F-4770-9926-8623156170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093099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41275256"/>
                    </a:ext>
                  </a:extLst>
                </a:gridCol>
                <a:gridCol w="1596571">
                  <a:extLst>
                    <a:ext uri="{9D8B030D-6E8A-4147-A177-3AD203B41FA5}">
                      <a16:colId xmlns:a16="http://schemas.microsoft.com/office/drawing/2014/main" val="4237369166"/>
                    </a:ext>
                  </a:extLst>
                </a:gridCol>
                <a:gridCol w="3280229">
                  <a:extLst>
                    <a:ext uri="{9D8B030D-6E8A-4147-A177-3AD203B41FA5}">
                      <a16:colId xmlns:a16="http://schemas.microsoft.com/office/drawing/2014/main" val="1169275291"/>
                    </a:ext>
                  </a:extLst>
                </a:gridCol>
                <a:gridCol w="3846286">
                  <a:extLst>
                    <a:ext uri="{9D8B030D-6E8A-4147-A177-3AD203B41FA5}">
                      <a16:colId xmlns:a16="http://schemas.microsoft.com/office/drawing/2014/main" val="4267302973"/>
                    </a:ext>
                  </a:extLst>
                </a:gridCol>
                <a:gridCol w="3164113">
                  <a:extLst>
                    <a:ext uri="{9D8B030D-6E8A-4147-A177-3AD203B41FA5}">
                      <a16:colId xmlns:a16="http://schemas.microsoft.com/office/drawing/2014/main" val="367830400"/>
                    </a:ext>
                  </a:extLst>
                </a:gridCol>
              </a:tblGrid>
              <a:tr h="52627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№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Дата проведения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Мероприятие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Реализация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Ответственный 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extLst>
                  <a:ext uri="{0D108BD9-81ED-4DB2-BD59-A6C34878D82A}">
                    <a16:rowId xmlns:a16="http://schemas.microsoft.com/office/drawing/2014/main" val="1271764651"/>
                  </a:ext>
                </a:extLst>
              </a:tr>
              <a:tr h="95145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Сентябрь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Знакомство медиаторов со своими классами, общий классный час.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Проговаривание целей работы на учебный год с классными руководителями и учащимися 3-6 классов.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Куратор ШСП, медиатор ШСП, педагог-психолог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extLst>
                  <a:ext uri="{0D108BD9-81ED-4DB2-BD59-A6C34878D82A}">
                    <a16:rowId xmlns:a16="http://schemas.microsoft.com/office/drawing/2014/main" val="4288580043"/>
                  </a:ext>
                </a:extLst>
              </a:tr>
              <a:tr h="91588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Октябрь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Классный час в игровой форме (объединение)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3-4кл. «Дружба – это….»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5-6кл. «Взаимоотношения в коллективе»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Куратор ШСП, медиатор ШСП,  школьный психолог, классный руководитель 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extLst>
                  <a:ext uri="{0D108BD9-81ED-4DB2-BD59-A6C34878D82A}">
                    <a16:rowId xmlns:a16="http://schemas.microsoft.com/office/drawing/2014/main" val="1886229306"/>
                  </a:ext>
                </a:extLst>
              </a:tr>
              <a:tr h="7718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3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Ноябрь 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Игра «Веселые старты»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3-4кл. «Подвижные игры»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5-6кл. «Веселые старты»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Преподаватель физической культуры, медиатор ШСП.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extLst>
                  <a:ext uri="{0D108BD9-81ED-4DB2-BD59-A6C34878D82A}">
                    <a16:rowId xmlns:a16="http://schemas.microsoft.com/office/drawing/2014/main" val="1958229317"/>
                  </a:ext>
                </a:extLst>
              </a:tr>
              <a:tr h="104764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4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Декабрь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Мастер-классы «Подготовка к новому году»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3-4кл. «Поздравительная открытка с Новым годом»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5-6кл. «Новогодняя игрушка, оформление класса»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Классный руководитель, куратор ШСП, медиатор ШСП.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Приглашенный гость мастер творческой деятельности.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extLst>
                  <a:ext uri="{0D108BD9-81ED-4DB2-BD59-A6C34878D82A}">
                    <a16:rowId xmlns:a16="http://schemas.microsoft.com/office/drawing/2014/main" val="3768462601"/>
                  </a:ext>
                </a:extLst>
              </a:tr>
              <a:tr h="7718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5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Январь-февраль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Проведение тренинга на сплочение в игровой форме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Тренинг «Наша команда». Проводится отдельно в каждом классе.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Школьный психолог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extLst>
                  <a:ext uri="{0D108BD9-81ED-4DB2-BD59-A6C34878D82A}">
                    <a16:rowId xmlns:a16="http://schemas.microsoft.com/office/drawing/2014/main" val="3586469925"/>
                  </a:ext>
                </a:extLst>
              </a:tr>
              <a:tr h="52059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6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Март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Классный час на сплочение класса.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«Взаимоотношения в классе»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Классный руководитель, куратор ШСП, медиатор ШСП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extLst>
                  <a:ext uri="{0D108BD9-81ED-4DB2-BD59-A6C34878D82A}">
                    <a16:rowId xmlns:a16="http://schemas.microsoft.com/office/drawing/2014/main" val="2344650005"/>
                  </a:ext>
                </a:extLst>
              </a:tr>
              <a:tr h="6420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7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Апрель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Квест-игра на мотив телевизионной игры «Форт Боярд»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Проведение игры между классами 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Куратор ШСП, медиатор ШСП,  школьный психолог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extLst>
                  <a:ext uri="{0D108BD9-81ED-4DB2-BD59-A6C34878D82A}">
                    <a16:rowId xmlns:a16="http://schemas.microsoft.com/office/drawing/2014/main" val="3902002825"/>
                  </a:ext>
                </a:extLst>
              </a:tr>
              <a:tr h="7104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8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Май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Итоговый общий классный час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Обсуждение, подведение итогов с классами по реализации данного проекта  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Куратор ШСП, медиатор ШСП,  школьный психолог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5" marR="29015" marT="0" marB="0"/>
                </a:tc>
                <a:extLst>
                  <a:ext uri="{0D108BD9-81ED-4DB2-BD59-A6C34878D82A}">
                    <a16:rowId xmlns:a16="http://schemas.microsoft.com/office/drawing/2014/main" val="1956018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223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30230BF-01A1-4B77-8C67-959D9EA82E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417" y="442136"/>
            <a:ext cx="3118686" cy="193454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5513F8-8862-453B-B29B-9E31E231F7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51" y="449944"/>
            <a:ext cx="3049420" cy="19345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8F126CB-63FE-4E7E-BBBE-2C1C9F9E2A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381" y="3046624"/>
            <a:ext cx="2870072" cy="209786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10CD0C5-EE24-4879-A828-FF1F433A13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55" y="3046625"/>
            <a:ext cx="2650132" cy="209786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DA9E11E-E878-4CFB-B402-FC7985D6DE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029" y="3209941"/>
            <a:ext cx="3049420" cy="193454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821398D-E738-47E3-9A3E-4EFDBAD825F1}"/>
              </a:ext>
            </a:extLst>
          </p:cNvPr>
          <p:cNvSpPr/>
          <p:nvPr/>
        </p:nvSpPr>
        <p:spPr>
          <a:xfrm>
            <a:off x="640115" y="2413262"/>
            <a:ext cx="40094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«</a:t>
            </a:r>
            <a:r>
              <a:rPr lang="ru-RU" sz="2800" i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Веселые старты»</a:t>
            </a:r>
            <a:endParaRPr lang="ru-RU" sz="2800" b="0" i="1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9270435-7694-4FDB-BC6C-E6EC3CCEE1D4}"/>
              </a:ext>
            </a:extLst>
          </p:cNvPr>
          <p:cNvSpPr/>
          <p:nvPr/>
        </p:nvSpPr>
        <p:spPr>
          <a:xfrm>
            <a:off x="6096000" y="2413262"/>
            <a:ext cx="57167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«</a:t>
            </a:r>
            <a:r>
              <a:rPr lang="ru-RU" sz="2800" i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Дружба это…?»</a:t>
            </a:r>
            <a:endParaRPr lang="ru-RU" sz="2800" i="1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7D3D477-F330-4A02-A4BA-0E5AC13B72D3}"/>
              </a:ext>
            </a:extLst>
          </p:cNvPr>
          <p:cNvSpPr/>
          <p:nvPr/>
        </p:nvSpPr>
        <p:spPr>
          <a:xfrm>
            <a:off x="182733" y="5119087"/>
            <a:ext cx="77812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i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Акция «Конфликт, как себя вести..?»</a:t>
            </a:r>
            <a:endParaRPr lang="ru-RU" sz="2800" b="0" i="1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DBDF0AC-684E-4104-B80E-B03E8BDB33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857" y="449944"/>
            <a:ext cx="2813847" cy="193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5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B500037-B121-4089-A592-996854520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51428"/>
            <a:ext cx="10820400" cy="4441371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Результат нашего проекта наблюдается:</a:t>
            </a:r>
          </a:p>
          <a:p>
            <a:pPr marL="0" indent="0">
              <a:buNone/>
            </a:pPr>
            <a:endParaRPr lang="ru-RU" sz="3600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Arial Black" panose="020B0A04020102020204" pitchFamily="34" charset="0"/>
              </a:rPr>
              <a:t>эмоциональной дружеской атмосферы детей в классе.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Arial Black" panose="020B0A04020102020204" pitchFamily="34" charset="0"/>
              </a:rPr>
              <a:t> Приобретение навыков работы в сотрудничестве.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Arial Black" panose="020B0A04020102020204" pitchFamily="34" charset="0"/>
              </a:rPr>
              <a:t> Проявление заботы и уважения к своим одноклассникам.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042584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243</TotalTime>
  <Words>652</Words>
  <Application>Microsoft Office PowerPoint</Application>
  <PresentationFormat>Широкоэкранный</PresentationFormat>
  <Paragraphs>96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Century Gothic</vt:lpstr>
      <vt:lpstr>Wingdings</vt:lpstr>
      <vt:lpstr>След самолета</vt:lpstr>
      <vt:lpstr>Проект  Школьной службы примирения (ШСП) «Учимся дружить»</vt:lpstr>
      <vt:lpstr>Сведения об инициативной группы (медиаторы)</vt:lpstr>
      <vt:lpstr>Цель :</vt:lpstr>
      <vt:lpstr>Презентация PowerPoint</vt:lpstr>
      <vt:lpstr>Пояснительная часть</vt:lpstr>
      <vt:lpstr>Описание действие проекта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Школьной службы примирения  «Учимся жружить»</dc:title>
  <dc:creator>1</dc:creator>
  <cp:lastModifiedBy>1</cp:lastModifiedBy>
  <cp:revision>23</cp:revision>
  <dcterms:created xsi:type="dcterms:W3CDTF">2020-12-11T07:43:42Z</dcterms:created>
  <dcterms:modified xsi:type="dcterms:W3CDTF">2020-12-11T15:21:03Z</dcterms:modified>
</cp:coreProperties>
</file>