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6" r:id="rId3"/>
    <p:sldId id="302" r:id="rId4"/>
    <p:sldId id="271" r:id="rId5"/>
    <p:sldId id="263" r:id="rId6"/>
    <p:sldId id="257" r:id="rId7"/>
    <p:sldId id="278" r:id="rId8"/>
    <p:sldId id="283" r:id="rId9"/>
    <p:sldId id="315" r:id="rId10"/>
    <p:sldId id="317" r:id="rId11"/>
    <p:sldId id="316" r:id="rId12"/>
    <p:sldId id="318" r:id="rId13"/>
    <p:sldId id="319" r:id="rId14"/>
    <p:sldId id="300" r:id="rId15"/>
    <p:sldId id="304" r:id="rId16"/>
    <p:sldId id="305" r:id="rId17"/>
    <p:sldId id="301" r:id="rId18"/>
    <p:sldId id="306" r:id="rId19"/>
    <p:sldId id="307" r:id="rId20"/>
    <p:sldId id="327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1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230"/>
    <a:srgbClr val="C2E49C"/>
    <a:srgbClr val="F0F298"/>
    <a:srgbClr val="BA7752"/>
    <a:srgbClr val="92593A"/>
    <a:srgbClr val="C0784C"/>
    <a:srgbClr val="5D4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47" autoAdjust="0"/>
  </p:normalViewPr>
  <p:slideViewPr>
    <p:cSldViewPr>
      <p:cViewPr>
        <p:scale>
          <a:sx n="70" d="100"/>
          <a:sy n="70" d="100"/>
        </p:scale>
        <p:origin x="-1164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43911-8834-4449-9A1A-2168EA05DEF5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F101EA2-D3EF-4F9A-B170-673B13B2AB99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latin typeface="Cambria" pitchFamily="18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Мышление</a:t>
          </a:r>
          <a:endParaRPr lang="ru-RU" sz="2800" b="1" dirty="0">
            <a:solidFill>
              <a:schemeClr val="accent3">
                <a:lumMod val="50000"/>
              </a:schemeClr>
            </a:solidFill>
          </a:endParaRPr>
        </a:p>
        <a:p>
          <a:pPr algn="ctr"/>
          <a:endParaRPr lang="ru-RU" sz="2400" b="1" dirty="0"/>
        </a:p>
      </dgm:t>
    </dgm:pt>
    <dgm:pt modelId="{A70E0609-2447-4906-9A86-9E15D06D72EE}" type="parTrans" cxnId="{C5A04CE1-30B8-4101-B830-37B406F8BEEE}">
      <dgm:prSet/>
      <dgm:spPr/>
      <dgm:t>
        <a:bodyPr/>
        <a:lstStyle/>
        <a:p>
          <a:pPr algn="ctr"/>
          <a:endParaRPr lang="ru-RU"/>
        </a:p>
      </dgm:t>
    </dgm:pt>
    <dgm:pt modelId="{26350F59-EDEC-4ED8-8940-AAA28768F437}" type="sibTrans" cxnId="{C5A04CE1-30B8-4101-B830-37B406F8BEEE}">
      <dgm:prSet/>
      <dgm:spPr/>
      <dgm:t>
        <a:bodyPr/>
        <a:lstStyle/>
        <a:p>
          <a:pPr algn="ctr"/>
          <a:endParaRPr lang="ru-RU"/>
        </a:p>
      </dgm:t>
    </dgm:pt>
    <dgm:pt modelId="{7DC315D4-CF6A-4FD0-9BD4-74329BDFD2E4}">
      <dgm:prSet custT="1"/>
      <dgm:spPr/>
      <dgm:t>
        <a:bodyPr/>
        <a:lstStyle/>
        <a:p>
          <a:pPr algn="ctr"/>
          <a:r>
            <a:rPr lang="ru-RU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Память</a:t>
          </a:r>
          <a:endParaRPr lang="ru-RU" sz="2800" b="1" dirty="0">
            <a:solidFill>
              <a:schemeClr val="accent3">
                <a:lumMod val="50000"/>
              </a:schemeClr>
            </a:solidFill>
          </a:endParaRPr>
        </a:p>
      </dgm:t>
    </dgm:pt>
    <dgm:pt modelId="{5CCABB17-000D-4CCF-95EE-675A2ED92E4F}" type="parTrans" cxnId="{4D878B18-29C9-4FCE-AD24-A2A429001A93}">
      <dgm:prSet/>
      <dgm:spPr/>
      <dgm:t>
        <a:bodyPr/>
        <a:lstStyle/>
        <a:p>
          <a:pPr algn="ctr"/>
          <a:endParaRPr lang="ru-RU"/>
        </a:p>
      </dgm:t>
    </dgm:pt>
    <dgm:pt modelId="{7C8516BD-7CFF-4D90-B72F-8B19AA55BCC9}" type="sibTrans" cxnId="{4D878B18-29C9-4FCE-AD24-A2A429001A93}">
      <dgm:prSet/>
      <dgm:spPr/>
      <dgm:t>
        <a:bodyPr/>
        <a:lstStyle/>
        <a:p>
          <a:pPr algn="ctr"/>
          <a:endParaRPr lang="ru-RU"/>
        </a:p>
      </dgm:t>
    </dgm:pt>
    <dgm:pt modelId="{CDBA3C88-BD9A-45C0-AE92-37C296F66ACB}">
      <dgm:prSet custT="1"/>
      <dgm:spPr/>
      <dgm:t>
        <a:bodyPr/>
        <a:lstStyle/>
        <a:p>
          <a:pPr algn="ctr"/>
          <a:r>
            <a:rPr lang="ru-RU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Восприятие</a:t>
          </a:r>
          <a:endParaRPr lang="ru-RU" sz="2800" b="1" dirty="0">
            <a:solidFill>
              <a:schemeClr val="accent3">
                <a:lumMod val="50000"/>
              </a:schemeClr>
            </a:solidFill>
          </a:endParaRPr>
        </a:p>
      </dgm:t>
    </dgm:pt>
    <dgm:pt modelId="{27882E36-6FA2-4659-B401-D200AAFC5686}" type="parTrans" cxnId="{1C21D612-8702-4BF3-9037-502C8BC1325A}">
      <dgm:prSet/>
      <dgm:spPr/>
      <dgm:t>
        <a:bodyPr/>
        <a:lstStyle/>
        <a:p>
          <a:pPr algn="ctr"/>
          <a:endParaRPr lang="ru-RU"/>
        </a:p>
      </dgm:t>
    </dgm:pt>
    <dgm:pt modelId="{C2B0F16A-33B4-4CE4-BB3B-2A9B80C9002A}" type="sibTrans" cxnId="{1C21D612-8702-4BF3-9037-502C8BC1325A}">
      <dgm:prSet/>
      <dgm:spPr/>
      <dgm:t>
        <a:bodyPr/>
        <a:lstStyle/>
        <a:p>
          <a:pPr algn="ctr"/>
          <a:endParaRPr lang="ru-RU"/>
        </a:p>
      </dgm:t>
    </dgm:pt>
    <dgm:pt modelId="{DBEB36B6-DE6B-478C-9480-55DFD5B44D03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Воображение</a:t>
          </a:r>
          <a:endParaRPr lang="ru-RU" sz="2800" b="1" dirty="0">
            <a:solidFill>
              <a:schemeClr val="accent3">
                <a:lumMod val="50000"/>
              </a:schemeClr>
            </a:solidFill>
          </a:endParaRPr>
        </a:p>
      </dgm:t>
    </dgm:pt>
    <dgm:pt modelId="{C05D037C-50E1-4E8E-81EA-B6C56E5954CE}" type="sibTrans" cxnId="{29687CC1-54C4-4284-BF4A-9A0BFEC1D224}">
      <dgm:prSet/>
      <dgm:spPr/>
      <dgm:t>
        <a:bodyPr/>
        <a:lstStyle/>
        <a:p>
          <a:pPr algn="ctr"/>
          <a:endParaRPr lang="ru-RU"/>
        </a:p>
      </dgm:t>
    </dgm:pt>
    <dgm:pt modelId="{EF41F2AF-76FA-49F2-B8F8-BE01A58E073C}" type="parTrans" cxnId="{29687CC1-54C4-4284-BF4A-9A0BFEC1D224}">
      <dgm:prSet/>
      <dgm:spPr/>
      <dgm:t>
        <a:bodyPr/>
        <a:lstStyle/>
        <a:p>
          <a:pPr algn="ctr"/>
          <a:endParaRPr lang="ru-RU"/>
        </a:p>
      </dgm:t>
    </dgm:pt>
    <dgm:pt modelId="{A86B5035-7A6C-46E1-9C99-4C9553F2AF05}" type="pres">
      <dgm:prSet presAssocID="{7EE43911-8834-4449-9A1A-2168EA05DEF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8BB5D9-3B37-4208-B858-C70CBA2250BE}" type="pres">
      <dgm:prSet presAssocID="{DBEB36B6-DE6B-478C-9480-55DFD5B44D03}" presName="parentLin" presStyleCnt="0"/>
      <dgm:spPr/>
    </dgm:pt>
    <dgm:pt modelId="{90ECB009-2161-4FCE-BDBD-5D422FF9BD8B}" type="pres">
      <dgm:prSet presAssocID="{DBEB36B6-DE6B-478C-9480-55DFD5B44D0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9EDEAD9-DA62-45D3-9EE4-54C18FFE8251}" type="pres">
      <dgm:prSet presAssocID="{DBEB36B6-DE6B-478C-9480-55DFD5B44D03}" presName="parentText" presStyleLbl="node1" presStyleIdx="0" presStyleCnt="4" custScaleX="67363" custScaleY="292715" custLinFactX="32339" custLinFactNeighborX="100000" custLinFactNeighborY="-40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2A3B7-9339-4141-9FE7-8A47E56DF203}" type="pres">
      <dgm:prSet presAssocID="{DBEB36B6-DE6B-478C-9480-55DFD5B44D03}" presName="negativeSpace" presStyleCnt="0"/>
      <dgm:spPr/>
    </dgm:pt>
    <dgm:pt modelId="{339E794D-6153-47BC-BF1A-65FD64E78766}" type="pres">
      <dgm:prSet presAssocID="{DBEB36B6-DE6B-478C-9480-55DFD5B44D03}" presName="childText" presStyleLbl="conFgAcc1" presStyleIdx="0" presStyleCnt="4" custFlipVert="0" custFlipHor="0" custScaleX="778" custScaleY="32354">
        <dgm:presLayoutVars>
          <dgm:bulletEnabled val="1"/>
        </dgm:presLayoutVars>
      </dgm:prSet>
      <dgm:spPr/>
    </dgm:pt>
    <dgm:pt modelId="{64E10F49-5A94-461C-9370-D25C93396E11}" type="pres">
      <dgm:prSet presAssocID="{C05D037C-50E1-4E8E-81EA-B6C56E5954CE}" presName="spaceBetweenRectangles" presStyleCnt="0"/>
      <dgm:spPr/>
    </dgm:pt>
    <dgm:pt modelId="{09054E1E-F69E-4A64-A01E-348F9071F812}" type="pres">
      <dgm:prSet presAssocID="{EF101EA2-D3EF-4F9A-B170-673B13B2AB99}" presName="parentLin" presStyleCnt="0"/>
      <dgm:spPr/>
    </dgm:pt>
    <dgm:pt modelId="{E4CDCD51-55B5-47A8-A21F-2E13C8497BDF}" type="pres">
      <dgm:prSet presAssocID="{EF101EA2-D3EF-4F9A-B170-673B13B2AB9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BB609BF-E19A-4E75-9CAA-6CFD4D46966B}" type="pres">
      <dgm:prSet presAssocID="{EF101EA2-D3EF-4F9A-B170-673B13B2AB99}" presName="parentText" presStyleLbl="node1" presStyleIdx="1" presStyleCnt="4" custScaleX="88773" custScaleY="272311" custLinFactX="20939" custLinFactNeighborX="100000" custLinFactNeighborY="-209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BAAE1-199A-459F-973F-521F138BF836}" type="pres">
      <dgm:prSet presAssocID="{EF101EA2-D3EF-4F9A-B170-673B13B2AB99}" presName="negativeSpace" presStyleCnt="0"/>
      <dgm:spPr/>
    </dgm:pt>
    <dgm:pt modelId="{04D2C57B-622B-4C5B-8CCA-4660D597A0BA}" type="pres">
      <dgm:prSet presAssocID="{EF101EA2-D3EF-4F9A-B170-673B13B2AB99}" presName="childText" presStyleLbl="conFgAcc1" presStyleIdx="1" presStyleCnt="4" custFlipVert="0" custFlipHor="1" custScaleX="878" custScaleY="18048">
        <dgm:presLayoutVars>
          <dgm:bulletEnabled val="1"/>
        </dgm:presLayoutVars>
      </dgm:prSet>
      <dgm:spPr/>
    </dgm:pt>
    <dgm:pt modelId="{C9F81653-3F54-4E81-9FED-4F9CE518127D}" type="pres">
      <dgm:prSet presAssocID="{26350F59-EDEC-4ED8-8940-AAA28768F437}" presName="spaceBetweenRectangles" presStyleCnt="0"/>
      <dgm:spPr/>
    </dgm:pt>
    <dgm:pt modelId="{E5B3F690-BD14-43F6-AE30-186B7E0D25FB}" type="pres">
      <dgm:prSet presAssocID="{7DC315D4-CF6A-4FD0-9BD4-74329BDFD2E4}" presName="parentLin" presStyleCnt="0"/>
      <dgm:spPr/>
    </dgm:pt>
    <dgm:pt modelId="{BDA33F08-5B65-4C8A-B073-98578CAD4843}" type="pres">
      <dgm:prSet presAssocID="{7DC315D4-CF6A-4FD0-9BD4-74329BDFD2E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1AE2133-6DD3-4D37-9B8D-D678BC651EAC}" type="pres">
      <dgm:prSet presAssocID="{7DC315D4-CF6A-4FD0-9BD4-74329BDFD2E4}" presName="parentText" presStyleLbl="node1" presStyleIdx="2" presStyleCnt="4" custAng="0" custScaleX="103641" custScaleY="280176" custLinFactX="14229" custLinFactNeighborX="100000" custLinFactNeighborY="-95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82555-46A2-4F35-AB2A-0BEBCFC79D60}" type="pres">
      <dgm:prSet presAssocID="{7DC315D4-CF6A-4FD0-9BD4-74329BDFD2E4}" presName="negativeSpace" presStyleCnt="0"/>
      <dgm:spPr/>
    </dgm:pt>
    <dgm:pt modelId="{8D2482DD-1B0E-4A2B-BD55-FDD87F017E76}" type="pres">
      <dgm:prSet presAssocID="{7DC315D4-CF6A-4FD0-9BD4-74329BDFD2E4}" presName="childText" presStyleLbl="conFgAcc1" presStyleIdx="2" presStyleCnt="4" custFlipVert="1" custFlipHor="1" custScaleX="878" custScaleY="13956">
        <dgm:presLayoutVars>
          <dgm:bulletEnabled val="1"/>
        </dgm:presLayoutVars>
      </dgm:prSet>
      <dgm:spPr/>
    </dgm:pt>
    <dgm:pt modelId="{A81EEA68-2003-4581-B589-2A3BED8B8090}" type="pres">
      <dgm:prSet presAssocID="{7C8516BD-7CFF-4D90-B72F-8B19AA55BCC9}" presName="spaceBetweenRectangles" presStyleCnt="0"/>
      <dgm:spPr/>
    </dgm:pt>
    <dgm:pt modelId="{7F579C94-9A29-45BC-8277-1799C24D2398}" type="pres">
      <dgm:prSet presAssocID="{CDBA3C88-BD9A-45C0-AE92-37C296F66ACB}" presName="parentLin" presStyleCnt="0"/>
      <dgm:spPr/>
    </dgm:pt>
    <dgm:pt modelId="{28DD7763-6CEC-4AA4-AD7D-F789D9DAD30D}" type="pres">
      <dgm:prSet presAssocID="{CDBA3C88-BD9A-45C0-AE92-37C296F66AC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021F2BB-6371-4D24-BBDB-008A4F739364}" type="pres">
      <dgm:prSet presAssocID="{CDBA3C88-BD9A-45C0-AE92-37C296F66ACB}" presName="parentText" presStyleLbl="node1" presStyleIdx="3" presStyleCnt="4" custScaleX="117582" custScaleY="271008" custLinFactX="7520" custLinFactNeighborX="100000" custLinFactNeighborY="-47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55BD6-9B04-4D92-AC00-279C82350E27}" type="pres">
      <dgm:prSet presAssocID="{CDBA3C88-BD9A-45C0-AE92-37C296F66ACB}" presName="negativeSpace" presStyleCnt="0"/>
      <dgm:spPr/>
    </dgm:pt>
    <dgm:pt modelId="{C809B7E3-D4D2-4CFB-865B-EC8257D90BF1}" type="pres">
      <dgm:prSet presAssocID="{CDBA3C88-BD9A-45C0-AE92-37C296F66ACB}" presName="childText" presStyleLbl="conFgAcc1" presStyleIdx="3" presStyleCnt="4" custFlipVert="0" custScaleX="745" custScaleY="13956" custLinFactNeighborY="-36110">
        <dgm:presLayoutVars>
          <dgm:bulletEnabled val="1"/>
        </dgm:presLayoutVars>
      </dgm:prSet>
      <dgm:spPr/>
    </dgm:pt>
  </dgm:ptLst>
  <dgm:cxnLst>
    <dgm:cxn modelId="{954DF0CC-426D-4DA2-93C6-6D5D9E987CB3}" type="presOf" srcId="{CDBA3C88-BD9A-45C0-AE92-37C296F66ACB}" destId="{B021F2BB-6371-4D24-BBDB-008A4F739364}" srcOrd="1" destOrd="0" presId="urn:microsoft.com/office/officeart/2005/8/layout/list1"/>
    <dgm:cxn modelId="{E968AAF2-9DC3-4F13-886C-E7061D1545EC}" type="presOf" srcId="{7DC315D4-CF6A-4FD0-9BD4-74329BDFD2E4}" destId="{61AE2133-6DD3-4D37-9B8D-D678BC651EAC}" srcOrd="1" destOrd="0" presId="urn:microsoft.com/office/officeart/2005/8/layout/list1"/>
    <dgm:cxn modelId="{18205BA3-DF50-4CEC-BCF2-54B4237FE843}" type="presOf" srcId="{CDBA3C88-BD9A-45C0-AE92-37C296F66ACB}" destId="{28DD7763-6CEC-4AA4-AD7D-F789D9DAD30D}" srcOrd="0" destOrd="0" presId="urn:microsoft.com/office/officeart/2005/8/layout/list1"/>
    <dgm:cxn modelId="{E515FFF0-6B9D-4EA2-98DA-549B4D4E2A52}" type="presOf" srcId="{DBEB36B6-DE6B-478C-9480-55DFD5B44D03}" destId="{89EDEAD9-DA62-45D3-9EE4-54C18FFE8251}" srcOrd="1" destOrd="0" presId="urn:microsoft.com/office/officeart/2005/8/layout/list1"/>
    <dgm:cxn modelId="{ACBF3045-A054-4B46-AFEB-65679B41C24A}" type="presOf" srcId="{DBEB36B6-DE6B-478C-9480-55DFD5B44D03}" destId="{90ECB009-2161-4FCE-BDBD-5D422FF9BD8B}" srcOrd="0" destOrd="0" presId="urn:microsoft.com/office/officeart/2005/8/layout/list1"/>
    <dgm:cxn modelId="{4D878B18-29C9-4FCE-AD24-A2A429001A93}" srcId="{7EE43911-8834-4449-9A1A-2168EA05DEF5}" destId="{7DC315D4-CF6A-4FD0-9BD4-74329BDFD2E4}" srcOrd="2" destOrd="0" parTransId="{5CCABB17-000D-4CCF-95EE-675A2ED92E4F}" sibTransId="{7C8516BD-7CFF-4D90-B72F-8B19AA55BCC9}"/>
    <dgm:cxn modelId="{1C21D612-8702-4BF3-9037-502C8BC1325A}" srcId="{7EE43911-8834-4449-9A1A-2168EA05DEF5}" destId="{CDBA3C88-BD9A-45C0-AE92-37C296F66ACB}" srcOrd="3" destOrd="0" parTransId="{27882E36-6FA2-4659-B401-D200AAFC5686}" sibTransId="{C2B0F16A-33B4-4CE4-BB3B-2A9B80C9002A}"/>
    <dgm:cxn modelId="{87E6F0EB-E076-4FE2-BF96-1BC10E164DE7}" type="presOf" srcId="{EF101EA2-D3EF-4F9A-B170-673B13B2AB99}" destId="{6BB609BF-E19A-4E75-9CAA-6CFD4D46966B}" srcOrd="1" destOrd="0" presId="urn:microsoft.com/office/officeart/2005/8/layout/list1"/>
    <dgm:cxn modelId="{83873A5D-F1E3-452C-8DA6-5E4FA13CF2B5}" type="presOf" srcId="{EF101EA2-D3EF-4F9A-B170-673B13B2AB99}" destId="{E4CDCD51-55B5-47A8-A21F-2E13C8497BDF}" srcOrd="0" destOrd="0" presId="urn:microsoft.com/office/officeart/2005/8/layout/list1"/>
    <dgm:cxn modelId="{46B5A7F5-F0D8-4C63-BF4C-2697A40FA3C1}" type="presOf" srcId="{7DC315D4-CF6A-4FD0-9BD4-74329BDFD2E4}" destId="{BDA33F08-5B65-4C8A-B073-98578CAD4843}" srcOrd="0" destOrd="0" presId="urn:microsoft.com/office/officeart/2005/8/layout/list1"/>
    <dgm:cxn modelId="{29687CC1-54C4-4284-BF4A-9A0BFEC1D224}" srcId="{7EE43911-8834-4449-9A1A-2168EA05DEF5}" destId="{DBEB36B6-DE6B-478C-9480-55DFD5B44D03}" srcOrd="0" destOrd="0" parTransId="{EF41F2AF-76FA-49F2-B8F8-BE01A58E073C}" sibTransId="{C05D037C-50E1-4E8E-81EA-B6C56E5954CE}"/>
    <dgm:cxn modelId="{C5A04CE1-30B8-4101-B830-37B406F8BEEE}" srcId="{7EE43911-8834-4449-9A1A-2168EA05DEF5}" destId="{EF101EA2-D3EF-4F9A-B170-673B13B2AB99}" srcOrd="1" destOrd="0" parTransId="{A70E0609-2447-4906-9A86-9E15D06D72EE}" sibTransId="{26350F59-EDEC-4ED8-8940-AAA28768F437}"/>
    <dgm:cxn modelId="{E9DB5552-282B-4D15-BC29-DDA4D68C6089}" type="presOf" srcId="{7EE43911-8834-4449-9A1A-2168EA05DEF5}" destId="{A86B5035-7A6C-46E1-9C99-4C9553F2AF05}" srcOrd="0" destOrd="0" presId="urn:microsoft.com/office/officeart/2005/8/layout/list1"/>
    <dgm:cxn modelId="{B4C1F794-6284-4057-BC8B-A79D24BD8C33}" type="presParOf" srcId="{A86B5035-7A6C-46E1-9C99-4C9553F2AF05}" destId="{0C8BB5D9-3B37-4208-B858-C70CBA2250BE}" srcOrd="0" destOrd="0" presId="urn:microsoft.com/office/officeart/2005/8/layout/list1"/>
    <dgm:cxn modelId="{45D70E41-5F9D-4DBF-88A9-1905D02B20C5}" type="presParOf" srcId="{0C8BB5D9-3B37-4208-B858-C70CBA2250BE}" destId="{90ECB009-2161-4FCE-BDBD-5D422FF9BD8B}" srcOrd="0" destOrd="0" presId="urn:microsoft.com/office/officeart/2005/8/layout/list1"/>
    <dgm:cxn modelId="{6791089E-53A1-4592-BE48-DFAF50DD3418}" type="presParOf" srcId="{0C8BB5D9-3B37-4208-B858-C70CBA2250BE}" destId="{89EDEAD9-DA62-45D3-9EE4-54C18FFE8251}" srcOrd="1" destOrd="0" presId="urn:microsoft.com/office/officeart/2005/8/layout/list1"/>
    <dgm:cxn modelId="{41365236-7C5C-42D9-9AC1-B49A4FC78E4E}" type="presParOf" srcId="{A86B5035-7A6C-46E1-9C99-4C9553F2AF05}" destId="{D6F2A3B7-9339-4141-9FE7-8A47E56DF203}" srcOrd="1" destOrd="0" presId="urn:microsoft.com/office/officeart/2005/8/layout/list1"/>
    <dgm:cxn modelId="{0789609D-CFFA-47F5-B99C-C739F9080194}" type="presParOf" srcId="{A86B5035-7A6C-46E1-9C99-4C9553F2AF05}" destId="{339E794D-6153-47BC-BF1A-65FD64E78766}" srcOrd="2" destOrd="0" presId="urn:microsoft.com/office/officeart/2005/8/layout/list1"/>
    <dgm:cxn modelId="{5BC51BCF-0D69-4B8D-9581-DD1C92015E38}" type="presParOf" srcId="{A86B5035-7A6C-46E1-9C99-4C9553F2AF05}" destId="{64E10F49-5A94-461C-9370-D25C93396E11}" srcOrd="3" destOrd="0" presId="urn:microsoft.com/office/officeart/2005/8/layout/list1"/>
    <dgm:cxn modelId="{1B5A212A-9F00-4DBF-8077-69B67151C482}" type="presParOf" srcId="{A86B5035-7A6C-46E1-9C99-4C9553F2AF05}" destId="{09054E1E-F69E-4A64-A01E-348F9071F812}" srcOrd="4" destOrd="0" presId="urn:microsoft.com/office/officeart/2005/8/layout/list1"/>
    <dgm:cxn modelId="{54ECDD9A-92FD-4F4D-8A71-39676CEEB1E2}" type="presParOf" srcId="{09054E1E-F69E-4A64-A01E-348F9071F812}" destId="{E4CDCD51-55B5-47A8-A21F-2E13C8497BDF}" srcOrd="0" destOrd="0" presId="urn:microsoft.com/office/officeart/2005/8/layout/list1"/>
    <dgm:cxn modelId="{756F2A34-EC07-4CDE-990F-B479831C002C}" type="presParOf" srcId="{09054E1E-F69E-4A64-A01E-348F9071F812}" destId="{6BB609BF-E19A-4E75-9CAA-6CFD4D46966B}" srcOrd="1" destOrd="0" presId="urn:microsoft.com/office/officeart/2005/8/layout/list1"/>
    <dgm:cxn modelId="{B62F6154-A875-4083-B953-C55F075F0CB9}" type="presParOf" srcId="{A86B5035-7A6C-46E1-9C99-4C9553F2AF05}" destId="{B7CBAAE1-199A-459F-973F-521F138BF836}" srcOrd="5" destOrd="0" presId="urn:microsoft.com/office/officeart/2005/8/layout/list1"/>
    <dgm:cxn modelId="{C67D5312-F370-47EE-BAB9-8506BB5627D6}" type="presParOf" srcId="{A86B5035-7A6C-46E1-9C99-4C9553F2AF05}" destId="{04D2C57B-622B-4C5B-8CCA-4660D597A0BA}" srcOrd="6" destOrd="0" presId="urn:microsoft.com/office/officeart/2005/8/layout/list1"/>
    <dgm:cxn modelId="{0046EB54-B4B7-456D-A44A-CF62A8CB632B}" type="presParOf" srcId="{A86B5035-7A6C-46E1-9C99-4C9553F2AF05}" destId="{C9F81653-3F54-4E81-9FED-4F9CE518127D}" srcOrd="7" destOrd="0" presId="urn:microsoft.com/office/officeart/2005/8/layout/list1"/>
    <dgm:cxn modelId="{C3C2C197-0B6F-4735-AD6B-6B952837AA25}" type="presParOf" srcId="{A86B5035-7A6C-46E1-9C99-4C9553F2AF05}" destId="{E5B3F690-BD14-43F6-AE30-186B7E0D25FB}" srcOrd="8" destOrd="0" presId="urn:microsoft.com/office/officeart/2005/8/layout/list1"/>
    <dgm:cxn modelId="{D39479ED-4733-46DE-B290-E2F2A1AF9F6A}" type="presParOf" srcId="{E5B3F690-BD14-43F6-AE30-186B7E0D25FB}" destId="{BDA33F08-5B65-4C8A-B073-98578CAD4843}" srcOrd="0" destOrd="0" presId="urn:microsoft.com/office/officeart/2005/8/layout/list1"/>
    <dgm:cxn modelId="{A19EFE27-53B9-466C-9383-DA6319F915B1}" type="presParOf" srcId="{E5B3F690-BD14-43F6-AE30-186B7E0D25FB}" destId="{61AE2133-6DD3-4D37-9B8D-D678BC651EAC}" srcOrd="1" destOrd="0" presId="urn:microsoft.com/office/officeart/2005/8/layout/list1"/>
    <dgm:cxn modelId="{310F7A7A-2E2E-4AE5-A50F-9DAFFCFBE69E}" type="presParOf" srcId="{A86B5035-7A6C-46E1-9C99-4C9553F2AF05}" destId="{31882555-46A2-4F35-AB2A-0BEBCFC79D60}" srcOrd="9" destOrd="0" presId="urn:microsoft.com/office/officeart/2005/8/layout/list1"/>
    <dgm:cxn modelId="{9A9D80C7-835A-4BD7-AA12-8B49DEC638DA}" type="presParOf" srcId="{A86B5035-7A6C-46E1-9C99-4C9553F2AF05}" destId="{8D2482DD-1B0E-4A2B-BD55-FDD87F017E76}" srcOrd="10" destOrd="0" presId="urn:microsoft.com/office/officeart/2005/8/layout/list1"/>
    <dgm:cxn modelId="{882A5641-9334-49EF-960E-130B1FC8AE4E}" type="presParOf" srcId="{A86B5035-7A6C-46E1-9C99-4C9553F2AF05}" destId="{A81EEA68-2003-4581-B589-2A3BED8B8090}" srcOrd="11" destOrd="0" presId="urn:microsoft.com/office/officeart/2005/8/layout/list1"/>
    <dgm:cxn modelId="{6341134F-D8FD-484F-BCE1-C27645E42BB0}" type="presParOf" srcId="{A86B5035-7A6C-46E1-9C99-4C9553F2AF05}" destId="{7F579C94-9A29-45BC-8277-1799C24D2398}" srcOrd="12" destOrd="0" presId="urn:microsoft.com/office/officeart/2005/8/layout/list1"/>
    <dgm:cxn modelId="{4B59747A-A858-4266-BE97-C0CA830068DF}" type="presParOf" srcId="{7F579C94-9A29-45BC-8277-1799C24D2398}" destId="{28DD7763-6CEC-4AA4-AD7D-F789D9DAD30D}" srcOrd="0" destOrd="0" presId="urn:microsoft.com/office/officeart/2005/8/layout/list1"/>
    <dgm:cxn modelId="{4FC079A5-0685-48A8-B766-88F5E69FC7A7}" type="presParOf" srcId="{7F579C94-9A29-45BC-8277-1799C24D2398}" destId="{B021F2BB-6371-4D24-BBDB-008A4F739364}" srcOrd="1" destOrd="0" presId="urn:microsoft.com/office/officeart/2005/8/layout/list1"/>
    <dgm:cxn modelId="{902EB95B-298A-4B88-A620-56F7ABFEED3A}" type="presParOf" srcId="{A86B5035-7A6C-46E1-9C99-4C9553F2AF05}" destId="{EE855BD6-9B04-4D92-AC00-279C82350E27}" srcOrd="13" destOrd="0" presId="urn:microsoft.com/office/officeart/2005/8/layout/list1"/>
    <dgm:cxn modelId="{C1042D67-DEA3-4FF7-A9FC-02000B22D626}" type="presParOf" srcId="{A86B5035-7A6C-46E1-9C99-4C9553F2AF05}" destId="{C809B7E3-D4D2-4CFB-865B-EC8257D90BF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E794D-6153-47BC-BF1A-65FD64E78766}">
      <dsp:nvSpPr>
        <dsp:cNvPr id="0" name=""/>
        <dsp:cNvSpPr/>
      </dsp:nvSpPr>
      <dsp:spPr>
        <a:xfrm>
          <a:off x="0" y="1023135"/>
          <a:ext cx="47759" cy="11414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EDEAD9-DA62-45D3-9EE4-54C18FFE8251}">
      <dsp:nvSpPr>
        <dsp:cNvPr id="0" name=""/>
        <dsp:cNvSpPr/>
      </dsp:nvSpPr>
      <dsp:spPr>
        <a:xfrm>
          <a:off x="2001569" y="0"/>
          <a:ext cx="2891850" cy="120973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2421" tIns="0" rIns="162421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Воображение</a:t>
          </a:r>
          <a:endParaRPr lang="ru-RU" sz="28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060623" y="59054"/>
        <a:ext cx="2773742" cy="1091624"/>
      </dsp:txXfrm>
    </dsp:sp>
    <dsp:sp modelId="{04D2C57B-622B-4C5B-8CCA-4660D597A0BA}">
      <dsp:nvSpPr>
        <dsp:cNvPr id="0" name=""/>
        <dsp:cNvSpPr/>
      </dsp:nvSpPr>
      <dsp:spPr>
        <a:xfrm flipH="1">
          <a:off x="0" y="2131647"/>
          <a:ext cx="53898" cy="63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B609BF-E19A-4E75-9CAA-6CFD4D46966B}">
      <dsp:nvSpPr>
        <dsp:cNvPr id="0" name=""/>
        <dsp:cNvSpPr/>
      </dsp:nvSpPr>
      <dsp:spPr>
        <a:xfrm>
          <a:off x="1512174" y="1126099"/>
          <a:ext cx="3810968" cy="112540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2421" tIns="0" rIns="162421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>
            <a:latin typeface="Cambria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Мышление</a:t>
          </a:r>
          <a:endParaRPr lang="ru-RU" sz="2800" b="1" kern="1200" dirty="0">
            <a:solidFill>
              <a:schemeClr val="accent3">
                <a:lumMod val="50000"/>
              </a:schemeClr>
            </a:solidFill>
          </a:endParaRPr>
        </a:p>
        <a:p>
          <a:pPr lvl="0" algn="ctr">
            <a:spcBef>
              <a:spcPct val="0"/>
            </a:spcBef>
          </a:pPr>
          <a:endParaRPr lang="ru-RU" sz="2400" b="1" kern="1200" dirty="0"/>
        </a:p>
      </dsp:txBody>
      <dsp:txXfrm>
        <a:off x="1567112" y="1181037"/>
        <a:ext cx="3701092" cy="1015530"/>
      </dsp:txXfrm>
    </dsp:sp>
    <dsp:sp modelId="{8D2482DD-1B0E-4A2B-BD55-FDD87F017E76}">
      <dsp:nvSpPr>
        <dsp:cNvPr id="0" name=""/>
        <dsp:cNvSpPr/>
      </dsp:nvSpPr>
      <dsp:spPr>
        <a:xfrm flipH="1" flipV="1">
          <a:off x="0" y="3222191"/>
          <a:ext cx="53898" cy="492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AE2133-6DD3-4D37-9B8D-D678BC651EAC}">
      <dsp:nvSpPr>
        <dsp:cNvPr id="0" name=""/>
        <dsp:cNvSpPr/>
      </dsp:nvSpPr>
      <dsp:spPr>
        <a:xfrm>
          <a:off x="1224118" y="2231642"/>
          <a:ext cx="4449242" cy="115791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2421" tIns="0" rIns="162421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Память</a:t>
          </a:r>
          <a:endParaRPr lang="ru-RU" sz="28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280643" y="2288167"/>
        <a:ext cx="4336192" cy="1044861"/>
      </dsp:txXfrm>
    </dsp:sp>
    <dsp:sp modelId="{C809B7E3-D4D2-4CFB-865B-EC8257D90BF1}">
      <dsp:nvSpPr>
        <dsp:cNvPr id="0" name=""/>
        <dsp:cNvSpPr/>
      </dsp:nvSpPr>
      <dsp:spPr>
        <a:xfrm>
          <a:off x="0" y="4185792"/>
          <a:ext cx="45733" cy="492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21F2BB-6371-4D24-BBDB-008A4F739364}">
      <dsp:nvSpPr>
        <dsp:cNvPr id="0" name=""/>
        <dsp:cNvSpPr/>
      </dsp:nvSpPr>
      <dsp:spPr>
        <a:xfrm>
          <a:off x="936105" y="3327393"/>
          <a:ext cx="5047720" cy="112002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2421" tIns="0" rIns="162421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accent3">
                  <a:lumMod val="50000"/>
                </a:schemeClr>
              </a:solidFill>
              <a:latin typeface="Cambria" pitchFamily="18" charset="0"/>
            </a:rPr>
            <a:t>Восприятие</a:t>
          </a:r>
          <a:endParaRPr lang="ru-RU" sz="28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990780" y="3382068"/>
        <a:ext cx="4938370" cy="1010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BC5081-3FB9-4D3F-9FF7-CAA974219344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F2284F-C65E-4686-81E6-C27A6CD75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892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69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62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33ED8A-1CC4-4858-960B-422C377CB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33ED8A-1CC4-4858-960B-422C377CB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703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33ED8A-1CC4-4858-960B-422C377CB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119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33ED8A-1CC4-4858-960B-422C377CB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583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EAA8D2-518D-4183-ACFD-C824D3D7693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515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EAA8D2-518D-4183-ACFD-C824D3D7693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022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25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62D9-8087-4572-A94B-E5740F41374F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2CD1D-B0B8-46BE-88E7-ED3B9EE5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DDB7-04E5-42D0-97D7-91CBE8A9E212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4E680-4E69-440C-B1AE-21188AEA5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DE38-99C6-4D8C-AA62-B7A5C2373EFF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3C3BA-6949-4D59-B487-294C815BA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0C79C-DCF1-430D-8CE0-9083EBEF6D7A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8142-08B0-4F82-8B0A-D71DB6222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246E-E200-4A83-8826-3D2E7A8011B3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3AFA-93E4-47DD-8E25-277CA84E9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E815-B0C2-462F-9BBA-956F67867280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F67B-850B-456C-ACCA-571011DA1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FAB72-42F4-45F1-B921-F2780EEBF681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F18CD-5082-49DD-B54E-22601F669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09F3D-A444-4A9A-ADD8-ABF7F15EACA9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C4DD-E234-44E3-98A8-666BEE4F3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52C6E-64AB-4385-B6E4-1DA1D220D50B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582BA-DAFF-4C1D-93E7-84F0BF50E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58F1-067E-4CEF-B22A-97542E84A9EF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3C85C-C654-46AE-942E-D9A271DEB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CBEEA-5B22-4857-B886-0EE30B1E73D5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9DD4-948F-4230-8A4F-D397BC720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3201E0-2A39-4F18-8F43-AF4E5C36A41F}" type="datetimeFigureOut">
              <a:rPr lang="ru-RU"/>
              <a:pPr>
                <a:defRPr/>
              </a:pPr>
              <a:t>29.05.2024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5B0FED-1AA7-49EE-A3EA-0C8D77FC0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9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5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04665"/>
            <a:ext cx="7052953" cy="115212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Муниципальное </a:t>
            </a:r>
            <a:r>
              <a:rPr lang="ru-RU" altLang="ru-RU" sz="2400" b="1" kern="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бюджетное</a:t>
            </a: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/>
            </a:r>
            <a:b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</a:b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дошкольное образовательное учреждение </a:t>
            </a:r>
            <a:b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</a:b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«Яйский детский сад «Чайка»</a:t>
            </a:r>
            <a:endParaRPr lang="ru-RU" sz="2400" b="1" dirty="0">
              <a:solidFill>
                <a:srgbClr val="92D050"/>
              </a:solidFill>
            </a:endParaRPr>
          </a:p>
        </p:txBody>
      </p:sp>
      <p:pic>
        <p:nvPicPr>
          <p:cNvPr id="1028" name="Picture 4" descr="http://ds200.centerstart.ru/sites/ds200.centerstart.ru/files/u16/b4d8ce0c04b8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1484784"/>
            <a:ext cx="5734689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AN02387_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77497">
            <a:off x="7447956" y="144758"/>
            <a:ext cx="1663043" cy="170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9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36870" name="Содержимое 2"/>
          <p:cNvSpPr txBox="1">
            <a:spLocks/>
          </p:cNvSpPr>
          <p:nvPr/>
        </p:nvSpPr>
        <p:spPr bwMode="auto">
          <a:xfrm>
            <a:off x="395251" y="112861"/>
            <a:ext cx="8424936" cy="98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Приборы и приспособления</a:t>
            </a:r>
            <a:endParaRPr lang="ru-RU" sz="20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3" name="Рисунок 2" descr="Изображение выглядит как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884A00F-F6B9-4B61-83CF-67DAA88230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27" y="1000125"/>
            <a:ext cx="7693905" cy="57704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155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9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36870" name="Содержимое 2"/>
          <p:cNvSpPr txBox="1">
            <a:spLocks/>
          </p:cNvSpPr>
          <p:nvPr/>
        </p:nvSpPr>
        <p:spPr bwMode="auto">
          <a:xfrm>
            <a:off x="395251" y="112861"/>
            <a:ext cx="8424936" cy="98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Дидактические компоненты</a:t>
            </a:r>
            <a:endParaRPr lang="ru-RU" sz="20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4" name="Рисунок 3" descr="Изображение выглядит как текст, контейнер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BA0CFEBF-A240-441E-9E7D-89CD4490AB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417480" y="1577877"/>
            <a:ext cx="5688503" cy="4425661"/>
          </a:xfrm>
          <a:prstGeom prst="rect">
            <a:avLst/>
          </a:prstGeom>
        </p:spPr>
      </p:pic>
      <p:pic>
        <p:nvPicPr>
          <p:cNvPr id="7" name="Рисунок 6" descr="Изображение выглядит как контейнер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CE6BDCAF-2CAE-41B8-8CFA-7970668545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930546" y="1659347"/>
            <a:ext cx="5688503" cy="42627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607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3417" y="-142874"/>
            <a:ext cx="9562272" cy="717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21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1428750" y="714375"/>
            <a:ext cx="7072313" cy="642938"/>
          </a:xfrm>
          <a:prstGeom prst="rect">
            <a:avLst/>
          </a:prstGeom>
        </p:spPr>
        <p:txBody>
          <a:bodyPr/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7184" y="-206126"/>
            <a:ext cx="4481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Центр</a:t>
            </a: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mbria" pitchFamily="18" charset="0"/>
              </a:rPr>
              <a:t> природы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pic>
        <p:nvPicPr>
          <p:cNvPr id="7" name="Рисунок 6" descr="Изображение выглядит как стена, внутренний, зеленый, окн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A59119A-2927-4770-B0AE-6AE750D353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563315"/>
            <a:ext cx="8420526" cy="63153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966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09541"/>
            <a:ext cx="9562272" cy="717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21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1428750" y="714375"/>
            <a:ext cx="7072313" cy="642938"/>
          </a:xfrm>
          <a:prstGeom prst="rect">
            <a:avLst/>
          </a:prstGeom>
        </p:spPr>
        <p:txBody>
          <a:bodyPr/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6501" y="-209541"/>
            <a:ext cx="55424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Объекты природы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pic>
        <p:nvPicPr>
          <p:cNvPr id="7" name="Рисунок 6" descr="Изображение выглядит как одежд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BC9738B1-CE02-47F2-96FB-09F06847F5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539669" y="1505649"/>
            <a:ext cx="5851497" cy="4388623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внутренний, ребенок, мебель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E6AB3A3D-6C33-45C2-8F5C-1B4841D5F6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978598" y="1529407"/>
            <a:ext cx="5794134" cy="4345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044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296"/>
            <a:ext cx="5040560" cy="50405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 </a:t>
            </a:r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Мир природы</a:t>
            </a:r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4" name="Рисунок 3" descr="Изображение выглядит как человек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8CD60B2E-3AB3-44E6-849E-400D9155F5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611680" y="1467488"/>
            <a:ext cx="6088795" cy="45665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403538CD-5D53-490E-8957-AD1755DBDE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706387"/>
            <a:ext cx="3820461" cy="27552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76F7005-7D36-4427-992A-F60D3E521B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295" y="3637654"/>
            <a:ext cx="3779912" cy="28349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4295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 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11344"/>
            <a:ext cx="76694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mbria" pitchFamily="18" charset="0"/>
              </a:rPr>
              <a:t>Наполняемость центра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Изображение выглядит как внутренний, сидит, стена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988110A0-BCA0-4410-8DBB-E9E230192C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80454" y="1600979"/>
            <a:ext cx="5761557" cy="432116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0E44483-265A-4F75-B131-73E9762B00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9710" y="880785"/>
            <a:ext cx="3870114" cy="2793461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D79BF9E-9551-4564-9F24-BB025C33EA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9710" y="3677782"/>
            <a:ext cx="3874153" cy="294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72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4295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 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88640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mbria" pitchFamily="18" charset="0"/>
              </a:rPr>
              <a:t>Огород на окне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Изображение выглядит как окно, внутренний, стол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41C4B7C-8176-41D7-8C89-BF78A44319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044079"/>
            <a:ext cx="7628755" cy="572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72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4295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 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88640"/>
            <a:ext cx="63084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Уход за растениями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pic>
        <p:nvPicPr>
          <p:cNvPr id="7" name="Рисунок 6" descr="Изображение выглядит как человек, ребенок, стол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0463D02-19C2-4A1F-AC15-876FBA9D94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1065944"/>
            <a:ext cx="8744400" cy="51713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763689" y="188640"/>
            <a:ext cx="5544616" cy="43204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Центр сенсорики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Изображение выглядит как внутренний, цветной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07FF991-7898-4328-8D97-DD14DB2EF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790249"/>
            <a:ext cx="7429334" cy="5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37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7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95320" cy="504056"/>
          </a:xfrm>
        </p:spPr>
        <p:txBody>
          <a:bodyPr/>
          <a:lstStyle/>
          <a:p>
            <a:pPr eaLnBrk="1" hangingPunct="1"/>
            <a:r>
              <a:rPr lang="ru-RU" alt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Содержание центра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9" name="Рисунок 8" descr="Изображение выглядит как одежда, постельное бель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F44D8FC9-0424-4525-A36E-854F1792D6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455934" y="1468211"/>
            <a:ext cx="5659629" cy="42447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3B46686-BF82-40A9-B711-8E99283199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1750" y="760756"/>
            <a:ext cx="4163647" cy="28122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60A5613-C5F9-451F-9A8F-00B5C5685F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9167" y="3713083"/>
            <a:ext cx="4204011" cy="28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37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3" y="1744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-603448"/>
            <a:ext cx="314363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1">
            <a:extLst>
              <a:ext uri="{FF2B5EF4-FFF2-40B4-BE49-F238E27FC236}">
                <a16:creationId xmlns:a16="http://schemas.microsoft.com/office/drawing/2014/main" xmlns="" id="{58196185-51BC-47AF-9228-5BBF698FC61E}"/>
              </a:ext>
            </a:extLst>
          </p:cNvPr>
          <p:cNvSpPr txBox="1">
            <a:spLocks/>
          </p:cNvSpPr>
          <p:nvPr/>
        </p:nvSpPr>
        <p:spPr bwMode="auto">
          <a:xfrm>
            <a:off x="366507" y="1052735"/>
            <a:ext cx="8309949" cy="22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Font typeface="Arial" charset="0"/>
              <a:buNone/>
            </a:pPr>
            <a:endParaRPr lang="ru-RU" altLang="ru-RU" sz="4400" b="1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pitchFamily="18" charset="0"/>
            </a:endParaRPr>
          </a:p>
          <a:p>
            <a:pPr algn="ctr" eaLnBrk="1" hangingPunct="1">
              <a:buClr>
                <a:srgbClr val="FFFFCC"/>
              </a:buClr>
              <a:buSzPct val="70000"/>
              <a:buFont typeface="Arial" charset="0"/>
              <a:buNone/>
            </a:pPr>
            <a:r>
              <a:rPr lang="ru-RU" altLang="ru-RU" sz="44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Центр </a:t>
            </a:r>
            <a:r>
              <a:rPr lang="ru-RU" alt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познавательного развития в средней </a:t>
            </a:r>
            <a:r>
              <a:rPr lang="ru-RU" altLang="ru-RU" sz="44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группе</a:t>
            </a:r>
            <a:endParaRPr lang="ru-RU" sz="4400" dirty="0"/>
          </a:p>
        </p:txBody>
      </p:sp>
      <p:sp>
        <p:nvSpPr>
          <p:cNvPr id="7" name="Объект 1">
            <a:extLst>
              <a:ext uri="{FF2B5EF4-FFF2-40B4-BE49-F238E27FC236}">
                <a16:creationId xmlns:a16="http://schemas.microsoft.com/office/drawing/2014/main" xmlns="" id="{CFA93042-2B60-4274-87A2-C40F982DFFE8}"/>
              </a:ext>
            </a:extLst>
          </p:cNvPr>
          <p:cNvSpPr txBox="1">
            <a:spLocks/>
          </p:cNvSpPr>
          <p:nvPr/>
        </p:nvSpPr>
        <p:spPr bwMode="auto">
          <a:xfrm>
            <a:off x="3419872" y="3933056"/>
            <a:ext cx="572412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Воспитатели: </a:t>
            </a:r>
            <a:r>
              <a:rPr lang="ru-RU" altLang="ru-RU" sz="2800" b="1" kern="0" dirty="0" smtClean="0">
                <a:solidFill>
                  <a:srgbClr val="00B050"/>
                </a:solidFill>
                <a:latin typeface="Cambria" pitchFamily="18" charset="0"/>
              </a:rPr>
              <a:t>В.Н</a:t>
            </a:r>
            <a:r>
              <a:rPr lang="ru-RU" altLang="ru-RU" sz="2800" b="1" kern="0" dirty="0">
                <a:solidFill>
                  <a:srgbClr val="00B050"/>
                </a:solidFill>
                <a:latin typeface="Cambria" pitchFamily="18" charset="0"/>
              </a:rPr>
              <a:t>. Сухарева</a:t>
            </a: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 smtClean="0">
                <a:solidFill>
                  <a:srgbClr val="00B050"/>
                </a:solidFill>
                <a:latin typeface="Cambria" pitchFamily="18" charset="0"/>
              </a:rPr>
              <a:t>               Э.А</a:t>
            </a:r>
            <a:r>
              <a:rPr lang="ru-RU" altLang="ru-RU" sz="2800" b="1" kern="0" dirty="0">
                <a:solidFill>
                  <a:srgbClr val="00B050"/>
                </a:solidFill>
                <a:latin typeface="Cambria" pitchFamily="18" charset="0"/>
              </a:rPr>
              <a:t>. Пустовитова </a:t>
            </a: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00B050"/>
                </a:solidFill>
                <a:latin typeface="Cambria" pitchFamily="18" charset="0"/>
              </a:rPr>
              <a:t>                      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354" y="-199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95320" cy="504056"/>
          </a:xfrm>
        </p:spPr>
        <p:txBody>
          <a:bodyPr/>
          <a:lstStyle/>
          <a:p>
            <a:pPr eaLnBrk="1" hangingPunct="1"/>
            <a:r>
              <a:rPr lang="ru-RU" alt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Игры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Изображение выглядит как внутренний, стена, желтый, цветн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91358B6-F578-4E73-B113-AD7D6DA321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71" y="3638333"/>
            <a:ext cx="3827453" cy="2870590"/>
          </a:xfrm>
          <a:prstGeom prst="rect">
            <a:avLst/>
          </a:prstGeom>
        </p:spPr>
      </p:pic>
      <p:pic>
        <p:nvPicPr>
          <p:cNvPr id="4" name="Рисунок 3" descr="Изображение выглядит как стена, внутренний, желты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06BC353C-7E36-4550-8DF9-1611D1313A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2463" y="837732"/>
            <a:ext cx="4414566" cy="2231227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утренний, игрушка, цветн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1545E16-4284-4CD2-95CE-8232C70860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71" y="858759"/>
            <a:ext cx="3827453" cy="2870590"/>
          </a:xfrm>
          <a:prstGeom prst="rect">
            <a:avLst/>
          </a:prstGeom>
        </p:spPr>
      </p:pic>
      <p:pic>
        <p:nvPicPr>
          <p:cNvPr id="10" name="Рисунок 9" descr="Изображение выглядит как внутренний, цветн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D58420A-1198-4050-A013-8A345222BE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144469" y="3504602"/>
            <a:ext cx="3485142" cy="26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37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61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763689" y="188640"/>
            <a:ext cx="5544616" cy="43204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Мини музей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Изображение выглядит как зеленый, внутренний, мебель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FD61AD0-676C-4E6B-AE86-61C279AACE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782032"/>
            <a:ext cx="5256584" cy="2954788"/>
          </a:xfrm>
          <a:prstGeom prst="rect">
            <a:avLst/>
          </a:prstGeom>
        </p:spPr>
      </p:pic>
      <p:pic>
        <p:nvPicPr>
          <p:cNvPr id="8" name="Рисунок 7" descr="Изображение выглядит как мебель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882BC6B0-AA17-46F9-B83D-035F68B6C8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75673" y="2073627"/>
            <a:ext cx="5918947" cy="3327110"/>
          </a:xfrm>
          <a:prstGeom prst="rect">
            <a:avLst/>
          </a:prstGeom>
        </p:spPr>
      </p:pic>
      <p:pic>
        <p:nvPicPr>
          <p:cNvPr id="10" name="Рисунок 9" descr="Изображение выглядит как игрушка, цветно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3E41C8F3-C929-4652-9894-57777C630C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04" y="3736820"/>
            <a:ext cx="5246784" cy="294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90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003" cy="688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7" cy="576064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Разнообразие материалов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Изображение выглядит как внутренний, животное, сте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0D0947D6-AB70-4D5D-83A4-111D9E28BD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782" y="873544"/>
            <a:ext cx="4358007" cy="2831185"/>
          </a:xfrm>
          <a:prstGeom prst="rect">
            <a:avLst/>
          </a:prstGeom>
        </p:spPr>
      </p:pic>
      <p:pic>
        <p:nvPicPr>
          <p:cNvPr id="8" name="Рисунок 7" descr="Изображение выглядит как внутренний, еда, торт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1CE6EAFF-DE07-43EC-8BEB-9EE9D95800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935" y="873544"/>
            <a:ext cx="4175448" cy="2841090"/>
          </a:xfrm>
          <a:prstGeom prst="rect">
            <a:avLst/>
          </a:prstGeom>
        </p:spPr>
      </p:pic>
      <p:pic>
        <p:nvPicPr>
          <p:cNvPr id="10" name="Рисунок 9" descr="Изображение выглядит как канцелярские товары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C7936C68-BED7-47E3-A36B-EDE1412758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240" y="3792415"/>
            <a:ext cx="4326549" cy="29257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8CD088C-3376-4A21-9DD0-CF623E5494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1029" y="3856645"/>
            <a:ext cx="4164460" cy="286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57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-252536" y="-171400"/>
            <a:ext cx="9396536" cy="936104"/>
          </a:xfrm>
        </p:spPr>
        <p:txBody>
          <a:bodyPr/>
          <a:lstStyle/>
          <a:p>
            <a:pPr eaLnBrk="1" hangingPunct="1"/>
            <a:r>
              <a:rPr lang="ru-RU" b="1" kern="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Полифункциональность</a:t>
            </a:r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среды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Изображение выглядит как ребенок, человек, внутренний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AF632F6-030B-439C-A5FD-4DDEC89A7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7534" y="757769"/>
            <a:ext cx="3261529" cy="2392655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, стена, молод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F9044DB-B474-4AFA-9A8B-3377BB77AD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02860" y="3015098"/>
            <a:ext cx="2990877" cy="3261530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ребенок, молодой, маленьк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51ACAE8B-84CC-47FD-841F-4CCC65888F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04531" y="1436778"/>
            <a:ext cx="5376597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276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763689" y="188640"/>
            <a:ext cx="5544616" cy="43204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Центр сенсорики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Изображение выглядит как внутренний, стена, пол, цветн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0700BB5-4158-4C8E-8468-14AC0040D7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1" y="163452"/>
            <a:ext cx="8568952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39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5976665" cy="43204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Деятельность детей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Изображение выглядит как человек, стена, внутренний, мальч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2EB7D80-FB28-41BF-BEE8-EC6975772D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82453" y="1470846"/>
            <a:ext cx="5456202" cy="4092151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, сидит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2440B8B8-6A3C-4921-8624-8D418F8C48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192" y="781110"/>
            <a:ext cx="4710611" cy="2647890"/>
          </a:xfrm>
          <a:prstGeom prst="rect">
            <a:avLst/>
          </a:prstGeom>
        </p:spPr>
      </p:pic>
      <p:pic>
        <p:nvPicPr>
          <p:cNvPr id="9" name="Рисунок 8" descr="Изображение выглядит как стол, внутренний, окно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174474CC-3896-4DFD-88A2-68057F0966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192" y="3589422"/>
            <a:ext cx="4710610" cy="264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129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128791" cy="504056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Познавательный опыт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Изображение выглядит как внутренний, стена, загроможденны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B2FF0869-1710-4064-B794-E4DD5B5B82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837302"/>
            <a:ext cx="8759695" cy="492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77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187623" y="166328"/>
            <a:ext cx="6768753" cy="43204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Маленькие почемучки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Изображение выглядит как ребенок, маленький, пол, мальч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4898A6A-8686-4B2E-8AB7-DD79DC780E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49" y="765258"/>
            <a:ext cx="8806700" cy="495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43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90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Спасибо за внимание!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2495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2523" y="-99392"/>
            <a:ext cx="9276523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1328317" y="-107912"/>
            <a:ext cx="6858841" cy="1498178"/>
          </a:xfrm>
        </p:spPr>
        <p:txBody>
          <a:bodyPr/>
          <a:lstStyle/>
          <a:p>
            <a:pPr eaLnBrk="1" hangingPunct="1"/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Пирамида познания </a:t>
            </a:r>
            <a:r>
              <a:rPr lang="ru-RU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642938" y="1214438"/>
            <a:ext cx="8229600" cy="107156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3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</p:txBody>
      </p:sp>
      <p:graphicFrame>
        <p:nvGraphicFramePr>
          <p:cNvPr id="11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1589236"/>
              </p:ext>
            </p:extLst>
          </p:nvPr>
        </p:nvGraphicFramePr>
        <p:xfrm>
          <a:off x="1187624" y="1757792"/>
          <a:ext cx="6138761" cy="4487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10107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Изображение выглядит как ребенок, мальчик, внутренний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337E9B6-C595-4A79-9D20-00B82C52A2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95" y="764704"/>
            <a:ext cx="4509031" cy="3381774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ловек, ребенок, мальчик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ACB5BED-2960-4C95-9B19-9FF3BDDC12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4" y="3744484"/>
            <a:ext cx="4509031" cy="3381773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ребенок, внутренний, человек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81FCE40-F568-4436-91A3-DE17436F34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764704"/>
            <a:ext cx="4509525" cy="3382144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ловек, ребенок, малыш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F291AFE-1FA3-48ED-9153-CD5310E7B8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891" y="3769265"/>
            <a:ext cx="4475989" cy="3356992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50B74A8-F4C9-419D-9EE5-52A10E669620}"/>
              </a:ext>
            </a:extLst>
          </p:cNvPr>
          <p:cNvSpPr/>
          <p:nvPr/>
        </p:nvSpPr>
        <p:spPr>
          <a:xfrm>
            <a:off x="1619672" y="-7406"/>
            <a:ext cx="6336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mbria" pitchFamily="18" charset="0"/>
              </a:rPr>
              <a:t>Пространство группы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19" y="0"/>
            <a:ext cx="9468544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6" y="548680"/>
            <a:ext cx="8472488" cy="864096"/>
          </a:xfrm>
        </p:spPr>
        <p:txBody>
          <a:bodyPr rtlCol="0">
            <a:normAutofit/>
          </a:bodyPr>
          <a:lstStyle/>
          <a:p>
            <a:pPr lvl="0" algn="ctr">
              <a:buClr>
                <a:srgbClr val="FFFFCC"/>
              </a:buClr>
              <a:buSzPct val="70000"/>
              <a:buNone/>
            </a:pPr>
            <a:r>
              <a:rPr lang="ru-RU" altLang="ru-RU" sz="3600" b="1" kern="0" dirty="0">
                <a:solidFill>
                  <a:srgbClr val="00B050"/>
                </a:solidFill>
                <a:latin typeface="Cambria" pitchFamily="18" charset="0"/>
              </a:rPr>
              <a:t> </a:t>
            </a:r>
            <a:r>
              <a:rPr lang="ru-RU" alt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Познавательное развитие 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74446A1F-8C82-46C5-8C75-DBD6C944C204}"/>
              </a:ext>
            </a:extLst>
          </p:cNvPr>
          <p:cNvSpPr/>
          <p:nvPr/>
        </p:nvSpPr>
        <p:spPr>
          <a:xfrm>
            <a:off x="539552" y="1945062"/>
            <a:ext cx="89522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kern="0" dirty="0">
                <a:solidFill>
                  <a:srgbClr val="74B230"/>
                </a:solidFill>
                <a:latin typeface="Cambria" pitchFamily="18" charset="0"/>
                <a:ea typeface="+mj-ea"/>
                <a:cs typeface="+mj-cs"/>
              </a:rPr>
              <a:t>– центр экспериментирования; </a:t>
            </a:r>
          </a:p>
          <a:p>
            <a:r>
              <a:rPr lang="ru-RU" altLang="ru-RU" sz="3600" b="1" kern="0" dirty="0">
                <a:solidFill>
                  <a:srgbClr val="74B230"/>
                </a:solidFill>
                <a:latin typeface="Cambria" pitchFamily="18" charset="0"/>
                <a:ea typeface="+mj-ea"/>
                <a:cs typeface="+mj-cs"/>
              </a:rPr>
              <a:t>– центр природы; </a:t>
            </a:r>
          </a:p>
          <a:p>
            <a:r>
              <a:rPr lang="ru-RU" altLang="ru-RU" sz="3600" b="1" kern="0" dirty="0">
                <a:solidFill>
                  <a:srgbClr val="74B230"/>
                </a:solidFill>
                <a:latin typeface="Cambria" pitchFamily="18" charset="0"/>
                <a:ea typeface="+mj-ea"/>
                <a:cs typeface="+mj-cs"/>
              </a:rPr>
              <a:t>– сенсорный центр; </a:t>
            </a:r>
          </a:p>
          <a:p>
            <a:r>
              <a:rPr lang="ru-RU" altLang="ru-RU" sz="3600" b="1" kern="0" dirty="0">
                <a:solidFill>
                  <a:srgbClr val="74B230"/>
                </a:solidFill>
                <a:latin typeface="Cambria" pitchFamily="18" charset="0"/>
                <a:ea typeface="+mj-ea"/>
                <a:cs typeface="+mj-cs"/>
              </a:rPr>
              <a:t>– полочка дидактических игр; </a:t>
            </a:r>
          </a:p>
          <a:p>
            <a:r>
              <a:rPr lang="ru-RU" altLang="ru-RU" sz="3600" b="1" kern="0" dirty="0">
                <a:solidFill>
                  <a:srgbClr val="74B230"/>
                </a:solidFill>
                <a:latin typeface="Cambria" pitchFamily="18" charset="0"/>
                <a:ea typeface="+mj-ea"/>
                <a:cs typeface="+mj-cs"/>
              </a:rPr>
              <a:t>– мини-музей детских коллекций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611560" y="1432838"/>
            <a:ext cx="8229600" cy="379636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altLang="ru-RU" sz="3600" b="1" dirty="0">
                <a:solidFill>
                  <a:srgbClr val="74B230"/>
                </a:solidFill>
                <a:latin typeface="Cambria" pitchFamily="18" charset="0"/>
              </a:rPr>
              <a:t>Формирование представлений, осмысление существующих закономерностей и зависимостей,                           способствование дальнейшему успешному интеллектуальному и личностному развитию ребёнка</a:t>
            </a:r>
            <a:endParaRPr lang="ru-RU" dirty="0">
              <a:solidFill>
                <a:srgbClr val="74B230"/>
              </a:solidFill>
            </a:endParaRPr>
          </a:p>
        </p:txBody>
      </p:sp>
      <p:sp>
        <p:nvSpPr>
          <p:cNvPr id="5" name="Объект 1">
            <a:extLst>
              <a:ext uri="{FF2B5EF4-FFF2-40B4-BE49-F238E27FC236}">
                <a16:creationId xmlns:a16="http://schemas.microsoft.com/office/drawing/2014/main" xmlns="" id="{2693005A-1F93-4A00-B351-690E8304E5EB}"/>
              </a:ext>
            </a:extLst>
          </p:cNvPr>
          <p:cNvSpPr txBox="1">
            <a:spLocks/>
          </p:cNvSpPr>
          <p:nvPr/>
        </p:nvSpPr>
        <p:spPr bwMode="auto">
          <a:xfrm>
            <a:off x="3239852" y="212363"/>
            <a:ext cx="26642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Font typeface="Arial" charset="0"/>
              <a:buNone/>
            </a:pPr>
            <a:r>
              <a:rPr lang="ru-RU" altLang="ru-RU" sz="4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Цель</a:t>
            </a:r>
            <a:endParaRPr lang="ru-RU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3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3C6AB98-1E8C-4EDF-89EF-9E7C58E6A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39"/>
            <a:ext cx="8229600" cy="905903"/>
          </a:xfrm>
        </p:spPr>
        <p:txBody>
          <a:bodyPr/>
          <a:lstStyle/>
          <a:p>
            <a:r>
              <a:rPr 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Наблюдение</a:t>
            </a:r>
            <a:r>
              <a:rPr lang="ru-RU" sz="2000" dirty="0">
                <a:solidFill>
                  <a:srgbClr val="00B050"/>
                </a:solidFill>
                <a:latin typeface="Calibri" pitchFamily="34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Calibri" pitchFamily="34" charset="0"/>
              </a:rPr>
            </a:br>
            <a:endParaRPr lang="ru-RU" dirty="0"/>
          </a:p>
        </p:txBody>
      </p:sp>
      <p:pic>
        <p:nvPicPr>
          <p:cNvPr id="9" name="Объект 8" descr="Изображение выглядит как человек, стена, внутренний, холодильн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56B4499-459F-4F63-B00B-A5A6EBE8E3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074706" y="1503324"/>
            <a:ext cx="6858001" cy="5143500"/>
          </a:xfrm>
        </p:spPr>
      </p:pic>
      <p:pic>
        <p:nvPicPr>
          <p:cNvPr id="11" name="Рисунок 10" descr="Изображение выглядит как человек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87D9680C-AE30-4B55-9A68-508BB2591D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4"/>
          <a:stretch/>
        </p:blipFill>
        <p:spPr>
          <a:xfrm rot="5400000">
            <a:off x="3519664" y="1845108"/>
            <a:ext cx="6858000" cy="4459932"/>
          </a:xfrm>
          <a:prstGeom prst="rect">
            <a:avLst/>
          </a:prstGeom>
        </p:spPr>
      </p:pic>
      <p:sp>
        <p:nvSpPr>
          <p:cNvPr id="19" name="Заголовок 3">
            <a:extLst>
              <a:ext uri="{FF2B5EF4-FFF2-40B4-BE49-F238E27FC236}">
                <a16:creationId xmlns:a16="http://schemas.microsoft.com/office/drawing/2014/main" xmlns="" id="{DBD1DAC2-0BC7-49E2-8468-1A8483D98F56}"/>
              </a:ext>
            </a:extLst>
          </p:cNvPr>
          <p:cNvSpPr txBox="1">
            <a:spLocks/>
          </p:cNvSpPr>
          <p:nvPr/>
        </p:nvSpPr>
        <p:spPr bwMode="auto">
          <a:xfrm>
            <a:off x="609600" y="341039"/>
            <a:ext cx="8229600" cy="90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>
                <a:solidFill>
                  <a:srgbClr val="00B050"/>
                </a:solidFill>
                <a:latin typeface="Calibri" pitchFamily="34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Calibri" pitchFamily="34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091" y="-18899"/>
            <a:ext cx="9146091" cy="6859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9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36870" name="Содержимое 2"/>
          <p:cNvSpPr txBox="1">
            <a:spLocks/>
          </p:cNvSpPr>
          <p:nvPr/>
        </p:nvSpPr>
        <p:spPr bwMode="auto">
          <a:xfrm>
            <a:off x="395251" y="112861"/>
            <a:ext cx="8424936" cy="98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Стимулирующий компонент</a:t>
            </a:r>
            <a:endParaRPr lang="ru-RU" sz="20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6" name="Рисунок 5" descr="Изображение выглядит как желты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C179B3F-E8EC-428F-B71F-ABBBB2CAE6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0095" y="878928"/>
            <a:ext cx="4403541" cy="3043012"/>
          </a:xfrm>
          <a:prstGeom prst="rect">
            <a:avLst/>
          </a:prstGeom>
        </p:spPr>
      </p:pic>
      <p:pic>
        <p:nvPicPr>
          <p:cNvPr id="8" name="Рисунок 7" descr="Изображение выглядит как стена, внутренний, кухня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12F361F-4FDD-4993-A069-52886B3387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03" y="893225"/>
            <a:ext cx="4450198" cy="3000564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DB9127CD-9974-4904-9843-1ACE2DF02E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673" y="3934476"/>
            <a:ext cx="3796457" cy="2711352"/>
          </a:xfrm>
          <a:prstGeom prst="rect">
            <a:avLst/>
          </a:prstGeom>
        </p:spPr>
      </p:pic>
      <p:pic>
        <p:nvPicPr>
          <p:cNvPr id="1026" name="Picture 2" descr="http://uslide.ru/images/4/10893/960/img7.jpg">
            <a:extLst>
              <a:ext uri="{FF2B5EF4-FFF2-40B4-BE49-F238E27FC236}">
                <a16:creationId xmlns:a16="http://schemas.microsoft.com/office/drawing/2014/main" xmlns="" id="{3BB52AB4-A9FC-4FAB-8DC4-471FA80709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2380" y="3961687"/>
            <a:ext cx="3654386" cy="26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9"/>
          <p:cNvSpPr/>
          <p:nvPr/>
        </p:nvSpPr>
        <p:spPr>
          <a:xfrm>
            <a:off x="1143000" y="500063"/>
            <a:ext cx="2000250" cy="338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285875" y="214313"/>
            <a:ext cx="7115175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9" name="Прямоугольник 17"/>
          <p:cNvSpPr>
            <a:spLocks noChangeArrowheads="1"/>
          </p:cNvSpPr>
          <p:nvPr/>
        </p:nvSpPr>
        <p:spPr bwMode="auto">
          <a:xfrm>
            <a:off x="3643313" y="3214688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Аспекты образовательной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 среды</a:t>
            </a:r>
          </a:p>
        </p:txBody>
      </p:sp>
      <p:sp>
        <p:nvSpPr>
          <p:cNvPr id="36870" name="Содержимое 2"/>
          <p:cNvSpPr txBox="1">
            <a:spLocks/>
          </p:cNvSpPr>
          <p:nvPr/>
        </p:nvSpPr>
        <p:spPr bwMode="auto">
          <a:xfrm>
            <a:off x="395251" y="112861"/>
            <a:ext cx="8424936" cy="98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Компоненты оборудования</a:t>
            </a:r>
            <a:endParaRPr lang="ru-RU" sz="20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3" name="Рисунок 2" descr="Изображение выглядит как стена, внутренний, стол, элементы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79E6ED9-693A-4A76-9B94-2BA7B5E02B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838200"/>
            <a:ext cx="7717482" cy="57881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752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146</Words>
  <Application>Microsoft Office PowerPoint</Application>
  <PresentationFormat>Экран (4:3)</PresentationFormat>
  <Paragraphs>78</Paragraphs>
  <Slides>28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Муниципальное бюджетное дошкольное образовательное учреждение  «Яйский детский сад «Чайка»</vt:lpstr>
      <vt:lpstr>Презентация PowerPoint</vt:lpstr>
      <vt:lpstr>Пирамида познания  </vt:lpstr>
      <vt:lpstr>Презентация PowerPoint</vt:lpstr>
      <vt:lpstr>Презентация PowerPoint</vt:lpstr>
      <vt:lpstr>Презентация PowerPoint</vt:lpstr>
      <vt:lpstr>Наблюдение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Мир природы </vt:lpstr>
      <vt:lpstr>   </vt:lpstr>
      <vt:lpstr>   </vt:lpstr>
      <vt:lpstr>   </vt:lpstr>
      <vt:lpstr>Центр сенсорики</vt:lpstr>
      <vt:lpstr>Содержание центра</vt:lpstr>
      <vt:lpstr>Игры</vt:lpstr>
      <vt:lpstr>Мини музей</vt:lpstr>
      <vt:lpstr>Разнообразие материалов</vt:lpstr>
      <vt:lpstr>Полифункциональность среды</vt:lpstr>
      <vt:lpstr>Центр сенсорики</vt:lpstr>
      <vt:lpstr>Деятельность детей</vt:lpstr>
      <vt:lpstr>Познавательный опыт</vt:lpstr>
      <vt:lpstr>Маленькие почемучки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ВОСПИТАТЕЛЕЙ «Изучаем ФГОС дошкольного образования»</dc:title>
  <dc:creator>Галя</dc:creator>
  <cp:lastModifiedBy>Сухарева</cp:lastModifiedBy>
  <cp:revision>128</cp:revision>
  <dcterms:created xsi:type="dcterms:W3CDTF">2013-12-02T16:12:05Z</dcterms:created>
  <dcterms:modified xsi:type="dcterms:W3CDTF">2024-05-28T17:11:47Z</dcterms:modified>
</cp:coreProperties>
</file>